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86"/>
  </p:notesMasterIdLst>
  <p:sldIdLst>
    <p:sldId id="256" r:id="rId3"/>
    <p:sldId id="304" r:id="rId4"/>
    <p:sldId id="305" r:id="rId5"/>
    <p:sldId id="306" r:id="rId6"/>
    <p:sldId id="307" r:id="rId7"/>
    <p:sldId id="308" r:id="rId8"/>
    <p:sldId id="309" r:id="rId9"/>
    <p:sldId id="446" r:id="rId10"/>
    <p:sldId id="312" r:id="rId11"/>
    <p:sldId id="314" r:id="rId12"/>
    <p:sldId id="319" r:id="rId13"/>
    <p:sldId id="320" r:id="rId14"/>
    <p:sldId id="322" r:id="rId15"/>
    <p:sldId id="323" r:id="rId16"/>
    <p:sldId id="324" r:id="rId17"/>
    <p:sldId id="325" r:id="rId18"/>
    <p:sldId id="326" r:id="rId19"/>
    <p:sldId id="327" r:id="rId20"/>
    <p:sldId id="328" r:id="rId21"/>
    <p:sldId id="329" r:id="rId22"/>
    <p:sldId id="330" r:id="rId23"/>
    <p:sldId id="331" r:id="rId24"/>
    <p:sldId id="332" r:id="rId25"/>
    <p:sldId id="334" r:id="rId26"/>
    <p:sldId id="336" r:id="rId27"/>
    <p:sldId id="337" r:id="rId28"/>
    <p:sldId id="339" r:id="rId29"/>
    <p:sldId id="340" r:id="rId30"/>
    <p:sldId id="341" r:id="rId31"/>
    <p:sldId id="342" r:id="rId32"/>
    <p:sldId id="343" r:id="rId33"/>
    <p:sldId id="344" r:id="rId34"/>
    <p:sldId id="345" r:id="rId35"/>
    <p:sldId id="346" r:id="rId36"/>
    <p:sldId id="352" r:id="rId37"/>
    <p:sldId id="354" r:id="rId38"/>
    <p:sldId id="355" r:id="rId39"/>
    <p:sldId id="356"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71" r:id="rId53"/>
    <p:sldId id="372" r:id="rId54"/>
    <p:sldId id="374" r:id="rId55"/>
    <p:sldId id="375" r:id="rId56"/>
    <p:sldId id="376" r:id="rId57"/>
    <p:sldId id="380" r:id="rId58"/>
    <p:sldId id="378" r:id="rId59"/>
    <p:sldId id="383" r:id="rId60"/>
    <p:sldId id="385" r:id="rId61"/>
    <p:sldId id="387" r:id="rId62"/>
    <p:sldId id="398" r:id="rId63"/>
    <p:sldId id="399" r:id="rId64"/>
    <p:sldId id="402" r:id="rId65"/>
    <p:sldId id="403" r:id="rId66"/>
    <p:sldId id="404" r:id="rId67"/>
    <p:sldId id="405" r:id="rId68"/>
    <p:sldId id="410" r:id="rId69"/>
    <p:sldId id="411" r:id="rId70"/>
    <p:sldId id="413" r:id="rId71"/>
    <p:sldId id="417" r:id="rId72"/>
    <p:sldId id="418" r:id="rId73"/>
    <p:sldId id="420" r:id="rId74"/>
    <p:sldId id="422" r:id="rId75"/>
    <p:sldId id="425" r:id="rId76"/>
    <p:sldId id="426" r:id="rId77"/>
    <p:sldId id="427" r:id="rId78"/>
    <p:sldId id="430" r:id="rId79"/>
    <p:sldId id="435" r:id="rId80"/>
    <p:sldId id="436" r:id="rId81"/>
    <p:sldId id="439" r:id="rId82"/>
    <p:sldId id="441" r:id="rId83"/>
    <p:sldId id="442" r:id="rId84"/>
    <p:sldId id="276" r:id="rId85"/>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1pPr>
    <a:lvl2pPr marL="457200" algn="l" rtl="0" fontAlgn="base">
      <a:spcBef>
        <a:spcPct val="0"/>
      </a:spcBef>
      <a:spcAft>
        <a:spcPct val="0"/>
      </a:spcAft>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2pPr>
    <a:lvl3pPr marL="914400" algn="l" rtl="0" fontAlgn="base">
      <a:spcBef>
        <a:spcPct val="0"/>
      </a:spcBef>
      <a:spcAft>
        <a:spcPct val="0"/>
      </a:spcAft>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3pPr>
    <a:lvl4pPr marL="1371600" algn="l" rtl="0" fontAlgn="base">
      <a:spcBef>
        <a:spcPct val="0"/>
      </a:spcBef>
      <a:spcAft>
        <a:spcPct val="0"/>
      </a:spcAft>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4pPr>
    <a:lvl5pPr marL="1828800" algn="l" rtl="0" fontAlgn="base">
      <a:spcBef>
        <a:spcPct val="0"/>
      </a:spcBef>
      <a:spcAft>
        <a:spcPct val="0"/>
      </a:spcAft>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5pPr>
    <a:lvl6pPr marL="2286000" algn="l" defTabSz="914400" rtl="0" eaLnBrk="1" latinLnBrk="0" hangingPunct="1">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6pPr>
    <a:lvl7pPr marL="2743200" algn="l" defTabSz="914400" rtl="0" eaLnBrk="1" latinLnBrk="0" hangingPunct="1">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7pPr>
    <a:lvl8pPr marL="3200400" algn="l" defTabSz="914400" rtl="0" eaLnBrk="1" latinLnBrk="0" hangingPunct="1">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8pPr>
    <a:lvl9pPr marL="3657600" algn="l" defTabSz="914400" rtl="0" eaLnBrk="1" latinLnBrk="0" hangingPunct="1">
      <a:defRPr sz="1200" kern="1200">
        <a:solidFill>
          <a:schemeClr val="tx1"/>
        </a:solidFill>
        <a:effectLst>
          <a:outerShdw blurRad="38100" dist="38100" dir="2700000" algn="tl">
            <a:srgbClr val="000000">
              <a:alpha val="43137"/>
            </a:srgbClr>
          </a:outerShdw>
        </a:effectLst>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9900"/>
    <a:srgbClr val="CC9900"/>
    <a:srgbClr val="CC6600"/>
    <a:srgbClr val="FF6600"/>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58887" autoAdjust="0"/>
  </p:normalViewPr>
  <p:slideViewPr>
    <p:cSldViewPr>
      <p:cViewPr varScale="1">
        <p:scale>
          <a:sx n="44" d="100"/>
          <a:sy n="44" d="100"/>
        </p:scale>
        <p:origin x="2130" y="48"/>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245643-64D9-4958-8319-7F82F87456C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vi-VN"/>
        </a:p>
      </dgm:t>
    </dgm:pt>
    <dgm:pt modelId="{46D0D726-6533-458F-8BB2-B5D41C67824F}">
      <dgm:prSet phldrT="[Text]" custT="1"/>
      <dgm:spPr/>
      <dgm:t>
        <a:bodyPr/>
        <a:lstStyle/>
        <a:p>
          <a:r>
            <a:rPr lang="es-ES" sz="3000" dirty="0" err="1" smtClean="0">
              <a:latin typeface="Times New Roman" panose="02020603050405020304" pitchFamily="18" charset="0"/>
              <a:cs typeface="Times New Roman" panose="02020603050405020304" pitchFamily="18" charset="0"/>
            </a:rPr>
            <a:t>Côn</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trùng</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nước</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rong</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tảo</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cá</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dữ</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ếch</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rắn</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ba</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ba</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chim</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rái</a:t>
          </a:r>
          <a:r>
            <a:rPr lang="es-ES" sz="3000" dirty="0" smtClean="0">
              <a:latin typeface="Times New Roman" panose="02020603050405020304" pitchFamily="18" charset="0"/>
              <a:cs typeface="Times New Roman" panose="02020603050405020304" pitchFamily="18" charset="0"/>
            </a:rPr>
            <a:t> </a:t>
          </a:r>
          <a:r>
            <a:rPr lang="es-ES" sz="3000" dirty="0" err="1" smtClean="0">
              <a:latin typeface="Times New Roman" panose="02020603050405020304" pitchFamily="18" charset="0"/>
              <a:cs typeface="Times New Roman" panose="02020603050405020304" pitchFamily="18" charset="0"/>
            </a:rPr>
            <a:t>cá</a:t>
          </a:r>
          <a:r>
            <a:rPr lang="vi-VN" sz="3000" dirty="0" smtClean="0">
              <a:latin typeface="Times New Roman" panose="02020603050405020304" pitchFamily="18" charset="0"/>
              <a:cs typeface="Times New Roman" panose="02020603050405020304" pitchFamily="18" charset="0"/>
            </a:rPr>
            <a:t>...</a:t>
          </a:r>
          <a:endParaRPr lang="vi-VN" sz="3000" dirty="0">
            <a:latin typeface="Times New Roman" panose="02020603050405020304" pitchFamily="18" charset="0"/>
            <a:cs typeface="Times New Roman" panose="02020603050405020304" pitchFamily="18" charset="0"/>
          </a:endParaRPr>
        </a:p>
      </dgm:t>
    </dgm:pt>
    <dgm:pt modelId="{B4AAF86B-A355-4D0D-A970-A5D5C92D1D5C}" type="parTrans" cxnId="{DF26A541-42A4-4C13-903B-711673C49047}">
      <dgm:prSet/>
      <dgm:spPr/>
      <dgm:t>
        <a:bodyPr/>
        <a:lstStyle/>
        <a:p>
          <a:endParaRPr lang="vi-VN"/>
        </a:p>
      </dgm:t>
    </dgm:pt>
    <dgm:pt modelId="{94C33334-3A1F-4990-8A01-1B36F042DAD5}" type="sibTrans" cxnId="{DF26A541-42A4-4C13-903B-711673C49047}">
      <dgm:prSet/>
      <dgm:spPr/>
      <dgm:t>
        <a:bodyPr/>
        <a:lstStyle/>
        <a:p>
          <a:endParaRPr lang="vi-VN"/>
        </a:p>
      </dgm:t>
    </dgm:pt>
    <dgm:pt modelId="{9069D593-24BC-41B8-9E6C-92A91F5B6E5B}">
      <dgm:prSet phldrT="[Text]" custT="1"/>
      <dgm:spPr/>
      <dgm:t>
        <a:bodyPr/>
        <a:lstStyle/>
        <a:p>
          <a:r>
            <a:rPr lang="en-US" sz="3000" b="0" dirty="0" err="1" smtClean="0">
              <a:latin typeface="Times New Roman" panose="02020603050405020304" pitchFamily="18" charset="0"/>
              <a:cs typeface="Times New Roman" panose="02020603050405020304" pitchFamily="18" charset="0"/>
            </a:rPr>
            <a:t>Địch</a:t>
          </a:r>
          <a:r>
            <a:rPr lang="en-US" sz="3000" b="0" dirty="0" smtClean="0">
              <a:latin typeface="Times New Roman" panose="02020603050405020304" pitchFamily="18" charset="0"/>
              <a:cs typeface="Times New Roman" panose="02020603050405020304" pitchFamily="18" charset="0"/>
            </a:rPr>
            <a:t> </a:t>
          </a:r>
          <a:r>
            <a:rPr lang="en-US" sz="3000" b="0" dirty="0" err="1" smtClean="0">
              <a:latin typeface="Times New Roman" panose="02020603050405020304" pitchFamily="18" charset="0"/>
              <a:cs typeface="Times New Roman" panose="02020603050405020304" pitchFamily="18" charset="0"/>
            </a:rPr>
            <a:t>hại</a:t>
          </a:r>
          <a:r>
            <a:rPr lang="vi-VN" sz="3000" b="0" dirty="0" smtClean="0">
              <a:latin typeface="Times New Roman" panose="02020603050405020304" pitchFamily="18" charset="0"/>
              <a:cs typeface="Times New Roman" panose="02020603050405020304" pitchFamily="18" charset="0"/>
            </a:rPr>
            <a:t> là s</a:t>
          </a:r>
          <a:r>
            <a:rPr lang="es-ES" sz="3000" b="0" dirty="0" err="1" smtClean="0">
              <a:latin typeface="Times New Roman" panose="02020603050405020304" pitchFamily="18" charset="0"/>
              <a:cs typeface="Times New Roman" panose="02020603050405020304" pitchFamily="18" charset="0"/>
            </a:rPr>
            <a:t>inh</a:t>
          </a:r>
          <a:r>
            <a:rPr lang="es-ES" sz="3000" b="0" dirty="0" smtClean="0">
              <a:latin typeface="Times New Roman" panose="02020603050405020304" pitchFamily="18" charset="0"/>
              <a:cs typeface="Times New Roman" panose="02020603050405020304" pitchFamily="18" charset="0"/>
            </a:rPr>
            <a:t> </a:t>
          </a:r>
          <a:r>
            <a:rPr lang="es-ES" sz="3000" b="0" dirty="0" err="1" smtClean="0">
              <a:latin typeface="Times New Roman" panose="02020603050405020304" pitchFamily="18" charset="0"/>
              <a:cs typeface="Times New Roman" panose="02020603050405020304" pitchFamily="18" charset="0"/>
            </a:rPr>
            <a:t>vật</a:t>
          </a:r>
          <a:r>
            <a:rPr lang="es-ES" sz="3000" b="0" dirty="0" smtClean="0">
              <a:latin typeface="Times New Roman" panose="02020603050405020304" pitchFamily="18" charset="0"/>
              <a:cs typeface="Times New Roman" panose="02020603050405020304" pitchFamily="18" charset="0"/>
            </a:rPr>
            <a:t> </a:t>
          </a:r>
          <a:r>
            <a:rPr lang="es-ES" sz="3000" b="0" dirty="0" err="1" smtClean="0">
              <a:latin typeface="Times New Roman" panose="02020603050405020304" pitchFamily="18" charset="0"/>
              <a:cs typeface="Times New Roman" panose="02020603050405020304" pitchFamily="18" charset="0"/>
            </a:rPr>
            <a:t>trực</a:t>
          </a:r>
          <a:r>
            <a:rPr lang="es-ES" sz="3000" b="0" dirty="0" smtClean="0">
              <a:latin typeface="Times New Roman" panose="02020603050405020304" pitchFamily="18" charset="0"/>
              <a:cs typeface="Times New Roman" panose="02020603050405020304" pitchFamily="18" charset="0"/>
            </a:rPr>
            <a:t> </a:t>
          </a:r>
          <a:r>
            <a:rPr lang="es-ES" sz="3000" b="0" dirty="0" err="1" smtClean="0">
              <a:latin typeface="Times New Roman" panose="02020603050405020304" pitchFamily="18" charset="0"/>
              <a:cs typeface="Times New Roman" panose="02020603050405020304" pitchFamily="18" charset="0"/>
            </a:rPr>
            <a:t>tiếp</a:t>
          </a:r>
          <a:r>
            <a:rPr lang="es-ES" sz="3000" b="0" dirty="0" smtClean="0">
              <a:latin typeface="Times New Roman" panose="02020603050405020304" pitchFamily="18" charset="0"/>
              <a:cs typeface="Times New Roman" panose="02020603050405020304" pitchFamily="18" charset="0"/>
            </a:rPr>
            <a:t> </a:t>
          </a:r>
          <a:r>
            <a:rPr lang="es-ES" sz="3000" b="0" dirty="0" err="1" smtClean="0">
              <a:latin typeface="Times New Roman" panose="02020603050405020304" pitchFamily="18" charset="0"/>
              <a:cs typeface="Times New Roman" panose="02020603050405020304" pitchFamily="18" charset="0"/>
            </a:rPr>
            <a:t>ăn</a:t>
          </a:r>
          <a:r>
            <a:rPr lang="es-ES" sz="3000" b="0" dirty="0" smtClean="0">
              <a:latin typeface="Times New Roman" panose="02020603050405020304" pitchFamily="18" charset="0"/>
              <a:cs typeface="Times New Roman" panose="02020603050405020304" pitchFamily="18" charset="0"/>
            </a:rPr>
            <a:t> ĐVTS hay </a:t>
          </a:r>
          <a:r>
            <a:rPr lang="es-ES" sz="3000" b="0" dirty="0" err="1" smtClean="0">
              <a:latin typeface="Times New Roman" panose="02020603050405020304" pitchFamily="18" charset="0"/>
              <a:cs typeface="Times New Roman" panose="02020603050405020304" pitchFamily="18" charset="0"/>
            </a:rPr>
            <a:t>uy</a:t>
          </a:r>
          <a:r>
            <a:rPr lang="es-ES" sz="3000" b="0" dirty="0" smtClean="0">
              <a:latin typeface="Times New Roman" panose="02020603050405020304" pitchFamily="18" charset="0"/>
              <a:cs typeface="Times New Roman" panose="02020603050405020304" pitchFamily="18" charset="0"/>
            </a:rPr>
            <a:t> </a:t>
          </a:r>
          <a:r>
            <a:rPr lang="es-ES" sz="3000" b="0" dirty="0" err="1" smtClean="0">
              <a:latin typeface="Times New Roman" panose="02020603050405020304" pitchFamily="18" charset="0"/>
              <a:cs typeface="Times New Roman" panose="02020603050405020304" pitchFamily="18" charset="0"/>
            </a:rPr>
            <a:t>hiếp</a:t>
          </a:r>
          <a:r>
            <a:rPr lang="es-ES" sz="3000" b="0" dirty="0" smtClean="0">
              <a:latin typeface="Times New Roman" panose="02020603050405020304" pitchFamily="18" charset="0"/>
              <a:cs typeface="Times New Roman" panose="02020603050405020304" pitchFamily="18" charset="0"/>
            </a:rPr>
            <a:t> ĐVTS</a:t>
          </a:r>
          <a:endParaRPr lang="vi-VN" sz="3000" b="0" dirty="0">
            <a:latin typeface="Times New Roman" panose="02020603050405020304" pitchFamily="18" charset="0"/>
            <a:cs typeface="Times New Roman" panose="02020603050405020304" pitchFamily="18" charset="0"/>
          </a:endParaRPr>
        </a:p>
      </dgm:t>
    </dgm:pt>
    <dgm:pt modelId="{68BA7FBE-10F9-4F94-BA72-3362B428B68E}" type="sibTrans" cxnId="{BF5A3359-762C-4DC1-A38D-15A33B6FC034}">
      <dgm:prSet/>
      <dgm:spPr/>
      <dgm:t>
        <a:bodyPr/>
        <a:lstStyle/>
        <a:p>
          <a:endParaRPr lang="vi-VN"/>
        </a:p>
      </dgm:t>
    </dgm:pt>
    <dgm:pt modelId="{F4CDDA16-19DF-466B-847E-ECC06A56FB21}" type="parTrans" cxnId="{BF5A3359-762C-4DC1-A38D-15A33B6FC034}">
      <dgm:prSet/>
      <dgm:spPr/>
      <dgm:t>
        <a:bodyPr/>
        <a:lstStyle/>
        <a:p>
          <a:endParaRPr lang="vi-VN"/>
        </a:p>
      </dgm:t>
    </dgm:pt>
    <dgm:pt modelId="{74DD0D70-338B-4EAE-83D0-2162F3A15BC1}" type="pres">
      <dgm:prSet presAssocID="{2C245643-64D9-4958-8319-7F82F87456CA}" presName="Name0" presStyleCnt="0">
        <dgm:presLayoutVars>
          <dgm:dir/>
          <dgm:resizeHandles val="exact"/>
        </dgm:presLayoutVars>
      </dgm:prSet>
      <dgm:spPr/>
      <dgm:t>
        <a:bodyPr/>
        <a:lstStyle/>
        <a:p>
          <a:endParaRPr lang="vi-VN"/>
        </a:p>
      </dgm:t>
    </dgm:pt>
    <dgm:pt modelId="{8189E3F4-2D10-4BB4-BE1A-8DD63804D4F6}" type="pres">
      <dgm:prSet presAssocID="{9069D593-24BC-41B8-9E6C-92A91F5B6E5B}" presName="composite" presStyleCnt="0"/>
      <dgm:spPr/>
    </dgm:pt>
    <dgm:pt modelId="{BDDC4F46-3C59-49E1-9077-2014A73136CE}" type="pres">
      <dgm:prSet presAssocID="{9069D593-24BC-41B8-9E6C-92A91F5B6E5B}" presName="rect1" presStyleLbl="trAlignAcc1" presStyleIdx="0" presStyleCnt="2" custScaleX="97641" custLinFactNeighborX="528" custLinFactNeighborY="-13743">
        <dgm:presLayoutVars>
          <dgm:bulletEnabled val="1"/>
        </dgm:presLayoutVars>
      </dgm:prSet>
      <dgm:spPr/>
      <dgm:t>
        <a:bodyPr/>
        <a:lstStyle/>
        <a:p>
          <a:endParaRPr lang="vi-VN"/>
        </a:p>
      </dgm:t>
    </dgm:pt>
    <dgm:pt modelId="{9E377A78-83F1-480F-9D08-2779295EFED1}" type="pres">
      <dgm:prSet presAssocID="{9069D593-24BC-41B8-9E6C-92A91F5B6E5B}" presName="rect2" presStyleLbl="fgImgPlace1" presStyleIdx="0" presStyleCnt="2" custScaleX="140606" custLinFactNeighborX="-5591" custLinFactNeighborY="389"/>
      <dgm:spPr>
        <a:blipFill rotWithShape="1">
          <a:blip xmlns:r="http://schemas.openxmlformats.org/officeDocument/2006/relationships" r:embed="rId1"/>
          <a:stretch>
            <a:fillRect/>
          </a:stretch>
        </a:blipFill>
      </dgm:spPr>
    </dgm:pt>
    <dgm:pt modelId="{8C4C9106-D9AC-485B-A737-0504B995F887}" type="pres">
      <dgm:prSet presAssocID="{68BA7FBE-10F9-4F94-BA72-3362B428B68E}" presName="sibTrans" presStyleCnt="0"/>
      <dgm:spPr/>
    </dgm:pt>
    <dgm:pt modelId="{662FBDAC-9D65-4BAC-B717-F2F6678C845C}" type="pres">
      <dgm:prSet presAssocID="{46D0D726-6533-458F-8BB2-B5D41C67824F}" presName="composite" presStyleCnt="0"/>
      <dgm:spPr/>
    </dgm:pt>
    <dgm:pt modelId="{3E88ED56-7AB2-4769-9BCC-83E3FEDAAA63}" type="pres">
      <dgm:prSet presAssocID="{46D0D726-6533-458F-8BB2-B5D41C67824F}" presName="rect1" presStyleLbl="trAlignAcc1" presStyleIdx="1" presStyleCnt="2" custScaleX="104118" custLinFactNeighborX="4531" custLinFactNeighborY="4792">
        <dgm:presLayoutVars>
          <dgm:bulletEnabled val="1"/>
        </dgm:presLayoutVars>
      </dgm:prSet>
      <dgm:spPr/>
      <dgm:t>
        <a:bodyPr/>
        <a:lstStyle/>
        <a:p>
          <a:endParaRPr lang="vi-VN"/>
        </a:p>
      </dgm:t>
    </dgm:pt>
    <dgm:pt modelId="{84D128F4-3FD1-4E4F-9849-ED813EABEBF5}" type="pres">
      <dgm:prSet presAssocID="{46D0D726-6533-458F-8BB2-B5D41C67824F}" presName="rect2" presStyleLbl="fgImgPlace1" presStyleIdx="1" presStyleCnt="2" custScaleX="144599"/>
      <dgm:spPr>
        <a:blipFill rotWithShape="1">
          <a:blip xmlns:r="http://schemas.openxmlformats.org/officeDocument/2006/relationships" r:embed="rId2"/>
          <a:stretch>
            <a:fillRect/>
          </a:stretch>
        </a:blipFill>
      </dgm:spPr>
    </dgm:pt>
  </dgm:ptLst>
  <dgm:cxnLst>
    <dgm:cxn modelId="{FE77F485-96BE-40EA-A4B5-66679054B1DF}" type="presOf" srcId="{46D0D726-6533-458F-8BB2-B5D41C67824F}" destId="{3E88ED56-7AB2-4769-9BCC-83E3FEDAAA63}" srcOrd="0" destOrd="0" presId="urn:microsoft.com/office/officeart/2008/layout/PictureStrips"/>
    <dgm:cxn modelId="{DF26A541-42A4-4C13-903B-711673C49047}" srcId="{2C245643-64D9-4958-8319-7F82F87456CA}" destId="{46D0D726-6533-458F-8BB2-B5D41C67824F}" srcOrd="1" destOrd="0" parTransId="{B4AAF86B-A355-4D0D-A970-A5D5C92D1D5C}" sibTransId="{94C33334-3A1F-4990-8A01-1B36F042DAD5}"/>
    <dgm:cxn modelId="{82C22674-F300-4872-B791-646D77EEA9B8}" type="presOf" srcId="{2C245643-64D9-4958-8319-7F82F87456CA}" destId="{74DD0D70-338B-4EAE-83D0-2162F3A15BC1}" srcOrd="0" destOrd="0" presId="urn:microsoft.com/office/officeart/2008/layout/PictureStrips"/>
    <dgm:cxn modelId="{BF5A3359-762C-4DC1-A38D-15A33B6FC034}" srcId="{2C245643-64D9-4958-8319-7F82F87456CA}" destId="{9069D593-24BC-41B8-9E6C-92A91F5B6E5B}" srcOrd="0" destOrd="0" parTransId="{F4CDDA16-19DF-466B-847E-ECC06A56FB21}" sibTransId="{68BA7FBE-10F9-4F94-BA72-3362B428B68E}"/>
    <dgm:cxn modelId="{F535DE0D-43D3-41A7-ABAF-362CE63928F8}" type="presOf" srcId="{9069D593-24BC-41B8-9E6C-92A91F5B6E5B}" destId="{BDDC4F46-3C59-49E1-9077-2014A73136CE}" srcOrd="0" destOrd="0" presId="urn:microsoft.com/office/officeart/2008/layout/PictureStrips"/>
    <dgm:cxn modelId="{9EF64AAA-7566-4E28-834C-7073577E32F2}" type="presParOf" srcId="{74DD0D70-338B-4EAE-83D0-2162F3A15BC1}" destId="{8189E3F4-2D10-4BB4-BE1A-8DD63804D4F6}" srcOrd="0" destOrd="0" presId="urn:microsoft.com/office/officeart/2008/layout/PictureStrips"/>
    <dgm:cxn modelId="{3A284B02-16BB-4F74-9F44-A87C136D92BF}" type="presParOf" srcId="{8189E3F4-2D10-4BB4-BE1A-8DD63804D4F6}" destId="{BDDC4F46-3C59-49E1-9077-2014A73136CE}" srcOrd="0" destOrd="0" presId="urn:microsoft.com/office/officeart/2008/layout/PictureStrips"/>
    <dgm:cxn modelId="{32BEA31F-BA60-4162-BCA3-BEAE4E785E78}" type="presParOf" srcId="{8189E3F4-2D10-4BB4-BE1A-8DD63804D4F6}" destId="{9E377A78-83F1-480F-9D08-2779295EFED1}" srcOrd="1" destOrd="0" presId="urn:microsoft.com/office/officeart/2008/layout/PictureStrips"/>
    <dgm:cxn modelId="{4FE3233A-28D9-439B-9231-C2D7E7C39A42}" type="presParOf" srcId="{74DD0D70-338B-4EAE-83D0-2162F3A15BC1}" destId="{8C4C9106-D9AC-485B-A737-0504B995F887}" srcOrd="1" destOrd="0" presId="urn:microsoft.com/office/officeart/2008/layout/PictureStrips"/>
    <dgm:cxn modelId="{B73EC43A-BB23-40B1-94FB-D677BE812E95}" type="presParOf" srcId="{74DD0D70-338B-4EAE-83D0-2162F3A15BC1}" destId="{662FBDAC-9D65-4BAC-B717-F2F6678C845C}" srcOrd="2" destOrd="0" presId="urn:microsoft.com/office/officeart/2008/layout/PictureStrips"/>
    <dgm:cxn modelId="{8BDCF286-55A4-4A21-B909-EE6438F75E4F}" type="presParOf" srcId="{662FBDAC-9D65-4BAC-B717-F2F6678C845C}" destId="{3E88ED56-7AB2-4769-9BCC-83E3FEDAAA63}" srcOrd="0" destOrd="0" presId="urn:microsoft.com/office/officeart/2008/layout/PictureStrips"/>
    <dgm:cxn modelId="{33D2D764-0F3E-4350-9A46-F3071E28FDF7}" type="presParOf" srcId="{662FBDAC-9D65-4BAC-B717-F2F6678C845C}" destId="{84D128F4-3FD1-4E4F-9849-ED813EABEBF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C7B1B-9F87-43E8-B5A2-65D101A266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DDBECD6-A551-4E88-9C20-497FC692CE33}">
      <dgm:prSet phldrT="[Text]" custT="1"/>
      <dgm:spPr/>
      <dgm:t>
        <a:bodyPr/>
        <a:lstStyle/>
        <a:p>
          <a:pPr algn="just"/>
          <a:r>
            <a:rPr lang="en-US" sz="2800" i="1" dirty="0" err="1" smtClean="0">
              <a:solidFill>
                <a:schemeClr val="tx1"/>
              </a:solidFill>
              <a:latin typeface="Times New Roman" panose="02020603050405020304" pitchFamily="18" charset="0"/>
              <a:cs typeface="Times New Roman" panose="02020603050405020304" pitchFamily="18" charset="0"/>
            </a:rPr>
            <a:t>Copepoda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phù</a:t>
          </a:r>
          <a:r>
            <a:rPr lang="en-US" sz="2800" b="1" dirty="0" smtClean="0">
              <a:solidFill>
                <a:schemeClr val="tx1"/>
              </a:solidFill>
              <a:latin typeface="Times New Roman" panose="02020603050405020304" pitchFamily="18" charset="0"/>
              <a:cs typeface="Times New Roman" panose="02020603050405020304" pitchFamily="18" charset="0"/>
            </a:rPr>
            <a:t> du </a:t>
          </a:r>
          <a:r>
            <a:rPr lang="en-US" sz="2800" b="1" dirty="0" err="1" smtClean="0">
              <a:solidFill>
                <a:schemeClr val="tx1"/>
              </a:solidFill>
              <a:latin typeface="Times New Roman" panose="02020603050405020304" pitchFamily="18" charset="0"/>
              <a:cs typeface="Times New Roman" panose="02020603050405020304" pitchFamily="18" charset="0"/>
            </a:rPr>
            <a:t>động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vật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thức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a:t>
          </a:r>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cá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lớn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trị</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dưỡng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nhưng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một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giống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loài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địch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nguy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hiểm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trứng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bột</a:t>
          </a:r>
          <a:r>
            <a:rPr lang="en-US" sz="2800" dirty="0" smtClean="0">
              <a:solidFill>
                <a:schemeClr val="tx1"/>
              </a:solidFill>
              <a:latin typeface="Times New Roman" panose="02020603050405020304" pitchFamily="18" charset="0"/>
              <a:cs typeface="Times New Roman" panose="02020603050405020304" pitchFamily="18" charset="0"/>
            </a:rPr>
            <a:t>. </a:t>
          </a:r>
        </a:p>
      </dgm:t>
    </dgm:pt>
    <dgm:pt modelId="{4F62B60B-A569-4939-AA67-AF495B4F49AE}" type="parTrans" cxnId="{08566B4B-24BA-4B6D-9888-CFDF2F39E592}">
      <dgm:prSet/>
      <dgm:spPr/>
      <dgm:t>
        <a:bodyPr/>
        <a:lstStyle/>
        <a:p>
          <a:endParaRPr lang="vi-VN"/>
        </a:p>
      </dgm:t>
    </dgm:pt>
    <dgm:pt modelId="{E47BE501-B6BB-4877-9FEE-286C1B42E510}" type="sibTrans" cxnId="{08566B4B-24BA-4B6D-9888-CFDF2F39E592}">
      <dgm:prSet/>
      <dgm:spPr/>
      <dgm:t>
        <a:bodyPr/>
        <a:lstStyle/>
        <a:p>
          <a:endParaRPr lang="vi-VN"/>
        </a:p>
      </dgm:t>
    </dgm:pt>
    <dgm:pt modelId="{9DF82277-7DE1-4F61-8781-92A86CF58146}">
      <dgm:prSet phldrT="[Text]" phldr="1"/>
      <dgm:spPr/>
      <dgm:t>
        <a:bodyPr/>
        <a:lstStyle/>
        <a:p>
          <a:endParaRPr lang="vi-VN"/>
        </a:p>
      </dgm:t>
    </dgm:pt>
    <dgm:pt modelId="{61B9E335-6059-4474-8AC1-6C8F49A05FC6}" type="parTrans" cxnId="{E443DCEE-396E-4C5F-8B39-26A3FD355A95}">
      <dgm:prSet/>
      <dgm:spPr/>
      <dgm:t>
        <a:bodyPr/>
        <a:lstStyle/>
        <a:p>
          <a:endParaRPr lang="vi-VN"/>
        </a:p>
      </dgm:t>
    </dgm:pt>
    <dgm:pt modelId="{CC81042A-77C7-4DE0-90CA-6438C4CCF7D3}" type="sibTrans" cxnId="{E443DCEE-396E-4C5F-8B39-26A3FD355A95}">
      <dgm:prSet/>
      <dgm:spPr/>
      <dgm:t>
        <a:bodyPr/>
        <a:lstStyle/>
        <a:p>
          <a:endParaRPr lang="vi-VN"/>
        </a:p>
      </dgm:t>
    </dgm:pt>
    <dgm:pt modelId="{98358E53-CE2D-4BB1-B0E2-77B1E43BD3F6}">
      <dgm:prSet phldrT="[Text]" custT="1"/>
      <dgm:spPr/>
      <dgm:t>
        <a:bodyPr/>
        <a:lstStyle/>
        <a:p>
          <a:pPr algn="just"/>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sản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tạo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loài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nuôi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dùng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đẻ</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ấp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trứng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kỹ</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sẽ</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dẫn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đến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tổn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nghiêm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trọng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sản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dgm:t>
    </dgm:pt>
    <dgm:pt modelId="{422AB629-A989-49F1-8767-DA80B7610475}" type="parTrans" cxnId="{2F68F313-A05B-480A-9BD2-8C390A75A3F4}">
      <dgm:prSet/>
      <dgm:spPr/>
      <dgm:t>
        <a:bodyPr/>
        <a:lstStyle/>
        <a:p>
          <a:endParaRPr lang="vi-VN"/>
        </a:p>
      </dgm:t>
    </dgm:pt>
    <dgm:pt modelId="{A2119AB2-CB5F-4F26-B453-CD403FE8C1D6}" type="sibTrans" cxnId="{2F68F313-A05B-480A-9BD2-8C390A75A3F4}">
      <dgm:prSet/>
      <dgm:spPr/>
      <dgm:t>
        <a:bodyPr/>
        <a:lstStyle/>
        <a:p>
          <a:endParaRPr lang="vi-VN"/>
        </a:p>
      </dgm:t>
    </dgm:pt>
    <dgm:pt modelId="{AD9A9532-CECA-40D8-9425-69BC597961CF}">
      <dgm:prSet phldrT="[Text]" phldr="1"/>
      <dgm:spPr/>
      <dgm:t>
        <a:bodyPr/>
        <a:lstStyle/>
        <a:p>
          <a:endParaRPr lang="vi-VN"/>
        </a:p>
      </dgm:t>
    </dgm:pt>
    <dgm:pt modelId="{5EA6D2E5-8D7C-4E6A-A457-EB917D186DD2}" type="parTrans" cxnId="{B38F6B17-EA96-42CF-A884-380AA719EEBA}">
      <dgm:prSet/>
      <dgm:spPr/>
      <dgm:t>
        <a:bodyPr/>
        <a:lstStyle/>
        <a:p>
          <a:endParaRPr lang="vi-VN"/>
        </a:p>
      </dgm:t>
    </dgm:pt>
    <dgm:pt modelId="{F3DEF0F5-8953-4279-A3CB-3A0786CAE974}" type="sibTrans" cxnId="{B38F6B17-EA96-42CF-A884-380AA719EEBA}">
      <dgm:prSet/>
      <dgm:spPr/>
      <dgm:t>
        <a:bodyPr/>
        <a:lstStyle/>
        <a:p>
          <a:endParaRPr lang="vi-VN"/>
        </a:p>
      </dgm:t>
    </dgm:pt>
    <dgm:pt modelId="{29B37EB2-1F71-4C83-BC3F-8AED0FF48859}" type="pres">
      <dgm:prSet presAssocID="{2F3C7B1B-9F87-43E8-B5A2-65D101A26638}" presName="linear" presStyleCnt="0">
        <dgm:presLayoutVars>
          <dgm:animLvl val="lvl"/>
          <dgm:resizeHandles val="exact"/>
        </dgm:presLayoutVars>
      </dgm:prSet>
      <dgm:spPr/>
      <dgm:t>
        <a:bodyPr/>
        <a:lstStyle/>
        <a:p>
          <a:endParaRPr lang="vi-VN"/>
        </a:p>
      </dgm:t>
    </dgm:pt>
    <dgm:pt modelId="{32742F38-85D2-4873-9142-D82C25367FA5}" type="pres">
      <dgm:prSet presAssocID="{FDDBECD6-A551-4E88-9C20-497FC692CE33}" presName="parentText" presStyleLbl="node1" presStyleIdx="0" presStyleCnt="2" custLinFactNeighborX="807" custLinFactNeighborY="8678">
        <dgm:presLayoutVars>
          <dgm:chMax val="0"/>
          <dgm:bulletEnabled val="1"/>
        </dgm:presLayoutVars>
      </dgm:prSet>
      <dgm:spPr/>
      <dgm:t>
        <a:bodyPr/>
        <a:lstStyle/>
        <a:p>
          <a:endParaRPr lang="vi-VN"/>
        </a:p>
      </dgm:t>
    </dgm:pt>
    <dgm:pt modelId="{58AD71B1-7CE0-447B-A8DD-66EC3A57656F}" type="pres">
      <dgm:prSet presAssocID="{FDDBECD6-A551-4E88-9C20-497FC692CE33}" presName="childText" presStyleLbl="revTx" presStyleIdx="0" presStyleCnt="2">
        <dgm:presLayoutVars>
          <dgm:bulletEnabled val="1"/>
        </dgm:presLayoutVars>
      </dgm:prSet>
      <dgm:spPr/>
      <dgm:t>
        <a:bodyPr/>
        <a:lstStyle/>
        <a:p>
          <a:endParaRPr lang="vi-VN"/>
        </a:p>
      </dgm:t>
    </dgm:pt>
    <dgm:pt modelId="{176A9F8A-89F0-458B-8D58-8F127251BFF8}" type="pres">
      <dgm:prSet presAssocID="{98358E53-CE2D-4BB1-B0E2-77B1E43BD3F6}" presName="parentText" presStyleLbl="node1" presStyleIdx="1" presStyleCnt="2">
        <dgm:presLayoutVars>
          <dgm:chMax val="0"/>
          <dgm:bulletEnabled val="1"/>
        </dgm:presLayoutVars>
      </dgm:prSet>
      <dgm:spPr/>
      <dgm:t>
        <a:bodyPr/>
        <a:lstStyle/>
        <a:p>
          <a:endParaRPr lang="vi-VN"/>
        </a:p>
      </dgm:t>
    </dgm:pt>
    <dgm:pt modelId="{C2F80957-9276-4518-A9CA-D4E2247E3B66}" type="pres">
      <dgm:prSet presAssocID="{98358E53-CE2D-4BB1-B0E2-77B1E43BD3F6}" presName="childText" presStyleLbl="revTx" presStyleIdx="1" presStyleCnt="2">
        <dgm:presLayoutVars>
          <dgm:bulletEnabled val="1"/>
        </dgm:presLayoutVars>
      </dgm:prSet>
      <dgm:spPr/>
      <dgm:t>
        <a:bodyPr/>
        <a:lstStyle/>
        <a:p>
          <a:endParaRPr lang="vi-VN"/>
        </a:p>
      </dgm:t>
    </dgm:pt>
  </dgm:ptLst>
  <dgm:cxnLst>
    <dgm:cxn modelId="{B38F6B17-EA96-42CF-A884-380AA719EEBA}" srcId="{98358E53-CE2D-4BB1-B0E2-77B1E43BD3F6}" destId="{AD9A9532-CECA-40D8-9425-69BC597961CF}" srcOrd="0" destOrd="0" parTransId="{5EA6D2E5-8D7C-4E6A-A457-EB917D186DD2}" sibTransId="{F3DEF0F5-8953-4279-A3CB-3A0786CAE974}"/>
    <dgm:cxn modelId="{99C2093A-6791-4344-9B1B-3C918437964D}" type="presOf" srcId="{9DF82277-7DE1-4F61-8781-92A86CF58146}" destId="{58AD71B1-7CE0-447B-A8DD-66EC3A57656F}" srcOrd="0" destOrd="0" presId="urn:microsoft.com/office/officeart/2005/8/layout/vList2"/>
    <dgm:cxn modelId="{E443DCEE-396E-4C5F-8B39-26A3FD355A95}" srcId="{FDDBECD6-A551-4E88-9C20-497FC692CE33}" destId="{9DF82277-7DE1-4F61-8781-92A86CF58146}" srcOrd="0" destOrd="0" parTransId="{61B9E335-6059-4474-8AC1-6C8F49A05FC6}" sibTransId="{CC81042A-77C7-4DE0-90CA-6438C4CCF7D3}"/>
    <dgm:cxn modelId="{30931250-2046-4067-B5C6-3F10ED7F68A3}" type="presOf" srcId="{FDDBECD6-A551-4E88-9C20-497FC692CE33}" destId="{32742F38-85D2-4873-9142-D82C25367FA5}" srcOrd="0" destOrd="0" presId="urn:microsoft.com/office/officeart/2005/8/layout/vList2"/>
    <dgm:cxn modelId="{6E5B1142-A184-4B93-A998-696795D28DDA}" type="presOf" srcId="{2F3C7B1B-9F87-43E8-B5A2-65D101A26638}" destId="{29B37EB2-1F71-4C83-BC3F-8AED0FF48859}" srcOrd="0" destOrd="0" presId="urn:microsoft.com/office/officeart/2005/8/layout/vList2"/>
    <dgm:cxn modelId="{08566B4B-24BA-4B6D-9888-CFDF2F39E592}" srcId="{2F3C7B1B-9F87-43E8-B5A2-65D101A26638}" destId="{FDDBECD6-A551-4E88-9C20-497FC692CE33}" srcOrd="0" destOrd="0" parTransId="{4F62B60B-A569-4939-AA67-AF495B4F49AE}" sibTransId="{E47BE501-B6BB-4877-9FEE-286C1B42E510}"/>
    <dgm:cxn modelId="{2F68F313-A05B-480A-9BD2-8C390A75A3F4}" srcId="{2F3C7B1B-9F87-43E8-B5A2-65D101A26638}" destId="{98358E53-CE2D-4BB1-B0E2-77B1E43BD3F6}" srcOrd="1" destOrd="0" parTransId="{422AB629-A989-49F1-8767-DA80B7610475}" sibTransId="{A2119AB2-CB5F-4F26-B453-CD403FE8C1D6}"/>
    <dgm:cxn modelId="{35A16D0A-1224-4C63-B0E6-44C62807D7B1}" type="presOf" srcId="{98358E53-CE2D-4BB1-B0E2-77B1E43BD3F6}" destId="{176A9F8A-89F0-458B-8D58-8F127251BFF8}" srcOrd="0" destOrd="0" presId="urn:microsoft.com/office/officeart/2005/8/layout/vList2"/>
    <dgm:cxn modelId="{8ADDBD8C-8255-43A5-A5BF-D3D56CEF9C8D}" type="presOf" srcId="{AD9A9532-CECA-40D8-9425-69BC597961CF}" destId="{C2F80957-9276-4518-A9CA-D4E2247E3B66}" srcOrd="0" destOrd="0" presId="urn:microsoft.com/office/officeart/2005/8/layout/vList2"/>
    <dgm:cxn modelId="{0D8E0A55-8096-42FA-937D-221D4841EC57}" type="presParOf" srcId="{29B37EB2-1F71-4C83-BC3F-8AED0FF48859}" destId="{32742F38-85D2-4873-9142-D82C25367FA5}" srcOrd="0" destOrd="0" presId="urn:microsoft.com/office/officeart/2005/8/layout/vList2"/>
    <dgm:cxn modelId="{AA869B2F-80C6-487D-8AED-B8C3D37FDEAB}" type="presParOf" srcId="{29B37EB2-1F71-4C83-BC3F-8AED0FF48859}" destId="{58AD71B1-7CE0-447B-A8DD-66EC3A57656F}" srcOrd="1" destOrd="0" presId="urn:microsoft.com/office/officeart/2005/8/layout/vList2"/>
    <dgm:cxn modelId="{F78FE819-0C1D-4CC4-ACC0-7C4BA8E6798D}" type="presParOf" srcId="{29B37EB2-1F71-4C83-BC3F-8AED0FF48859}" destId="{176A9F8A-89F0-458B-8D58-8F127251BFF8}" srcOrd="2" destOrd="0" presId="urn:microsoft.com/office/officeart/2005/8/layout/vList2"/>
    <dgm:cxn modelId="{0BCD4940-40E8-47C8-9BDF-6FD253818E26}" type="presParOf" srcId="{29B37EB2-1F71-4C83-BC3F-8AED0FF48859}" destId="{C2F80957-9276-4518-A9CA-D4E2247E3B6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C4F46-3C59-49E1-9077-2014A73136CE}">
      <dsp:nvSpPr>
        <dsp:cNvPr id="0" name=""/>
        <dsp:cNvSpPr/>
      </dsp:nvSpPr>
      <dsp:spPr>
        <a:xfrm>
          <a:off x="1461573" y="107034"/>
          <a:ext cx="6594136" cy="211045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9480" tIns="114300" rIns="114300" bIns="114300" numCol="1" spcCol="1270" anchor="ctr" anchorCtr="0">
          <a:noAutofit/>
        </a:bodyPr>
        <a:lstStyle/>
        <a:p>
          <a:pPr lvl="0" algn="l" defTabSz="1333500">
            <a:lnSpc>
              <a:spcPct val="90000"/>
            </a:lnSpc>
            <a:spcBef>
              <a:spcPct val="0"/>
            </a:spcBef>
            <a:spcAft>
              <a:spcPct val="35000"/>
            </a:spcAft>
          </a:pPr>
          <a:r>
            <a:rPr lang="en-US" sz="3000" b="0" kern="1200" dirty="0" err="1" smtClean="0">
              <a:latin typeface="Times New Roman" panose="02020603050405020304" pitchFamily="18" charset="0"/>
              <a:cs typeface="Times New Roman" panose="02020603050405020304" pitchFamily="18" charset="0"/>
            </a:rPr>
            <a:t>Địch</a:t>
          </a:r>
          <a:r>
            <a:rPr lang="en-US" sz="3000" b="0" kern="1200" dirty="0" smtClean="0">
              <a:latin typeface="Times New Roman" panose="02020603050405020304" pitchFamily="18" charset="0"/>
              <a:cs typeface="Times New Roman" panose="02020603050405020304" pitchFamily="18" charset="0"/>
            </a:rPr>
            <a:t> </a:t>
          </a:r>
          <a:r>
            <a:rPr lang="en-US" sz="3000" b="0" kern="1200" dirty="0" err="1" smtClean="0">
              <a:latin typeface="Times New Roman" panose="02020603050405020304" pitchFamily="18" charset="0"/>
              <a:cs typeface="Times New Roman" panose="02020603050405020304" pitchFamily="18" charset="0"/>
            </a:rPr>
            <a:t>hại</a:t>
          </a:r>
          <a:r>
            <a:rPr lang="vi-VN" sz="3000" b="0" kern="1200" dirty="0" smtClean="0">
              <a:latin typeface="Times New Roman" panose="02020603050405020304" pitchFamily="18" charset="0"/>
              <a:cs typeface="Times New Roman" panose="02020603050405020304" pitchFamily="18" charset="0"/>
            </a:rPr>
            <a:t> là s</a:t>
          </a:r>
          <a:r>
            <a:rPr lang="es-ES" sz="3000" b="0" kern="1200" dirty="0" err="1" smtClean="0">
              <a:latin typeface="Times New Roman" panose="02020603050405020304" pitchFamily="18" charset="0"/>
              <a:cs typeface="Times New Roman" panose="02020603050405020304" pitchFamily="18" charset="0"/>
            </a:rPr>
            <a:t>inh</a:t>
          </a:r>
          <a:r>
            <a:rPr lang="es-ES" sz="3000" b="0" kern="1200" dirty="0" smtClean="0">
              <a:latin typeface="Times New Roman" panose="02020603050405020304" pitchFamily="18" charset="0"/>
              <a:cs typeface="Times New Roman" panose="02020603050405020304" pitchFamily="18" charset="0"/>
            </a:rPr>
            <a:t> </a:t>
          </a:r>
          <a:r>
            <a:rPr lang="es-ES" sz="3000" b="0" kern="1200" dirty="0" err="1" smtClean="0">
              <a:latin typeface="Times New Roman" panose="02020603050405020304" pitchFamily="18" charset="0"/>
              <a:cs typeface="Times New Roman" panose="02020603050405020304" pitchFamily="18" charset="0"/>
            </a:rPr>
            <a:t>vật</a:t>
          </a:r>
          <a:r>
            <a:rPr lang="es-ES" sz="3000" b="0" kern="1200" dirty="0" smtClean="0">
              <a:latin typeface="Times New Roman" panose="02020603050405020304" pitchFamily="18" charset="0"/>
              <a:cs typeface="Times New Roman" panose="02020603050405020304" pitchFamily="18" charset="0"/>
            </a:rPr>
            <a:t> </a:t>
          </a:r>
          <a:r>
            <a:rPr lang="es-ES" sz="3000" b="0" kern="1200" dirty="0" err="1" smtClean="0">
              <a:latin typeface="Times New Roman" panose="02020603050405020304" pitchFamily="18" charset="0"/>
              <a:cs typeface="Times New Roman" panose="02020603050405020304" pitchFamily="18" charset="0"/>
            </a:rPr>
            <a:t>trực</a:t>
          </a:r>
          <a:r>
            <a:rPr lang="es-ES" sz="3000" b="0" kern="1200" dirty="0" smtClean="0">
              <a:latin typeface="Times New Roman" panose="02020603050405020304" pitchFamily="18" charset="0"/>
              <a:cs typeface="Times New Roman" panose="02020603050405020304" pitchFamily="18" charset="0"/>
            </a:rPr>
            <a:t> </a:t>
          </a:r>
          <a:r>
            <a:rPr lang="es-ES" sz="3000" b="0" kern="1200" dirty="0" err="1" smtClean="0">
              <a:latin typeface="Times New Roman" panose="02020603050405020304" pitchFamily="18" charset="0"/>
              <a:cs typeface="Times New Roman" panose="02020603050405020304" pitchFamily="18" charset="0"/>
            </a:rPr>
            <a:t>tiếp</a:t>
          </a:r>
          <a:r>
            <a:rPr lang="es-ES" sz="3000" b="0" kern="1200" dirty="0" smtClean="0">
              <a:latin typeface="Times New Roman" panose="02020603050405020304" pitchFamily="18" charset="0"/>
              <a:cs typeface="Times New Roman" panose="02020603050405020304" pitchFamily="18" charset="0"/>
            </a:rPr>
            <a:t> </a:t>
          </a:r>
          <a:r>
            <a:rPr lang="es-ES" sz="3000" b="0" kern="1200" dirty="0" err="1" smtClean="0">
              <a:latin typeface="Times New Roman" panose="02020603050405020304" pitchFamily="18" charset="0"/>
              <a:cs typeface="Times New Roman" panose="02020603050405020304" pitchFamily="18" charset="0"/>
            </a:rPr>
            <a:t>ăn</a:t>
          </a:r>
          <a:r>
            <a:rPr lang="es-ES" sz="3000" b="0" kern="1200" dirty="0" smtClean="0">
              <a:latin typeface="Times New Roman" panose="02020603050405020304" pitchFamily="18" charset="0"/>
              <a:cs typeface="Times New Roman" panose="02020603050405020304" pitchFamily="18" charset="0"/>
            </a:rPr>
            <a:t> ĐVTS hay </a:t>
          </a:r>
          <a:r>
            <a:rPr lang="es-ES" sz="3000" b="0" kern="1200" dirty="0" err="1" smtClean="0">
              <a:latin typeface="Times New Roman" panose="02020603050405020304" pitchFamily="18" charset="0"/>
              <a:cs typeface="Times New Roman" panose="02020603050405020304" pitchFamily="18" charset="0"/>
            </a:rPr>
            <a:t>uy</a:t>
          </a:r>
          <a:r>
            <a:rPr lang="es-ES" sz="3000" b="0" kern="1200" dirty="0" smtClean="0">
              <a:latin typeface="Times New Roman" panose="02020603050405020304" pitchFamily="18" charset="0"/>
              <a:cs typeface="Times New Roman" panose="02020603050405020304" pitchFamily="18" charset="0"/>
            </a:rPr>
            <a:t> </a:t>
          </a:r>
          <a:r>
            <a:rPr lang="es-ES" sz="3000" b="0" kern="1200" dirty="0" err="1" smtClean="0">
              <a:latin typeface="Times New Roman" panose="02020603050405020304" pitchFamily="18" charset="0"/>
              <a:cs typeface="Times New Roman" panose="02020603050405020304" pitchFamily="18" charset="0"/>
            </a:rPr>
            <a:t>hiếp</a:t>
          </a:r>
          <a:r>
            <a:rPr lang="es-ES" sz="3000" b="0" kern="1200" dirty="0" smtClean="0">
              <a:latin typeface="Times New Roman" panose="02020603050405020304" pitchFamily="18" charset="0"/>
              <a:cs typeface="Times New Roman" panose="02020603050405020304" pitchFamily="18" charset="0"/>
            </a:rPr>
            <a:t> ĐVTS</a:t>
          </a:r>
          <a:endParaRPr lang="vi-VN" sz="3000" b="0" kern="1200" dirty="0">
            <a:latin typeface="Times New Roman" panose="02020603050405020304" pitchFamily="18" charset="0"/>
            <a:cs typeface="Times New Roman" panose="02020603050405020304" pitchFamily="18" charset="0"/>
          </a:endParaRPr>
        </a:p>
      </dsp:txBody>
      <dsp:txXfrm>
        <a:off x="1461573" y="107034"/>
        <a:ext cx="6594136" cy="2110453"/>
      </dsp:txXfrm>
    </dsp:sp>
    <dsp:sp modelId="{9E377A78-83F1-480F-9D08-2779295EFED1}">
      <dsp:nvSpPr>
        <dsp:cNvPr id="0" name=""/>
        <dsp:cNvSpPr/>
      </dsp:nvSpPr>
      <dsp:spPr>
        <a:xfrm>
          <a:off x="682327" y="100850"/>
          <a:ext cx="2077196" cy="221597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88ED56-7AB2-4769-9BCC-83E3FEDAAA63}">
      <dsp:nvSpPr>
        <dsp:cNvPr id="0" name=""/>
        <dsp:cNvSpPr/>
      </dsp:nvSpPr>
      <dsp:spPr>
        <a:xfrm>
          <a:off x="1418595" y="3146130"/>
          <a:ext cx="7031557" cy="211045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9480" tIns="114300" rIns="114300" bIns="114300" numCol="1" spcCol="1270" anchor="ctr" anchorCtr="0">
          <a:noAutofit/>
        </a:bodyPr>
        <a:lstStyle/>
        <a:p>
          <a:pPr lvl="0" algn="l" defTabSz="1333500">
            <a:lnSpc>
              <a:spcPct val="90000"/>
            </a:lnSpc>
            <a:spcBef>
              <a:spcPct val="0"/>
            </a:spcBef>
            <a:spcAft>
              <a:spcPct val="35000"/>
            </a:spcAft>
          </a:pPr>
          <a:r>
            <a:rPr lang="es-ES" sz="3000" kern="1200" dirty="0" err="1" smtClean="0">
              <a:latin typeface="Times New Roman" panose="02020603050405020304" pitchFamily="18" charset="0"/>
              <a:cs typeface="Times New Roman" panose="02020603050405020304" pitchFamily="18" charset="0"/>
            </a:rPr>
            <a:t>Côn</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trùng</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nước</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rong</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tảo</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cá</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dữ</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ếch</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rắn</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ba</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ba</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chim</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rái</a:t>
          </a:r>
          <a:r>
            <a:rPr lang="es-ES" sz="3000" kern="1200" dirty="0" smtClean="0">
              <a:latin typeface="Times New Roman" panose="02020603050405020304" pitchFamily="18" charset="0"/>
              <a:cs typeface="Times New Roman" panose="02020603050405020304" pitchFamily="18" charset="0"/>
            </a:rPr>
            <a:t> </a:t>
          </a:r>
          <a:r>
            <a:rPr lang="es-ES" sz="3000" kern="1200" dirty="0" err="1" smtClean="0">
              <a:latin typeface="Times New Roman" panose="02020603050405020304" pitchFamily="18" charset="0"/>
              <a:cs typeface="Times New Roman" panose="02020603050405020304" pitchFamily="18" charset="0"/>
            </a:rPr>
            <a:t>cá</a:t>
          </a:r>
          <a:r>
            <a:rPr lang="vi-VN" sz="3000" kern="1200" dirty="0" smtClean="0">
              <a:latin typeface="Times New Roman" panose="02020603050405020304" pitchFamily="18" charset="0"/>
              <a:cs typeface="Times New Roman" panose="02020603050405020304" pitchFamily="18" charset="0"/>
            </a:rPr>
            <a:t>...</a:t>
          </a:r>
          <a:endParaRPr lang="vi-VN" sz="3000" kern="1200" dirty="0">
            <a:latin typeface="Times New Roman" panose="02020603050405020304" pitchFamily="18" charset="0"/>
            <a:cs typeface="Times New Roman" panose="02020603050405020304" pitchFamily="18" charset="0"/>
          </a:endParaRPr>
        </a:p>
      </dsp:txBody>
      <dsp:txXfrm>
        <a:off x="1418595" y="3146130"/>
        <a:ext cx="7031557" cy="2110453"/>
      </dsp:txXfrm>
    </dsp:sp>
    <dsp:sp modelId="{84D128F4-3FD1-4E4F-9849-ED813EABEBF5}">
      <dsp:nvSpPr>
        <dsp:cNvPr id="0" name=""/>
        <dsp:cNvSpPr/>
      </dsp:nvSpPr>
      <dsp:spPr>
        <a:xfrm>
          <a:off x="640822" y="2749056"/>
          <a:ext cx="2136185" cy="2215975"/>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42F38-85D2-4873-9142-D82C25367FA5}">
      <dsp:nvSpPr>
        <dsp:cNvPr id="0" name=""/>
        <dsp:cNvSpPr/>
      </dsp:nvSpPr>
      <dsp:spPr>
        <a:xfrm>
          <a:off x="0" y="306603"/>
          <a:ext cx="8928100" cy="14829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i="1" kern="1200" dirty="0" err="1" smtClean="0">
              <a:solidFill>
                <a:schemeClr val="tx1"/>
              </a:solidFill>
              <a:latin typeface="Times New Roman" panose="02020603050405020304" pitchFamily="18" charset="0"/>
              <a:cs typeface="Times New Roman" panose="02020603050405020304" pitchFamily="18" charset="0"/>
            </a:rPr>
            <a:t>Copepoda</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phù</a:t>
          </a:r>
          <a:r>
            <a:rPr lang="en-US" sz="2800" b="1" kern="1200" dirty="0" smtClean="0">
              <a:solidFill>
                <a:schemeClr val="tx1"/>
              </a:solidFill>
              <a:latin typeface="Times New Roman" panose="02020603050405020304" pitchFamily="18" charset="0"/>
              <a:cs typeface="Times New Roman" panose="02020603050405020304" pitchFamily="18" charset="0"/>
            </a:rPr>
            <a:t> du </a:t>
          </a:r>
          <a:r>
            <a:rPr lang="en-US" sz="2800" b="1" kern="1200" dirty="0" err="1" smtClean="0">
              <a:solidFill>
                <a:schemeClr val="tx1"/>
              </a:solidFill>
              <a:latin typeface="Times New Roman" panose="02020603050405020304" pitchFamily="18" charset="0"/>
              <a:cs typeface="Times New Roman" panose="02020603050405020304" pitchFamily="18" charset="0"/>
            </a:rPr>
            <a:t>động</a:t>
          </a: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vật</a:t>
          </a: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thức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ăn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cá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lớn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có</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trị</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dưỡng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cao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nhưng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một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số</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giống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loài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địch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nguy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hiểm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đối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với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bột</a:t>
          </a:r>
          <a:r>
            <a:rPr lang="en-US" sz="2800" kern="1200" dirty="0" smtClean="0">
              <a:solidFill>
                <a:schemeClr val="tx1"/>
              </a:solidFill>
              <a:latin typeface="Times New Roman" panose="02020603050405020304" pitchFamily="18" charset="0"/>
              <a:cs typeface="Times New Roman" panose="02020603050405020304" pitchFamily="18" charset="0"/>
            </a:rPr>
            <a:t>. </a:t>
          </a:r>
        </a:p>
      </dsp:txBody>
      <dsp:txXfrm>
        <a:off x="72393" y="378996"/>
        <a:ext cx="8783314" cy="1338188"/>
      </dsp:txXfrm>
    </dsp:sp>
    <dsp:sp modelId="{58AD71B1-7CE0-447B-A8DD-66EC3A57656F}">
      <dsp:nvSpPr>
        <dsp:cNvPr id="0" name=""/>
        <dsp:cNvSpPr/>
      </dsp:nvSpPr>
      <dsp:spPr>
        <a:xfrm>
          <a:off x="0" y="1696169"/>
          <a:ext cx="89281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67" tIns="82550" rIns="462280" bIns="82550" numCol="1" spcCol="1270" anchor="t" anchorCtr="0">
          <a:noAutofit/>
        </a:bodyPr>
        <a:lstStyle/>
        <a:p>
          <a:pPr marL="285750" lvl="1" indent="-285750" algn="l" defTabSz="2266950">
            <a:lnSpc>
              <a:spcPct val="90000"/>
            </a:lnSpc>
            <a:spcBef>
              <a:spcPct val="0"/>
            </a:spcBef>
            <a:spcAft>
              <a:spcPct val="20000"/>
            </a:spcAft>
            <a:buChar char="••"/>
          </a:pPr>
          <a:endParaRPr lang="vi-VN" sz="5100" kern="1200"/>
        </a:p>
      </dsp:txBody>
      <dsp:txXfrm>
        <a:off x="0" y="1696169"/>
        <a:ext cx="8928100" cy="1076400"/>
      </dsp:txXfrm>
    </dsp:sp>
    <dsp:sp modelId="{176A9F8A-89F0-458B-8D58-8F127251BFF8}">
      <dsp:nvSpPr>
        <dsp:cNvPr id="0" name=""/>
        <dsp:cNvSpPr/>
      </dsp:nvSpPr>
      <dsp:spPr>
        <a:xfrm>
          <a:off x="0" y="2772569"/>
          <a:ext cx="8928100" cy="14829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Trong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sinh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sản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nhân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tạo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loài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nuôi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nếu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nước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dùng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để</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đẻ</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ấp</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lọc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kỹ</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sẽ</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dẫn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tổn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thất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nghiêm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trọng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sản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xuất</a:t>
          </a:r>
          <a:r>
            <a:rPr lang="en-US" sz="2800" kern="1200" dirty="0" smtClean="0">
              <a:solidFill>
                <a:schemeClr val="tx1"/>
              </a:solidFill>
              <a:latin typeface="Times New Roman" panose="02020603050405020304" pitchFamily="18" charset="0"/>
              <a:cs typeface="Times New Roman" panose="02020603050405020304" pitchFamily="18" charset="0"/>
            </a:rPr>
            <a:t>. </a:t>
          </a:r>
          <a:endParaRPr lang="vi-VN" sz="2800" kern="1200" dirty="0">
            <a:solidFill>
              <a:schemeClr val="tx1"/>
            </a:solidFill>
            <a:latin typeface="Times New Roman" panose="02020603050405020304" pitchFamily="18" charset="0"/>
            <a:cs typeface="Times New Roman" panose="02020603050405020304" pitchFamily="18" charset="0"/>
          </a:endParaRPr>
        </a:p>
      </dsp:txBody>
      <dsp:txXfrm>
        <a:off x="72393" y="2844962"/>
        <a:ext cx="8783314" cy="1338188"/>
      </dsp:txXfrm>
    </dsp:sp>
    <dsp:sp modelId="{C2F80957-9276-4518-A9CA-D4E2247E3B66}">
      <dsp:nvSpPr>
        <dsp:cNvPr id="0" name=""/>
        <dsp:cNvSpPr/>
      </dsp:nvSpPr>
      <dsp:spPr>
        <a:xfrm>
          <a:off x="0" y="4255544"/>
          <a:ext cx="89281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67" tIns="82550" rIns="462280" bIns="82550" numCol="1" spcCol="1270" anchor="t" anchorCtr="0">
          <a:noAutofit/>
        </a:bodyPr>
        <a:lstStyle/>
        <a:p>
          <a:pPr marL="285750" lvl="1" indent="-285750" algn="l" defTabSz="2266950">
            <a:lnSpc>
              <a:spcPct val="90000"/>
            </a:lnSpc>
            <a:spcBef>
              <a:spcPct val="0"/>
            </a:spcBef>
            <a:spcAft>
              <a:spcPct val="20000"/>
            </a:spcAft>
            <a:buChar char="••"/>
          </a:pPr>
          <a:endParaRPr lang="vi-VN" sz="5100" kern="1200"/>
        </a:p>
      </dsp:txBody>
      <dsp:txXfrm>
        <a:off x="0" y="4255544"/>
        <a:ext cx="8928100" cy="10764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4476E2-9567-4AD3-A2F5-36ECC2138A12}" type="datetimeFigureOut">
              <a:rPr lang="en-US" smtClean="0"/>
              <a:t>10/16/2015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C0DBC5-8E0D-4718-92FA-E07E896028BE}" type="slidenum">
              <a:rPr lang="en-US" smtClean="0"/>
              <a:t>‹#›</a:t>
            </a:fld>
            <a:endParaRPr lang="en-US"/>
          </a:p>
        </p:txBody>
      </p:sp>
    </p:spTree>
    <p:extLst>
      <p:ext uri="{BB962C8B-B14F-4D97-AF65-F5344CB8AC3E}">
        <p14:creationId xmlns:p14="http://schemas.microsoft.com/office/powerpoint/2010/main" val="369558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vi.wikipedia.org/wiki/B%C3%A8o_t%C3%A2y#T.C3.AAn_g.E1.BB.8Di" TargetMode="External"/><Relationship Id="rId13" Type="http://schemas.openxmlformats.org/officeDocument/2006/relationships/hyperlink" Target="http://vi.wikipedia.org/wiki/B%C3%A8o_t%C3%A2y#B.C3.A8o_t.C3.A2y_trong_d.C3.A2n_ca.2C_v.C4.83n_h.E1.BB.8Dc_Vi.E1.BB.87t_Nam" TargetMode="External"/><Relationship Id="rId18" Type="http://schemas.openxmlformats.org/officeDocument/2006/relationships/hyperlink" Target="http://vi.wikipedia.org/wiki/B%C3%A8o_t%C3%A2y#cite_note-Nguyen_Van_Duong_1993-1" TargetMode="External"/><Relationship Id="rId26" Type="http://schemas.openxmlformats.org/officeDocument/2006/relationships/hyperlink" Target="http://vi.wikipedia.org/wiki/Stronti" TargetMode="External"/><Relationship Id="rId3" Type="http://schemas.openxmlformats.org/officeDocument/2006/relationships/hyperlink" Target="http://vi.wikipedia.org/wiki/Danh_ph%C3%A1p_hai_ph%E1%BA%A7n" TargetMode="External"/><Relationship Id="rId21" Type="http://schemas.openxmlformats.org/officeDocument/2006/relationships/hyperlink" Target="http://vi.wikipedia.org/w/index.php?title=B%C3%A8o_t%C3%A2y&amp;action=edit&amp;section=4" TargetMode="External"/><Relationship Id="rId7" Type="http://schemas.openxmlformats.org/officeDocument/2006/relationships/hyperlink" Target="http://vi.wikipedia.org/wiki/B%C3%A8o_t%C3%A2y" TargetMode="External"/><Relationship Id="rId12" Type="http://schemas.openxmlformats.org/officeDocument/2006/relationships/hyperlink" Target="http://vi.wikipedia.org/wiki/B%C3%A8o_t%C3%A2y#Nh.E1.BB.AFng_.E1.BB.A9ng_d.E1.BB.A5ng_kh.C3.A1c" TargetMode="External"/><Relationship Id="rId17" Type="http://schemas.openxmlformats.org/officeDocument/2006/relationships/hyperlink" Target="http://vi.wikipedia.org/wiki/Nam_M%E1%BB%B9" TargetMode="External"/><Relationship Id="rId25" Type="http://schemas.openxmlformats.org/officeDocument/2006/relationships/hyperlink" Target="http://vi.wikipedia.org/wiki/Th%E1%BB%A7y_ng%C3%A2n" TargetMode="External"/><Relationship Id="rId2" Type="http://schemas.openxmlformats.org/officeDocument/2006/relationships/slide" Target="../slides/slide22.xml"/><Relationship Id="rId16" Type="http://schemas.openxmlformats.org/officeDocument/2006/relationships/hyperlink" Target="http://vi.wikipedia.org/w/index.php?title=B%C3%A8o_t%C3%A2y&amp;action=edit&amp;section=1" TargetMode="External"/><Relationship Id="rId20" Type="http://schemas.openxmlformats.org/officeDocument/2006/relationships/hyperlink" Target="http://vi.wikipedia.org/w/index.php?title=B%C3%A8o_t%C3%A2y&amp;action=edit&amp;section=3" TargetMode="External"/><Relationship Id="rId29" Type="http://schemas.openxmlformats.org/officeDocument/2006/relationships/hyperlink" Target="http://vi.wikipedia.org/w/index.php?title=B%C3%A8o_t%C3%A2y&amp;action=edit&amp;section=6" TargetMode="External"/><Relationship Id="rId1" Type="http://schemas.openxmlformats.org/officeDocument/2006/relationships/notesMaster" Target="../notesMasters/notesMaster1.xml"/><Relationship Id="rId6" Type="http://schemas.openxmlformats.org/officeDocument/2006/relationships/hyperlink" Target="http://vi.wikipedia.org/wiki/H%E1%BB%8D_L%E1%BB%A5c_b%C3%ACnh" TargetMode="External"/><Relationship Id="rId11" Type="http://schemas.openxmlformats.org/officeDocument/2006/relationships/hyperlink" Target="http://vi.wikipedia.org/wiki/B%C3%A8o_t%C3%A2y#Trong_y_h.E1.BB.8Dc_d.C3.A2n_gian" TargetMode="External"/><Relationship Id="rId24" Type="http://schemas.openxmlformats.org/officeDocument/2006/relationships/hyperlink" Target="http://vi.wikipedia.org/wiki/Ch%C3%AC" TargetMode="External"/><Relationship Id="rId5" Type="http://schemas.openxmlformats.org/officeDocument/2006/relationships/hyperlink" Target="http://vi.wikipedia.org/w/index.php?title=Chi_B%C3%A8o_l%E1%BB%A5c_b%C3%ACnh&amp;action=edit&amp;redlink=1" TargetMode="External"/><Relationship Id="rId15" Type="http://schemas.openxmlformats.org/officeDocument/2006/relationships/hyperlink" Target="http://vi.wikipedia.org/wiki/B%C3%A8o_t%C3%A2y#Tham_kh.E1.BA.A3o" TargetMode="External"/><Relationship Id="rId23" Type="http://schemas.openxmlformats.org/officeDocument/2006/relationships/hyperlink" Target="http://vi.wikipedia.org/w/index.php?title=Kim_lo%E1%BA%A1i_n%E1%BA%B7ng&amp;action=edit&amp;redlink=1" TargetMode="External"/><Relationship Id="rId28" Type="http://schemas.openxmlformats.org/officeDocument/2006/relationships/hyperlink" Target="http://vi.wikipedia.org/wiki/B%C3%A8o_t%C3%A2y#cite_note-2" TargetMode="External"/><Relationship Id="rId10" Type="http://schemas.openxmlformats.org/officeDocument/2006/relationships/hyperlink" Target="http://vi.wikipedia.org/wiki/B%C3%A8o_t%C3%A2y#S.E1.BB.AD_d.E1.BB.A5ng" TargetMode="External"/><Relationship Id="rId19" Type="http://schemas.openxmlformats.org/officeDocument/2006/relationships/hyperlink" Target="http://vi.wikipedia.org/w/index.php?title=B%C3%A8o_t%C3%A2y&amp;action=edit&amp;section=2" TargetMode="External"/><Relationship Id="rId31" Type="http://schemas.openxmlformats.org/officeDocument/2006/relationships/hyperlink" Target="http://www.sggp.org.vn/vanhoavannghe/2008/11/172983/" TargetMode="External"/><Relationship Id="rId4" Type="http://schemas.openxmlformats.org/officeDocument/2006/relationships/hyperlink" Target="http://vi.wikipedia.org/w/index.php?title=Th%E1%BB%B1c_v%E1%BA%ADt_thu%E1%BB%B7_sinh&amp;action=edit&amp;redlink=1" TargetMode="External"/><Relationship Id="rId9" Type="http://schemas.openxmlformats.org/officeDocument/2006/relationships/hyperlink" Target="http://vi.wikipedia.org/wiki/B%C3%A8o_t%C3%A2y#.C4.90.E1.BA.B7c_.C4.91i.E1.BB.83m" TargetMode="External"/><Relationship Id="rId14" Type="http://schemas.openxmlformats.org/officeDocument/2006/relationships/hyperlink" Target="http://vi.wikipedia.org/wiki/B%C3%A8o_t%C3%A2y#Ghi_ch.C3.BA" TargetMode="External"/><Relationship Id="rId22" Type="http://schemas.openxmlformats.org/officeDocument/2006/relationships/hyperlink" Target="http://vi.wikipedia.org/w/index.php?title=B%C3%A8o_t%C3%A2y&amp;action=edit&amp;section=5" TargetMode="External"/><Relationship Id="rId27" Type="http://schemas.openxmlformats.org/officeDocument/2006/relationships/hyperlink" Target="http://vi.wikipedia.org/wiki/%C3%94_nhi%E1%BB%85m_m%C3%B4i_tr%C6%B0%E1%BB%9Dng" TargetMode="External"/><Relationship Id="rId30" Type="http://schemas.openxmlformats.org/officeDocument/2006/relationships/hyperlink" Target="https://vi.wikipedia.org/wiki/B%C3%A8o_d%E1%BA%A1t_m%C3%A2y_tr%C3%B4i"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thaythuoccuaban.com/benhan.asp"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Texas" TargetMode="External"/><Relationship Id="rId13" Type="http://schemas.openxmlformats.org/officeDocument/2006/relationships/hyperlink" Target="http://en.wikipedia.org/wiki/Biological_pest_control" TargetMode="External"/><Relationship Id="rId3" Type="http://schemas.openxmlformats.org/officeDocument/2006/relationships/hyperlink" Target="http://en.wikipedia.org/wiki/Naturalisation_(biology)" TargetMode="External"/><Relationship Id="rId7" Type="http://schemas.openxmlformats.org/officeDocument/2006/relationships/hyperlink" Target="http://en.wikipedia.org/wiki/Connecticut" TargetMode="External"/><Relationship Id="rId12" Type="http://schemas.openxmlformats.org/officeDocument/2006/relationships/hyperlink" Target="http://en.wikipedia.org/wiki/Grass_carp" TargetMode="External"/><Relationship Id="rId2" Type="http://schemas.openxmlformats.org/officeDocument/2006/relationships/slide" Target="../slides/slide27.xml"/><Relationship Id="rId16" Type="http://schemas.openxmlformats.org/officeDocument/2006/relationships/hyperlink" Target="http://en.wikipedia.org/wiki/Hydrilla#cite_note-10" TargetMode="External"/><Relationship Id="rId1" Type="http://schemas.openxmlformats.org/officeDocument/2006/relationships/notesMaster" Target="../notesMasters/notesMaster1.xml"/><Relationship Id="rId6" Type="http://schemas.openxmlformats.org/officeDocument/2006/relationships/hyperlink" Target="http://en.wikipedia.org/wiki/Florida" TargetMode="External"/><Relationship Id="rId11" Type="http://schemas.openxmlformats.org/officeDocument/2006/relationships/hyperlink" Target="http://en.wikipedia.org/wiki/Herbicide" TargetMode="External"/><Relationship Id="rId5" Type="http://schemas.openxmlformats.org/officeDocument/2006/relationships/hyperlink" Target="http://en.wikipedia.org/wiki/United_States" TargetMode="External"/><Relationship Id="rId15" Type="http://schemas.openxmlformats.org/officeDocument/2006/relationships/hyperlink" Target="http://en.wikipedia.org/wiki/Hydrilla#cite_note-9" TargetMode="External"/><Relationship Id="rId10" Type="http://schemas.openxmlformats.org/officeDocument/2006/relationships/hyperlink" Target="http://en.wikipedia.org/wiki/Hydrilla#cite_note-fna-8" TargetMode="External"/><Relationship Id="rId4" Type="http://schemas.openxmlformats.org/officeDocument/2006/relationships/hyperlink" Target="http://en.wikipedia.org/wiki/Invasive_species" TargetMode="External"/><Relationship Id="rId9" Type="http://schemas.openxmlformats.org/officeDocument/2006/relationships/hyperlink" Target="http://en.wikipedia.org/wiki/California" TargetMode="External"/><Relationship Id="rId14" Type="http://schemas.openxmlformats.org/officeDocument/2006/relationships/hyperlink" Target="http://en.wikipedia.org/wiki/Hydrellia_pakistana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Aquatic_plant"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en.wikipedia.org/wiki/Inflorescence"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Achene" TargetMode="External"/><Relationship Id="rId3" Type="http://schemas.openxmlformats.org/officeDocument/2006/relationships/hyperlink" Target="http://en.wikipedia.org/wiki/Hydrocotyle_ranunculoides#cite_note-Illinois-6" TargetMode="External"/><Relationship Id="rId7" Type="http://schemas.openxmlformats.org/officeDocument/2006/relationships/hyperlink" Target="http://en.wikipedia.org/wiki/Umbel"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en.wikipedia.org/wiki/Hydrocotyle_ranunculoides#cite_note-Jepson-7" TargetMode="External"/><Relationship Id="rId5" Type="http://schemas.openxmlformats.org/officeDocument/2006/relationships/hyperlink" Target="http://en.wikipedia.org/wiki/Leaf_margin" TargetMode="External"/><Relationship Id="rId4" Type="http://schemas.openxmlformats.org/officeDocument/2006/relationships/hyperlink" Target="http://en.wikipedia.org/wiki/Petiole_(botany)" TargetMode="External"/><Relationship Id="rId9" Type="http://schemas.openxmlformats.org/officeDocument/2006/relationships/hyperlink" Target="http://en.wikipedia.org/wiki/Seed_dispersa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khoahoc.com.vn/daily/12012009/index.aspx" TargetMode="External"/><Relationship Id="rId7" Type="http://schemas.openxmlformats.org/officeDocument/2006/relationships/hyperlink" Target="http://www.khoahoc.com.vn/timkiem/th%e1%bb%a9c+%c4%83n/index.aspx"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www.khoahoc.com.vn/timkiem/chim+b%c3%b3i+c%c3%a1/index.aspx" TargetMode="External"/><Relationship Id="rId5" Type="http://schemas.openxmlformats.org/officeDocument/2006/relationships/hyperlink" Target="http://www.khoahoc.com.vn/timkiem/lo%c3%a0i+chim/index.aspx" TargetMode="External"/><Relationship Id="rId4" Type="http://schemas.openxmlformats.org/officeDocument/2006/relationships/hyperlink" Target="http://www.khoahoc.com.vn/timkiem/%c4%91%e1%bb%99ng+v%e1%ba%adt/index.aspx"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vi.wikipedia.org/wiki/Danh_ph%C3%A1p_hai_ph%E1%BA%A7n" TargetMode="External"/><Relationship Id="rId7" Type="http://schemas.openxmlformats.org/officeDocument/2006/relationships/hyperlink" Target="http://vi.wikipedia.org/wiki/C%E1%BB%91c_%C4%91en#cite_note-2"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vi.wikipedia.org/wiki/C%E1%BB%91c_%C4%91en#cite_note-1" TargetMode="External"/><Relationship Id="rId5" Type="http://schemas.openxmlformats.org/officeDocument/2006/relationships/hyperlink" Target="http://vi.wikipedia.org/wiki/H%E1%BB%8D_C%E1%BB%91c" TargetMode="External"/><Relationship Id="rId4" Type="http://schemas.openxmlformats.org/officeDocument/2006/relationships/hyperlink" Target="http://vi.wikipedia.org/wiki/Chim"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vi.wikipedia.org/wiki/B%E1%BB%99_(sinh_h%E1%BB%8Dc)" TargetMode="External"/><Relationship Id="rId13" Type="http://schemas.openxmlformats.org/officeDocument/2006/relationships/hyperlink" Target="http://vi.wikipedia.org/wiki/Spirodela" TargetMode="External"/><Relationship Id="rId18" Type="http://schemas.openxmlformats.org/officeDocument/2006/relationships/hyperlink" Target="http://vi.wikipedia.org/wiki/Danh_ph%C3%A1p" TargetMode="External"/><Relationship Id="rId26" Type="http://schemas.openxmlformats.org/officeDocument/2006/relationships/hyperlink" Target="http://vi.wikipedia.org/wiki/Ph%C3%A2n_h%E1%BB%8D_B%C3%A8o_t%E1%BA%A5m#Tham_kh.E1.BA.A3o" TargetMode="External"/><Relationship Id="rId39" Type="http://schemas.openxmlformats.org/officeDocument/2006/relationships/hyperlink" Target="http://vi.wikipedia.org/w/index.php?title=Gymnostachydoideae&amp;action=edit&amp;redlink=1" TargetMode="External"/><Relationship Id="rId3" Type="http://schemas.openxmlformats.org/officeDocument/2006/relationships/hyperlink" Target="http://vi.wikipedia.org/wiki/Ph%C3%A2n_lo%E1%BA%A1i_sinh_h%E1%BB%8Dc" TargetMode="External"/><Relationship Id="rId21" Type="http://schemas.openxmlformats.org/officeDocument/2006/relationships/hyperlink" Target="http://vi.wikipedia.org/wiki/Ph%C3%A2n_h%E1%BB%8D_B%C3%A8o_t%E1%BA%A5m#.C4.90.E1.BA.B7c_.C4.91i.E1.BB.83m" TargetMode="External"/><Relationship Id="rId34" Type="http://schemas.openxmlformats.org/officeDocument/2006/relationships/hyperlink" Target="http://vi.wikipedia.org/wiki/H%E1%BB%87_th%E1%BB%91ng_APG_II" TargetMode="External"/><Relationship Id="rId7" Type="http://schemas.openxmlformats.org/officeDocument/2006/relationships/hyperlink" Target="http://vi.wikipedia.org/wiki/Th%E1%BB%B1c_v%E1%BA%ADt_m%E1%BB%99t_l%C3%A1_m%E1%BA%A7m" TargetMode="External"/><Relationship Id="rId12" Type="http://schemas.openxmlformats.org/officeDocument/2006/relationships/hyperlink" Target="http://vi.wikipedia.org/wiki/Ph%C3%A2n_h%E1%BB%8D" TargetMode="External"/><Relationship Id="rId17" Type="http://schemas.openxmlformats.org/officeDocument/2006/relationships/hyperlink" Target="http://vi.wikipedia.org/wiki/Wolffia" TargetMode="External"/><Relationship Id="rId25" Type="http://schemas.openxmlformats.org/officeDocument/2006/relationships/hyperlink" Target="http://vi.wikipedia.org/wiki/Ph%C3%A2n_h%E1%BB%8D_B%C3%A8o_t%E1%BA%A5m#Li.C3.AAn_k.E1.BA.BFt_ngo.C3.A0i" TargetMode="External"/><Relationship Id="rId33" Type="http://schemas.openxmlformats.org/officeDocument/2006/relationships/hyperlink" Target="http://vi.wikipedia.org/w/index.php?title=Danh_s%C3%A1ch_c%C3%A1c_h%E1%BB%87_th%E1%BB%91ng_ph%C3%A2n_lo%E1%BA%A1i_th%E1%BB%B1c_v%E1%BA%ADt&amp;action=edit&amp;redlink=1" TargetMode="External"/><Relationship Id="rId38" Type="http://schemas.openxmlformats.org/officeDocument/2006/relationships/hyperlink" Target="http://vi.wikipedia.org/wiki/B%C3%A8o_c%C3%A1i" TargetMode="External"/><Relationship Id="rId2" Type="http://schemas.openxmlformats.org/officeDocument/2006/relationships/slide" Target="../slides/slide20.xml"/><Relationship Id="rId16" Type="http://schemas.openxmlformats.org/officeDocument/2006/relationships/hyperlink" Target="http://vi.wikipedia.org/wiki/Wolffiella" TargetMode="External"/><Relationship Id="rId20" Type="http://schemas.openxmlformats.org/officeDocument/2006/relationships/hyperlink" Target="http://vi.wikipedia.org/wiki/Ph%C3%A2n_h%E1%BB%8D_B%C3%A8o_t%E1%BA%A5m" TargetMode="External"/><Relationship Id="rId29" Type="http://schemas.openxmlformats.org/officeDocument/2006/relationships/hyperlink" Target="http://vi.wikipedia.org/wiki/%C4%90%C3%B4ng_Nam_%C3%81" TargetMode="External"/><Relationship Id="rId1" Type="http://schemas.openxmlformats.org/officeDocument/2006/relationships/notesMaster" Target="../notesMasters/notesMaster1.xml"/><Relationship Id="rId6" Type="http://schemas.openxmlformats.org/officeDocument/2006/relationships/hyperlink" Target="http://vi.wikipedia.org/wiki/Th%E1%BB%B1c_v%E1%BA%ADt_c%C3%B3_hoa" TargetMode="External"/><Relationship Id="rId11" Type="http://schemas.openxmlformats.org/officeDocument/2006/relationships/hyperlink" Target="http://vi.wikipedia.org/wiki/H%E1%BB%8D_R%C3%A1y" TargetMode="External"/><Relationship Id="rId24" Type="http://schemas.openxmlformats.org/officeDocument/2006/relationships/hyperlink" Target="http://vi.wikipedia.org/wiki/Ph%C3%A2n_h%E1%BB%8D_B%C3%A8o_t%E1%BA%A5m#H.C3.ACnh_.E1.BA.A3nh" TargetMode="External"/><Relationship Id="rId32" Type="http://schemas.openxmlformats.org/officeDocument/2006/relationships/hyperlink" Target="http://vi.wikipedia.org/w/index.php?title=Ph%C3%A2n_h%E1%BB%8D_B%C3%A8o_t%E1%BA%A5m&amp;action=edit&amp;section=2" TargetMode="External"/><Relationship Id="rId37" Type="http://schemas.openxmlformats.org/officeDocument/2006/relationships/hyperlink" Target="http://vi.wikipedia.org/wiki/Ph%C3%A2n_h%E1%BB%8D_B%C3%A8o_t%E1%BA%A5m#cite_note-cabrera-3" TargetMode="External"/><Relationship Id="rId40" Type="http://schemas.openxmlformats.org/officeDocument/2006/relationships/hyperlink" Target="http://vi.wikipedia.org/w/index.php?title=Orontioideae&amp;action=edit&amp;redlink=1" TargetMode="External"/><Relationship Id="rId5" Type="http://schemas.openxmlformats.org/officeDocument/2006/relationships/hyperlink" Target="http://vi.wikipedia.org/wiki/Th%E1%BB%B1c_v%E1%BA%ADt" TargetMode="External"/><Relationship Id="rId15" Type="http://schemas.openxmlformats.org/officeDocument/2006/relationships/hyperlink" Target="http://vi.wikipedia.org/wiki/Lemna" TargetMode="External"/><Relationship Id="rId23" Type="http://schemas.openxmlformats.org/officeDocument/2006/relationships/hyperlink" Target="http://vi.wikipedia.org/wiki/Ph%C3%A2n_h%E1%BB%8D_B%C3%A8o_t%E1%BA%A5m#Ph.C3.A1t_sinh_lo.C3.A0i" TargetMode="External"/><Relationship Id="rId28" Type="http://schemas.openxmlformats.org/officeDocument/2006/relationships/hyperlink" Target="http://vi.wikipedia.org/wiki/Ph%C3%A2n_h%E1%BB%8D_B%C3%A8o_t%E1%BA%A5m#cite_note-2" TargetMode="External"/><Relationship Id="rId36" Type="http://schemas.openxmlformats.org/officeDocument/2006/relationships/hyperlink" Target="http://vi.wikipedia.org/w/index.php?title=Ph%C3%A1t_sinh_lo%C3%A0i_ph%C3%A2n_t%E1%BB%AD&amp;action=edit&amp;redlink=1" TargetMode="External"/><Relationship Id="rId10" Type="http://schemas.openxmlformats.org/officeDocument/2006/relationships/hyperlink" Target="http://vi.wikipedia.org/wiki/H%E1%BB%8D_(sinh_h%E1%BB%8Dc)" TargetMode="External"/><Relationship Id="rId19" Type="http://schemas.openxmlformats.org/officeDocument/2006/relationships/hyperlink" Target="http://vi.wikipedia.org/wiki/Ph%C3%A2n_h%E1%BB%8D_B%C3%A8o_t%E1%BA%A5m#cite_note-tam-1" TargetMode="External"/><Relationship Id="rId31" Type="http://schemas.openxmlformats.org/officeDocument/2006/relationships/hyperlink" Target="http://vi.wikipedia.org/w/index.php?title=Ph%E1%BB%91tph%C3%A1t&amp;action=edit&amp;redlink=1" TargetMode="External"/><Relationship Id="rId4" Type="http://schemas.openxmlformats.org/officeDocument/2006/relationships/hyperlink" Target="http://vi.wikipedia.org/wiki/Gi%E1%BB%9Bi_(sinh_h%E1%BB%8Dc)" TargetMode="External"/><Relationship Id="rId9" Type="http://schemas.openxmlformats.org/officeDocument/2006/relationships/hyperlink" Target="http://vi.wikipedia.org/wiki/B%E1%BB%99_Tr%E1%BA%A1ch_t%E1%BA%A3" TargetMode="External"/><Relationship Id="rId14" Type="http://schemas.openxmlformats.org/officeDocument/2006/relationships/hyperlink" Target="http://vi.wikipedia.org/wiki/Landoltia_punctata" TargetMode="External"/><Relationship Id="rId22" Type="http://schemas.openxmlformats.org/officeDocument/2006/relationships/hyperlink" Target="http://vi.wikipedia.org/wiki/Ph%C3%A2n_h%E1%BB%8D_B%C3%A8o_t%E1%BA%A5m#Ph.C3.A2n_lo.E1.BA.A1i" TargetMode="External"/><Relationship Id="rId27" Type="http://schemas.openxmlformats.org/officeDocument/2006/relationships/hyperlink" Target="http://vi.wikipedia.org/w/index.php?title=Ph%C3%A2n_h%E1%BB%8D_B%C3%A8o_t%E1%BA%A5m&amp;action=edit&amp;section=1" TargetMode="External"/><Relationship Id="rId30" Type="http://schemas.openxmlformats.org/officeDocument/2006/relationships/hyperlink" Target="http://vi.wikipedia.org/wiki/Nitrat" TargetMode="External"/><Relationship Id="rId35" Type="http://schemas.openxmlformats.org/officeDocument/2006/relationships/hyperlink" Target="http://vi.wikipedia.org/w/index.php?title=Ph%C3%A2n_h%E1%BB%8D_B%C3%A8o_t%E1%BA%A5m&amp;action=edit&amp;section=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tiếp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ĐVTS hay </a:t>
            </a:r>
            <a:r>
              <a:rPr lang="es-ES" sz="1200" kern="1200" dirty="0" err="1" smtClean="0">
                <a:solidFill>
                  <a:schemeClr val="tx1"/>
                </a:solidFill>
                <a:effectLst/>
                <a:latin typeface="+mn-lt"/>
                <a:ea typeface="+mn-ea"/>
                <a:cs typeface="+mn-cs"/>
              </a:rPr>
              <a:t>uy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hiếp</a:t>
            </a:r>
            <a:r>
              <a:rPr lang="es-ES" sz="1200" kern="1200" dirty="0" smtClean="0">
                <a:solidFill>
                  <a:schemeClr val="tx1"/>
                </a:solidFill>
                <a:effectLst/>
                <a:latin typeface="+mn-lt"/>
                <a:ea typeface="+mn-ea"/>
                <a:cs typeface="+mn-cs"/>
              </a:rPr>
              <a:t> ĐVTS </a:t>
            </a:r>
            <a:r>
              <a:rPr lang="es-ES" sz="1200" kern="1200" dirty="0" err="1" smtClean="0">
                <a:solidFill>
                  <a:schemeClr val="tx1"/>
                </a:solidFill>
                <a:effectLst/>
                <a:latin typeface="+mn-lt"/>
                <a:ea typeface="+mn-ea"/>
                <a:cs typeface="+mn-cs"/>
              </a:rPr>
              <a:t>bao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gồm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côn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dữ</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được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gọi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nhóm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ĐVTS.</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2</a:t>
            </a:fld>
            <a:endParaRPr lang="vi-VN"/>
          </a:p>
        </p:txBody>
      </p:sp>
    </p:spTree>
    <p:extLst>
      <p:ext uri="{BB962C8B-B14F-4D97-AF65-F5344CB8AC3E}">
        <p14:creationId xmlns:p14="http://schemas.microsoft.com/office/powerpoint/2010/main" val="1031579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Bèo tây</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3" tooltip="Danh pháp hai phần"/>
              </a:rPr>
              <a:t>danh pháp hai phần</a:t>
            </a:r>
            <a:r>
              <a:rPr lang="vi-VN" sz="1200" b="0" i="0" kern="1200" dirty="0" smtClean="0">
                <a:solidFill>
                  <a:schemeClr val="tx1"/>
                </a:solidFill>
                <a:effectLst/>
                <a:latin typeface="+mn-lt"/>
                <a:ea typeface="+mn-ea"/>
                <a:cs typeface="+mn-cs"/>
              </a:rPr>
              <a:t>: </a:t>
            </a:r>
            <a:r>
              <a:rPr lang="vi-VN" sz="1200" b="1" i="1" kern="1200" dirty="0" smtClean="0">
                <a:solidFill>
                  <a:schemeClr val="tx1"/>
                </a:solidFill>
                <a:effectLst/>
                <a:latin typeface="+mn-lt"/>
                <a:ea typeface="+mn-ea"/>
                <a:cs typeface="+mn-cs"/>
              </a:rPr>
              <a:t>Eichhornia crassipes</a:t>
            </a:r>
            <a:r>
              <a:rPr lang="vi-VN" sz="1200" b="0" i="0" kern="1200" dirty="0" smtClean="0">
                <a:solidFill>
                  <a:schemeClr val="tx1"/>
                </a:solidFill>
                <a:effectLst/>
                <a:latin typeface="+mn-lt"/>
                <a:ea typeface="+mn-ea"/>
                <a:cs typeface="+mn-cs"/>
              </a:rPr>
              <a:t> Solms) còn được gọi là </a:t>
            </a:r>
            <a:r>
              <a:rPr lang="vi-VN" sz="1200" b="1" i="0" kern="1200" dirty="0" smtClean="0">
                <a:solidFill>
                  <a:schemeClr val="tx1"/>
                </a:solidFill>
                <a:effectLst/>
                <a:latin typeface="+mn-lt"/>
                <a:ea typeface="+mn-ea"/>
                <a:cs typeface="+mn-cs"/>
              </a:rPr>
              <a:t>lục bình</a:t>
            </a:r>
            <a:r>
              <a:rPr lang="vi-VN" sz="1200" b="0" i="0" kern="1200" dirty="0" smtClean="0">
                <a:solidFill>
                  <a:schemeClr val="tx1"/>
                </a:solidFill>
                <a:effectLst/>
                <a:latin typeface="+mn-lt"/>
                <a:ea typeface="+mn-ea"/>
                <a:cs typeface="+mn-cs"/>
              </a:rPr>
              <a:t>, </a:t>
            </a:r>
            <a:r>
              <a:rPr lang="vi-VN" sz="1200" b="1" i="0" kern="1200" dirty="0" smtClean="0">
                <a:solidFill>
                  <a:schemeClr val="tx1"/>
                </a:solidFill>
                <a:effectLst/>
                <a:latin typeface="+mn-lt"/>
                <a:ea typeface="+mn-ea"/>
                <a:cs typeface="+mn-cs"/>
              </a:rPr>
              <a:t>lộc bình</a:t>
            </a:r>
            <a:r>
              <a:rPr lang="vi-VN" sz="1200" b="0" i="0" kern="1200" dirty="0" smtClean="0">
                <a:solidFill>
                  <a:schemeClr val="tx1"/>
                </a:solidFill>
                <a:effectLst/>
                <a:latin typeface="+mn-lt"/>
                <a:ea typeface="+mn-ea"/>
                <a:cs typeface="+mn-cs"/>
              </a:rPr>
              <a:t>, hay </a:t>
            </a:r>
            <a:r>
              <a:rPr lang="vi-VN" sz="1200" b="1" i="0" kern="1200" dirty="0" smtClean="0">
                <a:solidFill>
                  <a:schemeClr val="tx1"/>
                </a:solidFill>
                <a:effectLst/>
                <a:latin typeface="+mn-lt"/>
                <a:ea typeface="+mn-ea"/>
                <a:cs typeface="+mn-cs"/>
              </a:rPr>
              <a:t>bèo Nhật Bản</a:t>
            </a:r>
            <a:r>
              <a:rPr lang="vi-VN" sz="1200" b="0" i="0" kern="1200" dirty="0" smtClean="0">
                <a:solidFill>
                  <a:schemeClr val="tx1"/>
                </a:solidFill>
                <a:effectLst/>
                <a:latin typeface="+mn-lt"/>
                <a:ea typeface="+mn-ea"/>
                <a:cs typeface="+mn-cs"/>
              </a:rPr>
              <a:t> là một loài</a:t>
            </a:r>
            <a:r>
              <a:rPr lang="vi-VN" sz="1200" b="0" i="0" u="none" strike="noStrike" kern="1200" dirty="0" smtClean="0">
                <a:solidFill>
                  <a:schemeClr val="tx1"/>
                </a:solidFill>
                <a:effectLst/>
                <a:latin typeface="+mn-lt"/>
                <a:ea typeface="+mn-ea"/>
                <a:cs typeface="+mn-cs"/>
                <a:hlinkClick r:id="rId4" tooltip="Thực vật thuỷ sinh (trang chưa được viết)"/>
              </a:rPr>
              <a:t>thực vật thuỷ sinh</a:t>
            </a:r>
            <a:r>
              <a:rPr lang="vi-VN" sz="1200" b="0" i="0" kern="1200" dirty="0" smtClean="0">
                <a:solidFill>
                  <a:schemeClr val="tx1"/>
                </a:solidFill>
                <a:effectLst/>
                <a:latin typeface="+mn-lt"/>
                <a:ea typeface="+mn-ea"/>
                <a:cs typeface="+mn-cs"/>
              </a:rPr>
              <a:t>, thân thảo, sống nổi theo dòng nước, thuộc về chi </a:t>
            </a:r>
            <a:r>
              <a:rPr lang="vi-VN" sz="1200" b="0" i="1" u="none" strike="noStrike" kern="1200" dirty="0" smtClean="0">
                <a:solidFill>
                  <a:schemeClr val="tx1"/>
                </a:solidFill>
                <a:effectLst/>
                <a:latin typeface="+mn-lt"/>
                <a:ea typeface="+mn-ea"/>
                <a:cs typeface="+mn-cs"/>
                <a:hlinkClick r:id="rId5" tooltip="Chi Bèo lục bình (trang chưa được viết)"/>
              </a:rPr>
              <a:t>Eichhornia</a:t>
            </a:r>
            <a:r>
              <a:rPr lang="vi-VN" sz="1200" b="0" i="0" kern="1200" dirty="0" smtClean="0">
                <a:solidFill>
                  <a:schemeClr val="tx1"/>
                </a:solidFill>
                <a:effectLst/>
                <a:latin typeface="+mn-lt"/>
                <a:ea typeface="+mn-ea"/>
                <a:cs typeface="+mn-cs"/>
              </a:rPr>
              <a:t> của họ </a:t>
            </a:r>
            <a:r>
              <a:rPr lang="vi-VN" sz="1200" b="0" i="0" u="none" strike="noStrike" kern="1200" dirty="0" smtClean="0">
                <a:solidFill>
                  <a:schemeClr val="tx1"/>
                </a:solidFill>
                <a:effectLst/>
                <a:latin typeface="+mn-lt"/>
                <a:ea typeface="+mn-ea"/>
                <a:cs typeface="+mn-cs"/>
                <a:hlinkClick r:id="rId6" tooltip="Họ Lục bình"/>
              </a:rPr>
              <a:t>Họ Bèo tây</a:t>
            </a:r>
            <a:r>
              <a:rPr lang="vi-VN" sz="1200" b="0" i="0" kern="1200" dirty="0" smtClean="0">
                <a:solidFill>
                  <a:schemeClr val="tx1"/>
                </a:solidFill>
                <a:effectLst/>
                <a:latin typeface="+mn-lt"/>
                <a:ea typeface="+mn-ea"/>
                <a:cs typeface="+mn-cs"/>
              </a:rPr>
              <a:t> (</a:t>
            </a:r>
            <a:r>
              <a:rPr lang="vi-VN" sz="1200" b="0" i="1" kern="1200" dirty="0" smtClean="0">
                <a:solidFill>
                  <a:schemeClr val="tx1"/>
                </a:solidFill>
                <a:effectLst/>
                <a:latin typeface="+mn-lt"/>
                <a:ea typeface="+mn-ea"/>
                <a:cs typeface="+mn-cs"/>
              </a:rPr>
              <a:t>Pontederiaceae</a:t>
            </a:r>
            <a:r>
              <a:rPr lang="vi-VN" sz="1200" b="0" i="0" kern="1200" dirty="0" smtClean="0">
                <a:solidFill>
                  <a:schemeClr val="tx1"/>
                </a:solidFill>
                <a:effectLst/>
                <a:latin typeface="+mn-lt"/>
                <a:ea typeface="+mn-ea"/>
                <a:cs typeface="+mn-cs"/>
              </a:rPr>
              <a:t>).</a:t>
            </a:r>
          </a:p>
          <a:p>
            <a:pPr rtl="0"/>
            <a:r>
              <a:rPr lang="vi-VN" sz="1200" b="1" i="0" kern="1200" dirty="0" smtClean="0">
                <a:solidFill>
                  <a:schemeClr val="tx1"/>
                </a:solidFill>
                <a:effectLst/>
                <a:latin typeface="+mn-lt"/>
                <a:ea typeface="+mn-ea"/>
                <a:cs typeface="+mn-cs"/>
              </a:rPr>
              <a:t>Mục lục</a:t>
            </a:r>
          </a:p>
          <a:p>
            <a:pPr rtl="0"/>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7"/>
              </a:rPr>
              <a:t>ẩn</a:t>
            </a:r>
            <a:r>
              <a:rPr lang="vi-VN" sz="1200" b="0" i="0" kern="1200" dirty="0" smtClean="0">
                <a:solidFill>
                  <a:schemeClr val="tx1"/>
                </a:solidFill>
                <a:effectLst/>
                <a:latin typeface="+mn-lt"/>
                <a:ea typeface="+mn-ea"/>
                <a:cs typeface="+mn-cs"/>
              </a:rPr>
              <a:t>] </a:t>
            </a:r>
          </a:p>
          <a:p>
            <a:r>
              <a:rPr lang="vi-VN" sz="1200" b="0" i="0" u="none" strike="noStrike" kern="1200" dirty="0" smtClean="0">
                <a:solidFill>
                  <a:schemeClr val="tx1"/>
                </a:solidFill>
                <a:effectLst/>
                <a:latin typeface="+mn-lt"/>
                <a:ea typeface="+mn-ea"/>
                <a:cs typeface="+mn-cs"/>
                <a:hlinkClick r:id="rId8"/>
              </a:rPr>
              <a:t>1 Tên gọi</a:t>
            </a:r>
            <a:endParaRPr lang="vi-VN" sz="1200" b="0" i="0" kern="1200" dirty="0" smtClean="0">
              <a:solidFill>
                <a:schemeClr val="tx1"/>
              </a:solidFill>
              <a:effectLst/>
              <a:latin typeface="+mn-lt"/>
              <a:ea typeface="+mn-ea"/>
              <a:cs typeface="+mn-cs"/>
            </a:endParaRPr>
          </a:p>
          <a:p>
            <a:r>
              <a:rPr lang="vi-VN" sz="1200" b="0" i="0" u="none" strike="noStrike" kern="1200" dirty="0" smtClean="0">
                <a:solidFill>
                  <a:schemeClr val="tx1"/>
                </a:solidFill>
                <a:effectLst/>
                <a:latin typeface="+mn-lt"/>
                <a:ea typeface="+mn-ea"/>
                <a:cs typeface="+mn-cs"/>
                <a:hlinkClick r:id="rId9"/>
              </a:rPr>
              <a:t>2 Đặc điểm</a:t>
            </a:r>
            <a:endParaRPr lang="vi-VN" sz="1200" b="0" i="0" kern="1200" dirty="0" smtClean="0">
              <a:solidFill>
                <a:schemeClr val="tx1"/>
              </a:solidFill>
              <a:effectLst/>
              <a:latin typeface="+mn-lt"/>
              <a:ea typeface="+mn-ea"/>
              <a:cs typeface="+mn-cs"/>
            </a:endParaRPr>
          </a:p>
          <a:p>
            <a:r>
              <a:rPr lang="vi-VN" sz="1200" b="0" i="0" u="none" strike="noStrike" kern="1200" dirty="0" smtClean="0">
                <a:solidFill>
                  <a:schemeClr val="tx1"/>
                </a:solidFill>
                <a:effectLst/>
                <a:latin typeface="+mn-lt"/>
                <a:ea typeface="+mn-ea"/>
                <a:cs typeface="+mn-cs"/>
                <a:hlinkClick r:id="rId10"/>
              </a:rPr>
              <a:t>3 Sử dụng</a:t>
            </a:r>
            <a:endParaRPr lang="vi-VN" sz="1200" b="0" i="0" kern="1200" dirty="0" smtClean="0">
              <a:solidFill>
                <a:schemeClr val="tx1"/>
              </a:solidFill>
              <a:effectLst/>
              <a:latin typeface="+mn-lt"/>
              <a:ea typeface="+mn-ea"/>
              <a:cs typeface="+mn-cs"/>
            </a:endParaRPr>
          </a:p>
          <a:p>
            <a:pPr lvl="1"/>
            <a:r>
              <a:rPr lang="vi-VN" sz="1200" b="0" i="0" u="none" strike="noStrike" kern="1200" dirty="0" smtClean="0">
                <a:solidFill>
                  <a:schemeClr val="tx1"/>
                </a:solidFill>
                <a:effectLst/>
                <a:latin typeface="+mn-lt"/>
                <a:ea typeface="+mn-ea"/>
                <a:cs typeface="+mn-cs"/>
                <a:hlinkClick r:id="rId11"/>
              </a:rPr>
              <a:t>3.1 Trong y học dân gian</a:t>
            </a:r>
            <a:endParaRPr lang="vi-VN" sz="1200" b="0" i="0" kern="1200" dirty="0" smtClean="0">
              <a:solidFill>
                <a:schemeClr val="tx1"/>
              </a:solidFill>
              <a:effectLst/>
              <a:latin typeface="+mn-lt"/>
              <a:ea typeface="+mn-ea"/>
              <a:cs typeface="+mn-cs"/>
            </a:endParaRPr>
          </a:p>
          <a:p>
            <a:pPr lvl="1"/>
            <a:r>
              <a:rPr lang="vi-VN" sz="1200" b="0" i="0" u="none" strike="noStrike" kern="1200" dirty="0" smtClean="0">
                <a:solidFill>
                  <a:schemeClr val="tx1"/>
                </a:solidFill>
                <a:effectLst/>
                <a:latin typeface="+mn-lt"/>
                <a:ea typeface="+mn-ea"/>
                <a:cs typeface="+mn-cs"/>
                <a:hlinkClick r:id="rId12"/>
              </a:rPr>
              <a:t>3.2 Những ứng dụng khác</a:t>
            </a:r>
            <a:endParaRPr lang="vi-VN" sz="1200" b="0" i="0" kern="1200" dirty="0" smtClean="0">
              <a:solidFill>
                <a:schemeClr val="tx1"/>
              </a:solidFill>
              <a:effectLst/>
              <a:latin typeface="+mn-lt"/>
              <a:ea typeface="+mn-ea"/>
              <a:cs typeface="+mn-cs"/>
            </a:endParaRPr>
          </a:p>
          <a:p>
            <a:r>
              <a:rPr lang="vi-VN" sz="1200" b="0" i="0" u="none" strike="noStrike" kern="1200" dirty="0" smtClean="0">
                <a:solidFill>
                  <a:schemeClr val="tx1"/>
                </a:solidFill>
                <a:effectLst/>
                <a:latin typeface="+mn-lt"/>
                <a:ea typeface="+mn-ea"/>
                <a:cs typeface="+mn-cs"/>
                <a:hlinkClick r:id="rId13"/>
              </a:rPr>
              <a:t>4 Bèo tây trong dân ca, văn học Việt Nam</a:t>
            </a:r>
            <a:endParaRPr lang="vi-VN" sz="1200" b="0" i="0" kern="1200" dirty="0" smtClean="0">
              <a:solidFill>
                <a:schemeClr val="tx1"/>
              </a:solidFill>
              <a:effectLst/>
              <a:latin typeface="+mn-lt"/>
              <a:ea typeface="+mn-ea"/>
              <a:cs typeface="+mn-cs"/>
            </a:endParaRPr>
          </a:p>
          <a:p>
            <a:r>
              <a:rPr lang="vi-VN" sz="1200" b="0" i="0" u="none" strike="noStrike" kern="1200" dirty="0" smtClean="0">
                <a:solidFill>
                  <a:schemeClr val="tx1"/>
                </a:solidFill>
                <a:effectLst/>
                <a:latin typeface="+mn-lt"/>
                <a:ea typeface="+mn-ea"/>
                <a:cs typeface="+mn-cs"/>
                <a:hlinkClick r:id="rId14"/>
              </a:rPr>
              <a:t>5 Ghi chú</a:t>
            </a:r>
            <a:endParaRPr lang="vi-VN" sz="1200" b="0" i="0" kern="1200" dirty="0" smtClean="0">
              <a:solidFill>
                <a:schemeClr val="tx1"/>
              </a:solidFill>
              <a:effectLst/>
              <a:latin typeface="+mn-lt"/>
              <a:ea typeface="+mn-ea"/>
              <a:cs typeface="+mn-cs"/>
            </a:endParaRPr>
          </a:p>
          <a:p>
            <a:r>
              <a:rPr lang="vi-VN" sz="1200" b="0" i="0" u="none" strike="noStrike" kern="1200" dirty="0" smtClean="0">
                <a:solidFill>
                  <a:schemeClr val="tx1"/>
                </a:solidFill>
                <a:effectLst/>
                <a:latin typeface="+mn-lt"/>
                <a:ea typeface="+mn-ea"/>
                <a:cs typeface="+mn-cs"/>
                <a:hlinkClick r:id="rId15"/>
              </a:rPr>
              <a:t>6 Tham khảo</a:t>
            </a:r>
            <a:endParaRPr lang="vi-VN"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Tên gọi[</a:t>
            </a:r>
            <a:r>
              <a:rPr lang="vi-VN" sz="1200" b="0" i="0" u="none" strike="noStrike" kern="1200" dirty="0" smtClean="0">
                <a:solidFill>
                  <a:schemeClr val="tx1"/>
                </a:solidFill>
                <a:effectLst/>
                <a:latin typeface="+mn-lt"/>
                <a:ea typeface="+mn-ea"/>
                <a:cs typeface="+mn-cs"/>
                <a:hlinkClick r:id="rId16" tooltip="Sửa đổi phần “Tên gọi”"/>
              </a:rPr>
              <a:t>sửa</a:t>
            </a:r>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Cây bèo tây xuất xứ từ châu </a:t>
            </a:r>
            <a:r>
              <a:rPr lang="vi-VN" sz="1200" b="0" i="0" u="none" strike="noStrike" kern="1200" dirty="0" smtClean="0">
                <a:solidFill>
                  <a:schemeClr val="tx1"/>
                </a:solidFill>
                <a:effectLst/>
                <a:latin typeface="+mn-lt"/>
                <a:ea typeface="+mn-ea"/>
                <a:cs typeface="+mn-cs"/>
                <a:hlinkClick r:id="rId17" tooltip="Nam Mỹ"/>
              </a:rPr>
              <a:t>Nam Mỹ</a:t>
            </a:r>
            <a:r>
              <a:rPr lang="vi-VN" sz="1200" b="0" i="0" kern="1200" dirty="0" smtClean="0">
                <a:solidFill>
                  <a:schemeClr val="tx1"/>
                </a:solidFill>
                <a:effectLst/>
                <a:latin typeface="+mn-lt"/>
                <a:ea typeface="+mn-ea"/>
                <a:cs typeface="+mn-cs"/>
              </a:rPr>
              <a:t>, du nhập Việt Nam khoảng năm 1905,</a:t>
            </a:r>
            <a:r>
              <a:rPr lang="vi-VN" sz="1200" b="0" i="0" u="none" strike="noStrike" kern="1200" baseline="30000" dirty="0" smtClean="0">
                <a:solidFill>
                  <a:schemeClr val="tx1"/>
                </a:solidFill>
                <a:effectLst/>
                <a:latin typeface="+mn-lt"/>
                <a:ea typeface="+mn-ea"/>
                <a:cs typeface="+mn-cs"/>
                <a:hlinkClick r:id="rId18"/>
              </a:rPr>
              <a:t>[1]</a:t>
            </a:r>
            <a:r>
              <a:rPr lang="vi-VN" sz="1200" b="0" i="0" kern="1200" dirty="0" smtClean="0">
                <a:solidFill>
                  <a:schemeClr val="tx1"/>
                </a:solidFill>
                <a:effectLst/>
                <a:latin typeface="+mn-lt"/>
                <a:ea typeface="+mn-ea"/>
                <a:cs typeface="+mn-cs"/>
              </a:rPr>
              <a:t> do đó trong tiếng Việt mới có tên </a:t>
            </a:r>
            <a:r>
              <a:rPr lang="vi-VN" sz="1200" b="1" i="0" kern="1200" dirty="0" smtClean="0">
                <a:solidFill>
                  <a:schemeClr val="tx1"/>
                </a:solidFill>
                <a:effectLst/>
                <a:latin typeface="+mn-lt"/>
                <a:ea typeface="+mn-ea"/>
                <a:cs typeface="+mn-cs"/>
              </a:rPr>
              <a:t>bèo tây</a:t>
            </a:r>
            <a:r>
              <a:rPr lang="vi-VN" sz="1200" b="0" i="0" kern="1200" dirty="0" smtClean="0">
                <a:solidFill>
                  <a:schemeClr val="tx1"/>
                </a:solidFill>
                <a:effectLst/>
                <a:latin typeface="+mn-lt"/>
                <a:ea typeface="+mn-ea"/>
                <a:cs typeface="+mn-cs"/>
              </a:rPr>
              <a:t>. Còn tên</a:t>
            </a:r>
            <a:r>
              <a:rPr lang="vi-VN" sz="1200" b="1" i="0" kern="1200" dirty="0" smtClean="0">
                <a:solidFill>
                  <a:schemeClr val="tx1"/>
                </a:solidFill>
                <a:effectLst/>
                <a:latin typeface="+mn-lt"/>
                <a:ea typeface="+mn-ea"/>
                <a:cs typeface="+mn-cs"/>
              </a:rPr>
              <a:t>bèo Nhật Bản</a:t>
            </a:r>
            <a:r>
              <a:rPr lang="vi-VN" sz="1200" b="0" i="0" kern="1200" dirty="0" smtClean="0">
                <a:solidFill>
                  <a:schemeClr val="tx1"/>
                </a:solidFill>
                <a:effectLst/>
                <a:latin typeface="+mn-lt"/>
                <a:ea typeface="+mn-ea"/>
                <a:cs typeface="+mn-cs"/>
              </a:rPr>
              <a:t> vì có người cho là mang từ Nhật về. </a:t>
            </a:r>
            <a:r>
              <a:rPr lang="vi-VN" sz="1200" b="1" i="0" kern="1200" dirty="0" smtClean="0">
                <a:solidFill>
                  <a:schemeClr val="tx1"/>
                </a:solidFill>
                <a:effectLst/>
                <a:latin typeface="+mn-lt"/>
                <a:ea typeface="+mn-ea"/>
                <a:cs typeface="+mn-cs"/>
              </a:rPr>
              <a:t>Lộc bình</a:t>
            </a:r>
            <a:r>
              <a:rPr lang="vi-VN" sz="1200" b="0" i="0" kern="1200" dirty="0" smtClean="0">
                <a:solidFill>
                  <a:schemeClr val="tx1"/>
                </a:solidFill>
                <a:effectLst/>
                <a:latin typeface="+mn-lt"/>
                <a:ea typeface="+mn-ea"/>
                <a:cs typeface="+mn-cs"/>
              </a:rPr>
              <a:t> do cuống lá phình lên giống lọ lộc bình. </a:t>
            </a:r>
            <a:r>
              <a:rPr lang="vi-VN" sz="1200" b="1" i="0" kern="1200" dirty="0" smtClean="0">
                <a:solidFill>
                  <a:schemeClr val="tx1"/>
                </a:solidFill>
                <a:effectLst/>
                <a:latin typeface="+mn-lt"/>
                <a:ea typeface="+mn-ea"/>
                <a:cs typeface="+mn-cs"/>
              </a:rPr>
              <a:t>Phù bình</a:t>
            </a:r>
            <a:r>
              <a:rPr lang="vi-VN" sz="1200" b="0" i="0" kern="1200" dirty="0" smtClean="0">
                <a:solidFill>
                  <a:schemeClr val="tx1"/>
                </a:solidFill>
                <a:effectLst/>
                <a:latin typeface="+mn-lt"/>
                <a:ea typeface="+mn-ea"/>
                <a:cs typeface="+mn-cs"/>
              </a:rPr>
              <a:t> vì nó nổi trên mặt nước.</a:t>
            </a:r>
          </a:p>
          <a:p>
            <a:r>
              <a:rPr lang="vi-VN" sz="1200" b="0" i="0" kern="1200" dirty="0" smtClean="0">
                <a:solidFill>
                  <a:schemeClr val="tx1"/>
                </a:solidFill>
                <a:effectLst/>
                <a:latin typeface="+mn-lt"/>
                <a:ea typeface="+mn-ea"/>
                <a:cs typeface="+mn-cs"/>
              </a:rPr>
              <a:t>Đặc điểm[</a:t>
            </a:r>
            <a:r>
              <a:rPr lang="vi-VN" sz="1200" b="0" i="0" u="none" strike="noStrike" kern="1200" dirty="0" smtClean="0">
                <a:solidFill>
                  <a:schemeClr val="tx1"/>
                </a:solidFill>
                <a:effectLst/>
                <a:latin typeface="+mn-lt"/>
                <a:ea typeface="+mn-ea"/>
                <a:cs typeface="+mn-cs"/>
                <a:hlinkClick r:id="rId19" tooltip="Sửa đổi phần “Đặc điểm”"/>
              </a:rPr>
              <a:t>sửa</a:t>
            </a:r>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Cây bèo tây mọc cao khoảng 30 cm với dạng lá hình tròn, màu xanh lục, láng và nhẵn mặt. Lá cuốn vào nhau như những cánh hoa. Cuống lá nở phình ra như bong bóng xốp ruột giúp cây bèo nổi trên mặt nước. Ba lá đài giống như ba cánh. Rễ bèo trông như lông vũ sắc đen buông rủ xuống nước, dài đến 1m.</a:t>
            </a:r>
          </a:p>
          <a:p>
            <a:r>
              <a:rPr lang="vi-VN" sz="1200" b="0" i="0" kern="1200" dirty="0" smtClean="0">
                <a:solidFill>
                  <a:schemeClr val="tx1"/>
                </a:solidFill>
                <a:effectLst/>
                <a:latin typeface="+mn-lt"/>
                <a:ea typeface="+mn-ea"/>
                <a:cs typeface="+mn-cs"/>
              </a:rPr>
              <a:t>Sang hè cây bèo nở hoa sắc tím nhạt, điểm chấm màu lam, cánh hoa trên có 1 đốt vàng. Có 6 nhuỵ gồm 3 dài 3 ngắn. Bầu thượng 3 ô đựng nhiều noãn, quả nang. Dò hoa đứng thẳng đưa hoa vươn cao lên khỏi túm lá.</a:t>
            </a:r>
          </a:p>
          <a:p>
            <a:r>
              <a:rPr lang="vi-VN" sz="1200" b="0" i="0" kern="1200" dirty="0" smtClean="0">
                <a:solidFill>
                  <a:schemeClr val="tx1"/>
                </a:solidFill>
                <a:effectLst/>
                <a:latin typeface="+mn-lt"/>
                <a:ea typeface="+mn-ea"/>
                <a:cs typeface="+mn-cs"/>
              </a:rPr>
              <a:t>Cây bèo tây sinh sản rất nhanh nên dễ làm nghẽn ao hồ, kinh rạch. Một cây mẹ có thể đẻ cây con, tăng số gấp đôi mỗi 2 tuần.</a:t>
            </a:r>
          </a:p>
          <a:p>
            <a:r>
              <a:rPr lang="vi-VN" sz="1200" b="0" i="0" kern="1200" dirty="0" smtClean="0">
                <a:solidFill>
                  <a:schemeClr val="tx1"/>
                </a:solidFill>
                <a:effectLst/>
                <a:latin typeface="+mn-lt"/>
                <a:ea typeface="+mn-ea"/>
                <a:cs typeface="+mn-cs"/>
              </a:rPr>
              <a:t>Sử dụng[</a:t>
            </a:r>
            <a:r>
              <a:rPr lang="vi-VN" sz="1200" b="0" i="0" u="none" strike="noStrike" kern="1200" dirty="0" smtClean="0">
                <a:solidFill>
                  <a:schemeClr val="tx1"/>
                </a:solidFill>
                <a:effectLst/>
                <a:latin typeface="+mn-lt"/>
                <a:ea typeface="+mn-ea"/>
                <a:cs typeface="+mn-cs"/>
                <a:hlinkClick r:id="rId20" tooltip="Sửa đổi phần “Sử dụng”"/>
              </a:rPr>
              <a:t>sửa</a:t>
            </a:r>
            <a:r>
              <a:rPr lang="vi-VN" sz="1200" b="0" i="0" kern="1200" dirty="0" smtClean="0">
                <a:solidFill>
                  <a:schemeClr val="tx1"/>
                </a:solidFill>
                <a:effectLst/>
                <a:latin typeface="+mn-lt"/>
                <a:ea typeface="+mn-ea"/>
                <a:cs typeface="+mn-cs"/>
              </a:rPr>
              <a:t>]</a:t>
            </a:r>
          </a:p>
          <a:p>
            <a:r>
              <a:rPr lang="vi-VN" sz="1200" b="1" i="0" kern="1200" dirty="0" smtClean="0">
                <a:solidFill>
                  <a:schemeClr val="tx1"/>
                </a:solidFill>
                <a:effectLst/>
                <a:latin typeface="+mn-lt"/>
                <a:ea typeface="+mn-ea"/>
                <a:cs typeface="+mn-cs"/>
              </a:rPr>
              <a:t>Trong y học dân gian</a:t>
            </a:r>
            <a:r>
              <a:rPr lang="vi-VN" sz="1200" b="0" i="0" kern="1200" dirty="0" smtClean="0">
                <a:solidFill>
                  <a:schemeClr val="tx1"/>
                </a:solidFill>
                <a:effectLst/>
                <a:latin typeface="+mn-lt"/>
                <a:ea typeface="+mn-ea"/>
                <a:cs typeface="+mn-cs"/>
              </a:rPr>
              <a:t>[</a:t>
            </a:r>
            <a:r>
              <a:rPr lang="vi-VN" sz="1200" b="0" i="0" u="none" strike="noStrike" kern="1200" dirty="0" smtClean="0">
                <a:solidFill>
                  <a:schemeClr val="tx1"/>
                </a:solidFill>
                <a:effectLst/>
                <a:latin typeface="+mn-lt"/>
                <a:ea typeface="+mn-ea"/>
                <a:cs typeface="+mn-cs"/>
                <a:hlinkClick r:id="rId21" tooltip="Sửa đổi phần “Trong y học dân gian”"/>
              </a:rPr>
              <a:t>sửa</a:t>
            </a:r>
            <a:r>
              <a:rPr lang="vi-VN" sz="1200" b="0" i="0" kern="1200" dirty="0" smtClean="0">
                <a:solidFill>
                  <a:schemeClr val="tx1"/>
                </a:solidFill>
                <a:effectLst/>
                <a:latin typeface="+mn-lt"/>
                <a:ea typeface="+mn-ea"/>
                <a:cs typeface="+mn-cs"/>
              </a:rPr>
              <a:t>]</a:t>
            </a:r>
            <a:endParaRPr lang="vi-VN" sz="1200" b="1"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Tên thuốc thường gọi là </a:t>
            </a:r>
            <a:r>
              <a:rPr lang="vi-VN" sz="1200" b="1" i="0" kern="1200" dirty="0" smtClean="0">
                <a:solidFill>
                  <a:schemeClr val="tx1"/>
                </a:solidFill>
                <a:effectLst/>
                <a:latin typeface="+mn-lt"/>
                <a:ea typeface="+mn-ea"/>
                <a:cs typeface="+mn-cs"/>
              </a:rPr>
              <a:t>Phù bình</a:t>
            </a:r>
            <a:r>
              <a:rPr lang="vi-VN" sz="1200" b="0" i="0" kern="1200" dirty="0" smtClean="0">
                <a:solidFill>
                  <a:schemeClr val="tx1"/>
                </a:solidFill>
                <a:effectLst/>
                <a:latin typeface="+mn-lt"/>
                <a:ea typeface="+mn-ea"/>
                <a:cs typeface="+mn-cs"/>
              </a:rPr>
              <a:t>, lá và thân có vị ngọt cay, tính mát không độc, có tác dụng tiêu viêm giải độc lành da. Dùng tươi lá bèo đem giã với muối rồi đem đắp lên ung nhọt, khô thì thay miếng khác, nhiều lần sẽ làm giảm sưng</a:t>
            </a:r>
            <a:r>
              <a:rPr lang="vi-VN" sz="1200" b="0" i="0" u="none" strike="noStrike" kern="1200" baseline="30000" dirty="0" smtClean="0">
                <a:solidFill>
                  <a:schemeClr val="tx1"/>
                </a:solidFill>
                <a:effectLst/>
                <a:latin typeface="+mn-lt"/>
                <a:ea typeface="+mn-ea"/>
                <a:cs typeface="+mn-cs"/>
                <a:hlinkClick r:id="rId18"/>
              </a:rPr>
              <a:t>[1]</a:t>
            </a:r>
            <a:r>
              <a:rPr lang="vi-VN" sz="1200" b="0" i="0" kern="1200" dirty="0" smtClean="0">
                <a:solidFill>
                  <a:schemeClr val="tx1"/>
                </a:solidFill>
                <a:effectLst/>
                <a:latin typeface="+mn-lt"/>
                <a:ea typeface="+mn-ea"/>
                <a:cs typeface="+mn-cs"/>
              </a:rPr>
              <a:t>. Nếu vết tấy bắt đầu nung mủ thì sẽ chóng vỡ mủ giảm đau. Dùng khô thân và lá phơi khô sao thơm khử thổ phối hợp với các vị thuốc khác chữa hạch cổ tràng nhạc</a:t>
            </a:r>
          </a:p>
          <a:p>
            <a:r>
              <a:rPr lang="vi-VN" sz="1200" b="0" i="0" kern="1200" dirty="0" smtClean="0">
                <a:solidFill>
                  <a:schemeClr val="tx1"/>
                </a:solidFill>
                <a:effectLst/>
                <a:latin typeface="+mn-lt"/>
                <a:ea typeface="+mn-ea"/>
                <a:cs typeface="+mn-cs"/>
              </a:rPr>
              <a:t>Hoa hơi ngọt, tính mát, có tác dụng an thần, lợi tiểu, giải độc, trừ phong nhiệt. Khi ho hen ho đàm hoặc ho gió, chưng một nắm hoa với đường phèn uống, kết hợp thêm hoa hoè hoa khế càng tốt. Người cao huyết áp mãn tính dùng hoa chế trà uống mỗi ngày cũng có tác dụng bình ổn</a:t>
            </a:r>
          </a:p>
          <a:p>
            <a:r>
              <a:rPr lang="vi-VN" sz="1200" b="1" i="0" kern="1200" dirty="0" smtClean="0">
                <a:solidFill>
                  <a:schemeClr val="tx1"/>
                </a:solidFill>
                <a:effectLst/>
                <a:latin typeface="+mn-lt"/>
                <a:ea typeface="+mn-ea"/>
                <a:cs typeface="+mn-cs"/>
              </a:rPr>
              <a:t>Những ứng dụng khác</a:t>
            </a:r>
            <a:r>
              <a:rPr lang="vi-VN" sz="1200" b="0" i="0" kern="1200" dirty="0" smtClean="0">
                <a:solidFill>
                  <a:schemeClr val="tx1"/>
                </a:solidFill>
                <a:effectLst/>
                <a:latin typeface="+mn-lt"/>
                <a:ea typeface="+mn-ea"/>
                <a:cs typeface="+mn-cs"/>
              </a:rPr>
              <a:t>[</a:t>
            </a:r>
            <a:r>
              <a:rPr lang="vi-VN" sz="1200" b="0" i="0" u="none" strike="noStrike" kern="1200" dirty="0" smtClean="0">
                <a:solidFill>
                  <a:schemeClr val="tx1"/>
                </a:solidFill>
                <a:effectLst/>
                <a:latin typeface="+mn-lt"/>
                <a:ea typeface="+mn-ea"/>
                <a:cs typeface="+mn-cs"/>
                <a:hlinkClick r:id="rId22" tooltip="Sửa đổi phần “Những ứng dụng khác”"/>
              </a:rPr>
              <a:t>sửa</a:t>
            </a:r>
            <a:r>
              <a:rPr lang="vi-VN" sz="1200" b="0" i="0" kern="1200" dirty="0" smtClean="0">
                <a:solidFill>
                  <a:schemeClr val="tx1"/>
                </a:solidFill>
                <a:effectLst/>
                <a:latin typeface="+mn-lt"/>
                <a:ea typeface="+mn-ea"/>
                <a:cs typeface="+mn-cs"/>
              </a:rPr>
              <a:t>]</a:t>
            </a:r>
            <a:endParaRPr lang="vi-VN" sz="1200" b="1"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Ở dạng tự nhiên, loại bèo này có tác dụng hấp thụ những </a:t>
            </a:r>
            <a:r>
              <a:rPr lang="vi-VN" sz="1200" b="0" i="0" u="none" strike="noStrike" kern="1200" dirty="0" smtClean="0">
                <a:solidFill>
                  <a:schemeClr val="tx1"/>
                </a:solidFill>
                <a:effectLst/>
                <a:latin typeface="+mn-lt"/>
                <a:ea typeface="+mn-ea"/>
                <a:cs typeface="+mn-cs"/>
                <a:hlinkClick r:id="rId23" tooltip="Kim loại nặng (trang chưa được viết)"/>
              </a:rPr>
              <a:t>kim loại nặng</a:t>
            </a:r>
            <a:r>
              <a:rPr lang="vi-VN" sz="1200" b="0" i="0" kern="1200" dirty="0" smtClean="0">
                <a:solidFill>
                  <a:schemeClr val="tx1"/>
                </a:solidFill>
                <a:effectLst/>
                <a:latin typeface="+mn-lt"/>
                <a:ea typeface="+mn-ea"/>
                <a:cs typeface="+mn-cs"/>
              </a:rPr>
              <a:t> (như </a:t>
            </a:r>
            <a:r>
              <a:rPr lang="vi-VN" sz="1200" b="0" i="0" u="none" strike="noStrike" kern="1200" dirty="0" smtClean="0">
                <a:solidFill>
                  <a:schemeClr val="tx1"/>
                </a:solidFill>
                <a:effectLst/>
                <a:latin typeface="+mn-lt"/>
                <a:ea typeface="+mn-ea"/>
                <a:cs typeface="+mn-cs"/>
                <a:hlinkClick r:id="rId24" tooltip="Chì"/>
              </a:rPr>
              <a:t>chì</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25" tooltip="Thủy ngân"/>
              </a:rPr>
              <a:t>thủy ngân</a:t>
            </a:r>
            <a:r>
              <a:rPr lang="vi-VN" sz="1200" b="0" i="0" kern="1200" dirty="0" smtClean="0">
                <a:solidFill>
                  <a:schemeClr val="tx1"/>
                </a:solidFill>
                <a:effectLst/>
                <a:latin typeface="+mn-lt"/>
                <a:ea typeface="+mn-ea"/>
                <a:cs typeface="+mn-cs"/>
              </a:rPr>
              <a:t> và </a:t>
            </a:r>
            <a:r>
              <a:rPr lang="vi-VN" sz="1200" b="0" i="0" u="none" strike="noStrike" kern="1200" dirty="0" smtClean="0">
                <a:solidFill>
                  <a:schemeClr val="tx1"/>
                </a:solidFill>
                <a:effectLst/>
                <a:latin typeface="+mn-lt"/>
                <a:ea typeface="+mn-ea"/>
                <a:cs typeface="+mn-cs"/>
                <a:hlinkClick r:id="rId26" tooltip="Stronti"/>
              </a:rPr>
              <a:t>strontium</a:t>
            </a:r>
            <a:r>
              <a:rPr lang="vi-VN" sz="1200" b="0" i="0" kern="1200" dirty="0" smtClean="0">
                <a:solidFill>
                  <a:schemeClr val="tx1"/>
                </a:solidFill>
                <a:effectLst/>
                <a:latin typeface="+mn-lt"/>
                <a:ea typeface="+mn-ea"/>
                <a:cs typeface="+mn-cs"/>
              </a:rPr>
              <a:t>) và vì thế có thể dùng để khử trừ </a:t>
            </a:r>
            <a:r>
              <a:rPr lang="vi-VN" sz="1200" b="0" i="0" u="none" strike="noStrike" kern="1200" dirty="0" smtClean="0">
                <a:solidFill>
                  <a:schemeClr val="tx1"/>
                </a:solidFill>
                <a:effectLst/>
                <a:latin typeface="+mn-lt"/>
                <a:ea typeface="+mn-ea"/>
                <a:cs typeface="+mn-cs"/>
                <a:hlinkClick r:id="rId27" tooltip="Ô nhiễm môi trường"/>
              </a:rPr>
              <a:t>ô nhiễm môi trường</a:t>
            </a:r>
            <a:r>
              <a:rPr lang="vi-VN" sz="1200" b="0" i="0" u="none" strike="noStrike" kern="1200" baseline="30000" dirty="0" smtClean="0">
                <a:solidFill>
                  <a:schemeClr val="tx1"/>
                </a:solidFill>
                <a:effectLst/>
                <a:latin typeface="+mn-lt"/>
                <a:ea typeface="+mn-ea"/>
                <a:cs typeface="+mn-cs"/>
                <a:hlinkClick r:id="rId28"/>
              </a:rPr>
              <a:t>[2]</a:t>
            </a:r>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Bèo tây được sử dụng làm thức ăn cho gia súc, dùng ủ nấm rơm, làm phân chuồng.</a:t>
            </a:r>
          </a:p>
          <a:p>
            <a:r>
              <a:rPr lang="vi-VN" sz="1200" b="0" i="0" kern="1200" dirty="0" smtClean="0">
                <a:solidFill>
                  <a:schemeClr val="tx1"/>
                </a:solidFill>
                <a:effectLst/>
                <a:latin typeface="+mn-lt"/>
                <a:ea typeface="+mn-ea"/>
                <a:cs typeface="+mn-cs"/>
              </a:rPr>
              <a:t>Cây bèo tây còn có công dụng thủ công nghiệp. Xơ lục bình phơi khô có thể chế biến để dùng bện thành dây, thành thừng rồi dệt thành chiếu, hàng thủ công, hay bàn ghế.</a:t>
            </a:r>
          </a:p>
          <a:p>
            <a:r>
              <a:rPr lang="vi-VN" sz="1200" b="0" i="0" kern="1200" dirty="0" smtClean="0">
                <a:solidFill>
                  <a:schemeClr val="tx1"/>
                </a:solidFill>
                <a:effectLst/>
                <a:latin typeface="+mn-lt"/>
                <a:ea typeface="+mn-ea"/>
                <a:cs typeface="+mn-cs"/>
              </a:rPr>
              <a:t>Như mọi loài rau thôn dã, ngó lộc bình xào ngon không kém ngó sen. Đọt non và cuống lá nấu canh tép, cá lóc, tôm khô. Hoa luộc chấm cá kho hoặc xào thịt heo hay lòng heo đều ngon</a:t>
            </a:r>
          </a:p>
          <a:p>
            <a:r>
              <a:rPr lang="vi-VN" sz="1200" b="0" i="0" kern="1200" dirty="0" smtClean="0">
                <a:solidFill>
                  <a:schemeClr val="tx1"/>
                </a:solidFill>
                <a:effectLst/>
                <a:latin typeface="+mn-lt"/>
                <a:ea typeface="+mn-ea"/>
                <a:cs typeface="+mn-cs"/>
              </a:rPr>
              <a:t>Bèo tây trong dân ca, văn học Việt Nam[</a:t>
            </a:r>
            <a:r>
              <a:rPr lang="vi-VN" sz="1200" b="0" i="0" u="none" strike="noStrike" kern="1200" dirty="0" smtClean="0">
                <a:solidFill>
                  <a:schemeClr val="tx1"/>
                </a:solidFill>
                <a:effectLst/>
                <a:latin typeface="+mn-lt"/>
                <a:ea typeface="+mn-ea"/>
                <a:cs typeface="+mn-cs"/>
                <a:hlinkClick r:id="rId29" tooltip="Sửa đổi phần “Bèo tây trong dân ca, văn học Việt Nam”"/>
              </a:rPr>
              <a:t>sửa</a:t>
            </a:r>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Dân ca </a:t>
            </a:r>
            <a:r>
              <a:rPr lang="vi-VN" sz="1200" b="0" i="0" u="none" strike="noStrike" kern="1200" dirty="0" smtClean="0">
                <a:solidFill>
                  <a:schemeClr val="tx1"/>
                </a:solidFill>
                <a:effectLst/>
                <a:latin typeface="+mn-lt"/>
                <a:ea typeface="+mn-ea"/>
                <a:cs typeface="+mn-cs"/>
                <a:hlinkClick r:id="rId30"/>
              </a:rPr>
              <a:t>Bèo dạt mây trôi</a:t>
            </a:r>
            <a:endParaRPr lang="vi-VN"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Bài thơ "Hoa lục bình" của nhà thơ </a:t>
            </a:r>
            <a:r>
              <a:rPr lang="vi-VN" sz="1200" b="0" i="0" u="none" strike="noStrike" kern="1200" dirty="0" smtClean="0">
                <a:solidFill>
                  <a:schemeClr val="tx1"/>
                </a:solidFill>
                <a:effectLst/>
                <a:latin typeface="+mn-lt"/>
                <a:ea typeface="+mn-ea"/>
                <a:cs typeface="+mn-cs"/>
                <a:hlinkClick r:id="rId31"/>
              </a:rPr>
              <a:t>Cao Vũ Huy Miên</a:t>
            </a:r>
            <a:endParaRPr lang="vi-VN"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Bài thơ này được rất nhiều người yêu thích và được dân gian biến thành một câu đố vui cho trẻ em: Có một loài hoa vừa trôi, vừa nở, đố là hoa gì?</a:t>
            </a:r>
          </a:p>
          <a:p>
            <a:r>
              <a:rPr lang="vi-VN" sz="1200" b="0" i="0" kern="1200" dirty="0" smtClean="0">
                <a:solidFill>
                  <a:schemeClr val="tx1"/>
                </a:solidFill>
                <a:effectLst/>
                <a:latin typeface="+mn-lt"/>
                <a:ea typeface="+mn-ea"/>
                <a:cs typeface="+mn-cs"/>
              </a:rPr>
              <a:t>Lời bài thơ:</a:t>
            </a:r>
          </a:p>
          <a:p>
            <a:r>
              <a:rPr lang="vi-VN" sz="1200" b="0" i="0" kern="1200" dirty="0" smtClean="0">
                <a:solidFill>
                  <a:schemeClr val="tx1"/>
                </a:solidFill>
                <a:effectLst/>
                <a:latin typeface="+mn-lt"/>
                <a:ea typeface="+mn-ea"/>
                <a:cs typeface="+mn-cs"/>
              </a:rPr>
              <a:t>Có một loài hoa</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vừa trôi</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vừa nở</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Em lấy chồng rồi</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anh ở</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vậy thôi.</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Nữa mai thương đứng nhớ ngồi</a:t>
            </a:r>
            <a:br>
              <a:rPr lang="vi-VN" sz="1200" b="0" i="0" kern="1200" dirty="0" smtClean="0">
                <a:solidFill>
                  <a:schemeClr val="tx1"/>
                </a:solidFill>
                <a:effectLst/>
                <a:latin typeface="+mn-lt"/>
                <a:ea typeface="+mn-ea"/>
                <a:cs typeface="+mn-cs"/>
              </a:rPr>
            </a:br>
            <a:r>
              <a:rPr lang="vi-VN" sz="1200" b="0" i="0" kern="1200" dirty="0" smtClean="0">
                <a:solidFill>
                  <a:schemeClr val="tx1"/>
                </a:solidFill>
                <a:effectLst/>
                <a:latin typeface="+mn-lt"/>
                <a:ea typeface="+mn-ea"/>
                <a:cs typeface="+mn-cs"/>
              </a:rPr>
              <a:t>Biết loài hoa ấy vừa trôi vừa buồn.</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EA58FA-5FF6-4D59-B2BA-7927E16D73ED}" type="slidenum">
              <a:rPr lang="vi-VN" smtClean="0"/>
              <a:t>22</a:t>
            </a:fld>
            <a:endParaRPr lang="vi-VN"/>
          </a:p>
        </p:txBody>
      </p:sp>
    </p:spTree>
    <p:extLst>
      <p:ext uri="{BB962C8B-B14F-4D97-AF65-F5344CB8AC3E}">
        <p14:creationId xmlns:p14="http://schemas.microsoft.com/office/powerpoint/2010/main" val="3953145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         Rong xương cá</a:t>
            </a:r>
          </a:p>
          <a:p>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3"/>
              </a:rPr>
              <a:t>Kể bệnh, tư vấn, lấy thuốc</a:t>
            </a:r>
            <a:r>
              <a:rPr lang="vi-VN" sz="1200" b="0" i="0" kern="1200" dirty="0" smtClean="0">
                <a:solidFill>
                  <a:schemeClr val="tx1"/>
                </a:solidFill>
                <a:effectLst/>
                <a:latin typeface="+mn-lt"/>
                <a:ea typeface="+mn-ea"/>
                <a:cs typeface="+mn-cs"/>
              </a:rPr>
              <a:t>     </a:t>
            </a:r>
          </a:p>
          <a:p>
            <a:r>
              <a:rPr lang="vi-VN" sz="1200" b="0" i="0" kern="1200" dirty="0" smtClean="0">
                <a:solidFill>
                  <a:schemeClr val="tx1"/>
                </a:solidFill>
                <a:effectLst/>
                <a:latin typeface="+mn-lt"/>
                <a:ea typeface="+mn-ea"/>
                <a:cs typeface="+mn-cs"/>
              </a:rPr>
              <a:t>Rong xương cá - </a:t>
            </a:r>
            <a:r>
              <a:rPr lang="vi-VN" sz="1200" b="0" i="1" kern="1200" dirty="0" smtClean="0">
                <a:solidFill>
                  <a:schemeClr val="tx1"/>
                </a:solidFill>
                <a:effectLst/>
                <a:latin typeface="+mn-lt"/>
                <a:ea typeface="+mn-ea"/>
                <a:cs typeface="+mn-cs"/>
              </a:rPr>
              <a:t>Myriophyllum spicatum</a:t>
            </a:r>
            <a:r>
              <a:rPr lang="vi-VN" sz="1200" b="0" i="0" kern="1200" dirty="0" smtClean="0">
                <a:solidFill>
                  <a:schemeClr val="tx1"/>
                </a:solidFill>
                <a:effectLst/>
                <a:latin typeface="+mn-lt"/>
                <a:ea typeface="+mn-ea"/>
                <a:cs typeface="+mn-cs"/>
              </a:rPr>
              <a:t> L., thuộc họ Rong xương cá - </a:t>
            </a:r>
            <a:r>
              <a:rPr lang="vi-VN" sz="1200" b="0" i="1" kern="1200" dirty="0" smtClean="0">
                <a:solidFill>
                  <a:schemeClr val="tx1"/>
                </a:solidFill>
                <a:effectLst/>
                <a:latin typeface="+mn-lt"/>
                <a:ea typeface="+mn-ea"/>
                <a:cs typeface="+mn-cs"/>
              </a:rPr>
              <a:t>Haloragaceae.</a:t>
            </a:r>
            <a:endParaRPr lang="vi-VN" sz="1200" b="0" i="0" kern="1200" dirty="0" smtClean="0">
              <a:solidFill>
                <a:schemeClr val="tx1"/>
              </a:solidFill>
              <a:effectLst/>
              <a:latin typeface="+mn-lt"/>
              <a:ea typeface="+mn-ea"/>
              <a:cs typeface="+mn-cs"/>
            </a:endParaRPr>
          </a:p>
          <a:p>
            <a:r>
              <a:rPr lang="vi-VN" sz="1200" b="1" i="0" kern="1200" dirty="0" smtClean="0">
                <a:solidFill>
                  <a:schemeClr val="tx1"/>
                </a:solidFill>
                <a:effectLst/>
                <a:latin typeface="+mn-lt"/>
                <a:ea typeface="+mn-ea"/>
                <a:cs typeface="+mn-cs"/>
              </a:rPr>
              <a:t>Mô tả:</a:t>
            </a:r>
            <a:r>
              <a:rPr lang="vi-VN" sz="1200" b="0" i="0" kern="1200" dirty="0" smtClean="0">
                <a:solidFill>
                  <a:schemeClr val="tx1"/>
                </a:solidFill>
                <a:effectLst/>
                <a:latin typeface="+mn-lt"/>
                <a:ea typeface="+mn-ea"/>
                <a:cs typeface="+mn-cs"/>
              </a:rPr>
              <a:t> Cây thảo thuỷ sinh, mọc chìm trong nước, có thân phân nhánh, dài 1-2cm. Lá xếp thành vòng 4-6, cách quãng nhau, các lá chìm hình lông chim có các phiến sợi. Hoa thành bông. Quả hình 4 cạnh, dạng cầu, dài 2-3mm, có các mảnh vỏ sít nhau, tròn và hơi sù sì ở mặt ngoài.</a:t>
            </a:r>
          </a:p>
          <a:p>
            <a:r>
              <a:rPr lang="vi-VN" sz="1200" b="1" i="0" kern="1200" dirty="0" smtClean="0">
                <a:solidFill>
                  <a:schemeClr val="tx1"/>
                </a:solidFill>
                <a:effectLst/>
                <a:latin typeface="+mn-lt"/>
                <a:ea typeface="+mn-ea"/>
                <a:cs typeface="+mn-cs"/>
              </a:rPr>
              <a:t>Bộ phận dùng:</a:t>
            </a:r>
            <a:r>
              <a:rPr lang="vi-VN" sz="1200" b="0" i="0" kern="1200" dirty="0" smtClean="0">
                <a:solidFill>
                  <a:schemeClr val="tx1"/>
                </a:solidFill>
                <a:effectLst/>
                <a:latin typeface="+mn-lt"/>
                <a:ea typeface="+mn-ea"/>
                <a:cs typeface="+mn-cs"/>
              </a:rPr>
              <a:t> Toàn cây - </a:t>
            </a:r>
            <a:r>
              <a:rPr lang="vi-VN" sz="1200" b="0" i="1" kern="1200" dirty="0" smtClean="0">
                <a:solidFill>
                  <a:schemeClr val="tx1"/>
                </a:solidFill>
                <a:effectLst/>
                <a:latin typeface="+mn-lt"/>
                <a:ea typeface="+mn-ea"/>
                <a:cs typeface="+mn-cs"/>
              </a:rPr>
              <a:t>Herba Myriophylli Spicati.</a:t>
            </a:r>
            <a:endParaRPr lang="vi-VN" sz="1200" b="0" i="0" kern="1200" dirty="0" smtClean="0">
              <a:solidFill>
                <a:schemeClr val="tx1"/>
              </a:solidFill>
              <a:effectLst/>
              <a:latin typeface="+mn-lt"/>
              <a:ea typeface="+mn-ea"/>
              <a:cs typeface="+mn-cs"/>
            </a:endParaRPr>
          </a:p>
          <a:p>
            <a:r>
              <a:rPr lang="vi-VN" sz="1200" b="1" i="0" kern="1200" dirty="0" smtClean="0">
                <a:solidFill>
                  <a:schemeClr val="tx1"/>
                </a:solidFill>
                <a:effectLst/>
                <a:latin typeface="+mn-lt"/>
                <a:ea typeface="+mn-ea"/>
                <a:cs typeface="+mn-cs"/>
              </a:rPr>
              <a:t>Nơi sống và thu hái:</a:t>
            </a:r>
            <a:r>
              <a:rPr lang="vi-VN" sz="1200" b="0" i="0" kern="1200" dirty="0" smtClean="0">
                <a:solidFill>
                  <a:schemeClr val="tx1"/>
                </a:solidFill>
                <a:effectLst/>
                <a:latin typeface="+mn-lt"/>
                <a:ea typeface="+mn-ea"/>
                <a:cs typeface="+mn-cs"/>
              </a:rPr>
              <a:t> Loài của Trung Quốc, Việt Nam. Loài cây thuỷ sinh khá phổ biến ở các ruộng nước, hồ ao từ Vĩnh Phú, Hà Nội, Nam Hà, Ninh Bình tới Thừa Thiên - Huế.</a:t>
            </a:r>
          </a:p>
          <a:p>
            <a:r>
              <a:rPr lang="vi-VN" sz="1200" b="1" i="0" kern="1200" dirty="0" smtClean="0">
                <a:solidFill>
                  <a:schemeClr val="tx1"/>
                </a:solidFill>
                <a:effectLst/>
                <a:latin typeface="+mn-lt"/>
                <a:ea typeface="+mn-ea"/>
                <a:cs typeface="+mn-cs"/>
              </a:rPr>
              <a:t>Tính vị, tác dụng:</a:t>
            </a:r>
            <a:r>
              <a:rPr lang="vi-VN" sz="1200" b="0" i="0" kern="1200" dirty="0" smtClean="0">
                <a:solidFill>
                  <a:schemeClr val="tx1"/>
                </a:solidFill>
                <a:effectLst/>
                <a:latin typeface="+mn-lt"/>
                <a:ea typeface="+mn-ea"/>
                <a:cs typeface="+mn-cs"/>
              </a:rPr>
              <a:t> Có tác dụng thanh lương giải độc.</a:t>
            </a:r>
          </a:p>
          <a:p>
            <a:r>
              <a:rPr lang="vi-VN" sz="1200" b="1" i="0" kern="1200" dirty="0" smtClean="0">
                <a:solidFill>
                  <a:schemeClr val="tx1"/>
                </a:solidFill>
                <a:effectLst/>
                <a:latin typeface="+mn-lt"/>
                <a:ea typeface="+mn-ea"/>
                <a:cs typeface="+mn-cs"/>
              </a:rPr>
              <a:t>Công dụng:</a:t>
            </a:r>
            <a:r>
              <a:rPr lang="vi-VN" sz="1200" b="0" i="0" kern="1200" dirty="0" smtClean="0">
                <a:solidFill>
                  <a:schemeClr val="tx1"/>
                </a:solidFill>
                <a:effectLst/>
                <a:latin typeface="+mn-lt"/>
                <a:ea typeface="+mn-ea"/>
                <a:cs typeface="+mn-cs"/>
              </a:rPr>
              <a:t> Người ta thường lấy cây thái nhỏ trộn với cám làm thức ăn cho lợn.</a:t>
            </a:r>
          </a:p>
          <a:p>
            <a:r>
              <a:rPr lang="vi-VN" sz="1200" b="0" i="0" kern="1200" dirty="0" smtClean="0">
                <a:solidFill>
                  <a:schemeClr val="tx1"/>
                </a:solidFill>
                <a:effectLst/>
                <a:latin typeface="+mn-lt"/>
                <a:ea typeface="+mn-ea"/>
                <a:cs typeface="+mn-cs"/>
              </a:rPr>
              <a:t>Ở Quảng Tây (Trung Quốc), các lá tươi đem giã ra được một chất dịch uống để trị lỵ mạn tính.</a:t>
            </a: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24</a:t>
            </a:fld>
            <a:endParaRPr lang="vi-VN"/>
          </a:p>
        </p:txBody>
      </p:sp>
    </p:spTree>
    <p:extLst>
      <p:ext uri="{BB962C8B-B14F-4D97-AF65-F5344CB8AC3E}">
        <p14:creationId xmlns:p14="http://schemas.microsoft.com/office/powerpoint/2010/main" val="1544348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smtClean="0"/>
              <a:t>Thủy</a:t>
            </a:r>
            <a:r>
              <a:rPr lang="en-US" b="1" i="0" dirty="0" smtClean="0"/>
              <a:t> </a:t>
            </a:r>
            <a:r>
              <a:rPr lang="en-US" b="1" i="0" dirty="0" err="1" smtClean="0"/>
              <a:t>thảo</a:t>
            </a:r>
            <a:r>
              <a:rPr lang="en-US" b="1" i="0" dirty="0" smtClean="0"/>
              <a:t> - </a:t>
            </a:r>
            <a:r>
              <a:rPr lang="en-US" b="1" i="0" dirty="0" err="1" smtClean="0"/>
              <a:t>Cỏ</a:t>
            </a:r>
            <a:r>
              <a:rPr lang="en-US" b="1" i="0" dirty="0" smtClean="0"/>
              <a:t> n</a:t>
            </a:r>
            <a:r>
              <a:rPr lang="vi-VN" b="1" i="0" dirty="0" smtClean="0"/>
              <a:t>ước: Rong đuôi chồn,</a:t>
            </a:r>
          </a:p>
          <a:p>
            <a:endParaRPr lang="vi-VN" i="1" baseline="0" dirty="0" smtClean="0"/>
          </a:p>
          <a:p>
            <a:r>
              <a:rPr lang="vi-VN" i="1" baseline="0" dirty="0" smtClean="0"/>
              <a:t> </a:t>
            </a:r>
            <a:endParaRPr lang="en-US" i="1" dirty="0" smtClean="0"/>
          </a:p>
          <a:p>
            <a:r>
              <a:rPr lang="en-US" i="1" dirty="0" err="1" smtClean="0"/>
              <a:t>Hydrilla</a:t>
            </a:r>
            <a:r>
              <a:rPr lang="en-US" dirty="0" smtClean="0"/>
              <a:t> is </a:t>
            </a:r>
            <a:r>
              <a:rPr lang="en-US" dirty="0" err="1" smtClean="0">
                <a:hlinkClick r:id="rId3" tooltip="Naturalisation (biology)"/>
              </a:rPr>
              <a:t>naturalised</a:t>
            </a:r>
            <a:r>
              <a:rPr lang="en-US" dirty="0" smtClean="0"/>
              <a:t> and </a:t>
            </a:r>
            <a:r>
              <a:rPr lang="en-US" dirty="0" smtClean="0">
                <a:hlinkClick r:id="rId4" tooltip="Invasive species"/>
              </a:rPr>
              <a:t>invasive</a:t>
            </a:r>
            <a:r>
              <a:rPr lang="en-US" dirty="0" smtClean="0"/>
              <a:t> in the </a:t>
            </a:r>
            <a:r>
              <a:rPr lang="en-US" dirty="0" smtClean="0">
                <a:hlinkClick r:id="rId5" tooltip="United States"/>
              </a:rPr>
              <a:t>United </a:t>
            </a:r>
            <a:r>
              <a:rPr lang="en-US" dirty="0" err="1" smtClean="0">
                <a:hlinkClick r:id="rId5" tooltip="United States"/>
              </a:rPr>
              <a:t>States</a:t>
            </a:r>
            <a:r>
              <a:rPr lang="en-US" dirty="0" err="1" smtClean="0"/>
              <a:t>following</a:t>
            </a:r>
            <a:r>
              <a:rPr lang="en-US" dirty="0" smtClean="0"/>
              <a:t> release in the 1960s from aquariums into waterways in </a:t>
            </a:r>
            <a:r>
              <a:rPr lang="en-US" dirty="0" smtClean="0">
                <a:hlinkClick r:id="rId6" tooltip="Florida"/>
              </a:rPr>
              <a:t>Florida</a:t>
            </a:r>
            <a:r>
              <a:rPr lang="en-US" dirty="0" smtClean="0"/>
              <a:t>. It is now established in Canada and the southeast from </a:t>
            </a:r>
            <a:r>
              <a:rPr lang="en-US" dirty="0" smtClean="0">
                <a:hlinkClick r:id="rId7" tooltip="Connecticut"/>
              </a:rPr>
              <a:t>Connecticut</a:t>
            </a:r>
            <a:r>
              <a:rPr lang="en-US" dirty="0" smtClean="0"/>
              <a:t> to </a:t>
            </a:r>
            <a:r>
              <a:rPr lang="en-US" dirty="0" smtClean="0">
                <a:hlinkClick r:id="rId8" tooltip="Texas"/>
              </a:rPr>
              <a:t>Texas</a:t>
            </a:r>
            <a:r>
              <a:rPr lang="en-US" dirty="0" smtClean="0"/>
              <a:t>, and also in </a:t>
            </a:r>
            <a:r>
              <a:rPr lang="en-US" dirty="0" smtClean="0">
                <a:hlinkClick r:id="rId9" tooltip="California"/>
              </a:rPr>
              <a:t>California</a:t>
            </a:r>
            <a:r>
              <a:rPr lang="en-US" dirty="0" smtClean="0"/>
              <a:t>.</a:t>
            </a:r>
            <a:r>
              <a:rPr lang="en-US" baseline="30000" dirty="0" smtClean="0">
                <a:hlinkClick r:id="rId10"/>
              </a:rPr>
              <a:t>[8]</a:t>
            </a:r>
            <a:r>
              <a:rPr lang="en-US" dirty="0" smtClean="0"/>
              <a:t> By the 1990s control and management were costing millions of dollars each year.</a:t>
            </a:r>
          </a:p>
          <a:p>
            <a:r>
              <a:rPr lang="en-US" i="1" dirty="0" err="1" smtClean="0"/>
              <a:t>Hydrilla</a:t>
            </a:r>
            <a:r>
              <a:rPr lang="en-US" dirty="0" smtClean="0"/>
              <a:t> can be controlled by the application of </a:t>
            </a:r>
            <a:r>
              <a:rPr lang="en-US" dirty="0" err="1" smtClean="0"/>
              <a:t>aquatic</a:t>
            </a:r>
            <a:r>
              <a:rPr lang="en-US" dirty="0" err="1" smtClean="0">
                <a:hlinkClick r:id="rId11" tooltip="Herbicide"/>
              </a:rPr>
              <a:t>herbicides</a:t>
            </a:r>
            <a:r>
              <a:rPr lang="en-US" dirty="0" smtClean="0"/>
              <a:t> and it is also eaten by </a:t>
            </a:r>
            <a:r>
              <a:rPr lang="en-US" dirty="0" smtClean="0">
                <a:hlinkClick r:id="rId12" tooltip="Grass carp"/>
              </a:rPr>
              <a:t>grass carp</a:t>
            </a:r>
            <a:r>
              <a:rPr lang="en-US" dirty="0" smtClean="0"/>
              <a:t>, itself an invasive species in North America. Insects used as </a:t>
            </a:r>
            <a:r>
              <a:rPr lang="en-US" dirty="0" smtClean="0">
                <a:hlinkClick r:id="rId13" tooltip="Biological pest control"/>
              </a:rPr>
              <a:t>biological pest control</a:t>
            </a:r>
            <a:r>
              <a:rPr lang="en-US" dirty="0" smtClean="0"/>
              <a:t> for this plant include weevils of the genus </a:t>
            </a:r>
            <a:r>
              <a:rPr lang="en-US" i="1" dirty="0" err="1" smtClean="0"/>
              <a:t>Bagous</a:t>
            </a:r>
            <a:r>
              <a:rPr lang="en-US" dirty="0" err="1" smtClean="0"/>
              <a:t>and</a:t>
            </a:r>
            <a:r>
              <a:rPr lang="en-US" dirty="0" smtClean="0"/>
              <a:t> the </a:t>
            </a:r>
            <a:r>
              <a:rPr lang="en-US" dirty="0" smtClean="0">
                <a:hlinkClick r:id="rId14" tooltip="Hydrellia pakistanae"/>
              </a:rPr>
              <a:t>Asian </a:t>
            </a:r>
            <a:r>
              <a:rPr lang="en-US" dirty="0" err="1" smtClean="0">
                <a:hlinkClick r:id="rId14" tooltip="Hydrellia pakistanae"/>
              </a:rPr>
              <a:t>hydrilla</a:t>
            </a:r>
            <a:r>
              <a:rPr lang="en-US" dirty="0" smtClean="0">
                <a:hlinkClick r:id="rId14" tooltip="Hydrellia pakistanae"/>
              </a:rPr>
              <a:t> leaf-mining fly</a:t>
            </a:r>
            <a:r>
              <a:rPr lang="en-US" dirty="0" smtClean="0"/>
              <a:t> (</a:t>
            </a:r>
            <a:r>
              <a:rPr lang="en-US" i="1" dirty="0" err="1" smtClean="0"/>
              <a:t>Hydrellia</a:t>
            </a:r>
            <a:r>
              <a:rPr lang="en-US" i="1" dirty="0" smtClean="0"/>
              <a:t> </a:t>
            </a:r>
            <a:r>
              <a:rPr lang="en-US" i="1" dirty="0" err="1" smtClean="0"/>
              <a:t>pakistanae</a:t>
            </a:r>
            <a:r>
              <a:rPr lang="en-US" dirty="0" smtClean="0"/>
              <a:t>). Tubers pose a problem as they can lie dormant for a number of years, making it even more difficult to remove from waterways and estuaries.</a:t>
            </a:r>
          </a:p>
          <a:p>
            <a:r>
              <a:rPr lang="en-US" dirty="0" smtClean="0"/>
              <a:t>As an invasive species in Florida, </a:t>
            </a:r>
            <a:r>
              <a:rPr lang="en-US" i="1" dirty="0" err="1" smtClean="0"/>
              <a:t>Hydrilla</a:t>
            </a:r>
            <a:r>
              <a:rPr lang="en-US" dirty="0" smtClean="0"/>
              <a:t> has become the most serious aquatic weed problem for Florida and most of the U.S. Because it was such a threat as an </a:t>
            </a:r>
            <a:r>
              <a:rPr lang="en-US" dirty="0" smtClean="0">
                <a:hlinkClick r:id="rId4" tooltip="Invasive species"/>
              </a:rPr>
              <a:t>invasive species</a:t>
            </a:r>
            <a:r>
              <a:rPr lang="en-US" dirty="0" smtClean="0"/>
              <a:t>, restrictions were placed to allow only a single type of chemical, </a:t>
            </a:r>
            <a:r>
              <a:rPr lang="en-US" dirty="0" err="1" smtClean="0"/>
              <a:t>fluridone</a:t>
            </a:r>
            <a:r>
              <a:rPr lang="en-US" dirty="0" smtClean="0"/>
              <a:t>, to be used as an herbicide. This was done to prevent the evolution of multiple mutants, and resulted in </a:t>
            </a:r>
            <a:r>
              <a:rPr lang="en-US" dirty="0" err="1" smtClean="0"/>
              <a:t>fluridone</a:t>
            </a:r>
            <a:r>
              <a:rPr lang="en-US" dirty="0" smtClean="0"/>
              <a:t> resistant </a:t>
            </a:r>
            <a:r>
              <a:rPr lang="en-US" i="1" dirty="0" err="1" smtClean="0"/>
              <a:t>Hydrilla</a:t>
            </a:r>
            <a:r>
              <a:rPr lang="en-US" dirty="0" smtClean="0"/>
              <a:t>. “As </a:t>
            </a:r>
            <a:r>
              <a:rPr lang="en-US" i="1" dirty="0" err="1" smtClean="0"/>
              <a:t>Hydrilla</a:t>
            </a:r>
            <a:r>
              <a:rPr lang="en-US" dirty="0" smtClean="0"/>
              <a:t> spread rapidly to lakes across the southern United States in the past, the expansion of resistant biotypes is likely to pose significant environmental challenges in the future.” </a:t>
            </a:r>
            <a:r>
              <a:rPr lang="en-US" baseline="30000" dirty="0" smtClean="0">
                <a:hlinkClick r:id="rId15"/>
              </a:rPr>
              <a:t>[9]</a:t>
            </a:r>
            <a:endParaRPr lang="en-US" dirty="0" smtClean="0"/>
          </a:p>
          <a:p>
            <a:r>
              <a:rPr lang="en-US" dirty="0" smtClean="0"/>
              <a:t>In 2011 the inlet of Cayuga Lake, one of the Finger Lakes in New York State, used the chemical herbicide </a:t>
            </a:r>
            <a:r>
              <a:rPr lang="en-US" dirty="0" err="1" smtClean="0"/>
              <a:t>endothall</a:t>
            </a:r>
            <a:r>
              <a:rPr lang="en-US" dirty="0" smtClean="0"/>
              <a:t> to try and head off a possible future disaster. The first year nearly $100,000 and numerous man-hours were spent trying to eradicate the </a:t>
            </a:r>
            <a:r>
              <a:rPr lang="en-US" i="1" dirty="0" err="1" smtClean="0"/>
              <a:t>Hydrilla</a:t>
            </a:r>
            <a:r>
              <a:rPr lang="en-US" dirty="0" err="1" smtClean="0"/>
              <a:t>infestation</a:t>
            </a:r>
            <a:r>
              <a:rPr lang="en-US" dirty="0" smtClean="0"/>
              <a:t>. Follow-up treatments were planned for at least five years. The City of Ithaca as well as other local officials are willing to pay the price because without quick action the plant could get into the lake and possibly spread to other Finger Lakes in the region.</a:t>
            </a:r>
            <a:r>
              <a:rPr lang="en-US" baseline="30000" dirty="0" smtClean="0">
                <a:hlinkClick r:id="rId16"/>
              </a:rPr>
              <a:t>[10</a:t>
            </a:r>
            <a:endParaRPr lang="en-US" dirty="0" smtClean="0"/>
          </a:p>
          <a:p>
            <a:endParaRPr lang="vi-VN" dirty="0"/>
          </a:p>
        </p:txBody>
      </p:sp>
      <p:sp>
        <p:nvSpPr>
          <p:cNvPr id="4" name="Slide Number Placeholder 3"/>
          <p:cNvSpPr>
            <a:spLocks noGrp="1"/>
          </p:cNvSpPr>
          <p:nvPr>
            <p:ph type="sldNum" sz="quarter" idx="10"/>
          </p:nvPr>
        </p:nvSpPr>
        <p:spPr/>
        <p:txBody>
          <a:bodyPr/>
          <a:lstStyle/>
          <a:p>
            <a:fld id="{F4EA58FA-5FF6-4D59-B2BA-7927E16D73ED}" type="slidenum">
              <a:rPr lang="vi-VN" smtClean="0"/>
              <a:t>27</a:t>
            </a:fld>
            <a:endParaRPr lang="vi-VN"/>
          </a:p>
        </p:txBody>
      </p:sp>
    </p:spTree>
    <p:extLst>
      <p:ext uri="{BB962C8B-B14F-4D97-AF65-F5344CB8AC3E}">
        <p14:creationId xmlns:p14="http://schemas.microsoft.com/office/powerpoint/2010/main" val="665379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Sử</a:t>
            </a:r>
            <a:r>
              <a:rPr lang="en-US" baseline="0" dirty="0" smtClean="0"/>
              <a:t> </a:t>
            </a:r>
            <a:r>
              <a:rPr lang="en-US" baseline="0" dirty="0" err="1" smtClean="0"/>
              <a:t>dụng</a:t>
            </a:r>
            <a:r>
              <a:rPr lang="en-US" baseline="0" dirty="0" smtClean="0"/>
              <a:t> </a:t>
            </a:r>
            <a:r>
              <a:rPr lang="en-US" baseline="0" dirty="0" err="1" smtClean="0"/>
              <a:t>côn</a:t>
            </a:r>
            <a:r>
              <a:rPr lang="en-US" baseline="0" dirty="0" smtClean="0"/>
              <a:t> </a:t>
            </a:r>
            <a:r>
              <a:rPr lang="en-US" baseline="0" dirty="0" err="1" smtClean="0"/>
              <a:t>trùng</a:t>
            </a:r>
            <a:r>
              <a:rPr lang="en-US" baseline="0" dirty="0" smtClean="0"/>
              <a:t> </a:t>
            </a:r>
            <a:r>
              <a:rPr lang="en-US" baseline="0" dirty="0" err="1" smtClean="0"/>
              <a:t>ăn</a:t>
            </a:r>
            <a:r>
              <a:rPr lang="en-US" baseline="0" dirty="0" smtClean="0"/>
              <a:t> </a:t>
            </a:r>
            <a:r>
              <a:rPr lang="en-US" baseline="0" dirty="0" err="1" smtClean="0"/>
              <a:t>thực</a:t>
            </a:r>
            <a:r>
              <a:rPr lang="en-US" baseline="0" dirty="0" smtClean="0"/>
              <a:t> </a:t>
            </a:r>
            <a:r>
              <a:rPr lang="en-US" baseline="0" dirty="0" err="1" smtClean="0"/>
              <a:t>vật</a:t>
            </a:r>
            <a:endParaRPr lang="en-US" baseline="0" dirty="0" smtClean="0"/>
          </a:p>
          <a:p>
            <a:r>
              <a:rPr lang="en-US" baseline="0" dirty="0" err="1" smtClean="0"/>
              <a:t>Nấm</a:t>
            </a:r>
            <a:r>
              <a:rPr lang="en-US" baseline="0" dirty="0" smtClean="0"/>
              <a:t> </a:t>
            </a:r>
            <a:r>
              <a:rPr lang="en-US" baseline="0" dirty="0" err="1" smtClean="0"/>
              <a:t>gây</a:t>
            </a:r>
            <a:r>
              <a:rPr lang="en-US" baseline="0" dirty="0" smtClean="0"/>
              <a:t> </a:t>
            </a:r>
            <a:r>
              <a:rPr lang="en-US" baseline="0" dirty="0" err="1" smtClean="0"/>
              <a:t>hại</a:t>
            </a:r>
            <a:r>
              <a:rPr lang="en-US" baseline="0" dirty="0" smtClean="0"/>
              <a:t> </a:t>
            </a:r>
            <a:r>
              <a:rPr lang="en-US" baseline="0" dirty="0" err="1" smtClean="0"/>
              <a:t>cho</a:t>
            </a:r>
            <a:r>
              <a:rPr lang="en-US" baseline="0" dirty="0" smtClean="0"/>
              <a:t> </a:t>
            </a:r>
            <a:r>
              <a:rPr lang="en-US" baseline="0" dirty="0" err="1" smtClean="0"/>
              <a:t>loại</a:t>
            </a:r>
            <a:r>
              <a:rPr lang="en-US" baseline="0" dirty="0" smtClean="0"/>
              <a:t> </a:t>
            </a:r>
            <a:r>
              <a:rPr lang="en-US" baseline="0" dirty="0" err="1" smtClean="0"/>
              <a:t>thực</a:t>
            </a:r>
            <a:r>
              <a:rPr lang="en-US" baseline="0" dirty="0" smtClean="0"/>
              <a:t> </a:t>
            </a:r>
            <a:r>
              <a:rPr lang="en-US" baseline="0" dirty="0" err="1" smtClean="0"/>
              <a:t>vậ</a:t>
            </a:r>
            <a:r>
              <a:rPr lang="en-US" baseline="0" dirty="0" smtClean="0"/>
              <a:t> </a:t>
            </a:r>
            <a:r>
              <a:rPr lang="en-US" baseline="0" dirty="0" err="1" smtClean="0"/>
              <a:t>này</a:t>
            </a:r>
            <a:endParaRPr lang="en-US" baseline="0" dirty="0" smtClean="0"/>
          </a:p>
          <a:p>
            <a:r>
              <a:rPr lang="en-US" baseline="0" dirty="0" err="1" smtClean="0"/>
              <a:t>Thuốc</a:t>
            </a:r>
            <a:r>
              <a:rPr lang="en-US" baseline="0" dirty="0" smtClean="0"/>
              <a:t> </a:t>
            </a:r>
            <a:r>
              <a:rPr lang="en-US" baseline="0" dirty="0" err="1" smtClean="0"/>
              <a:t>diệt</a:t>
            </a:r>
            <a:r>
              <a:rPr lang="en-US" baseline="0" dirty="0" smtClean="0"/>
              <a:t> </a:t>
            </a:r>
            <a:r>
              <a:rPr lang="en-US" baseline="0" dirty="0" err="1" smtClean="0"/>
              <a:t>cỏ</a:t>
            </a:r>
            <a:r>
              <a:rPr lang="en-US" baseline="0" dirty="0" smtClean="0"/>
              <a:t> </a:t>
            </a:r>
            <a:r>
              <a:rPr lang="en-US" baseline="0" dirty="0" err="1" smtClean="0"/>
              <a:t>mang</a:t>
            </a:r>
            <a:r>
              <a:rPr lang="en-US" baseline="0" dirty="0" smtClean="0"/>
              <a:t> </a:t>
            </a:r>
            <a:r>
              <a:rPr lang="en-US" baseline="0" dirty="0" err="1" smtClean="0"/>
              <a:t>tính</a:t>
            </a:r>
            <a:r>
              <a:rPr lang="en-US" baseline="0" dirty="0" smtClean="0"/>
              <a:t> </a:t>
            </a:r>
            <a:r>
              <a:rPr lang="en-US" baseline="0" dirty="0" err="1" smtClean="0"/>
              <a:t>sinh</a:t>
            </a:r>
            <a:r>
              <a:rPr lang="en-US" baseline="0" dirty="0" smtClean="0"/>
              <a:t> </a:t>
            </a:r>
            <a:r>
              <a:rPr lang="en-US" baseline="0" dirty="0" err="1" smtClean="0"/>
              <a:t>học</a:t>
            </a:r>
            <a:endParaRPr lang="en-US" baseline="0" dirty="0" smtClean="0"/>
          </a:p>
          <a:p>
            <a:r>
              <a:rPr lang="en-US" baseline="0" dirty="0" err="1" smtClean="0"/>
              <a:t>Bước</a:t>
            </a:r>
            <a:r>
              <a:rPr lang="en-US" baseline="0" dirty="0" smtClean="0"/>
              <a:t> 1: </a:t>
            </a:r>
            <a:r>
              <a:rPr lang="en-US" baseline="0" dirty="0" err="1" smtClean="0"/>
              <a:t>tạo</a:t>
            </a:r>
            <a:r>
              <a:rPr lang="en-US" baseline="0" dirty="0" smtClean="0"/>
              <a:t> </a:t>
            </a:r>
            <a:r>
              <a:rPr lang="en-US" baseline="0" dirty="0" err="1" smtClean="0"/>
              <a:t>điều</a:t>
            </a:r>
            <a:r>
              <a:rPr lang="en-US" baseline="0" dirty="0" smtClean="0"/>
              <a:t> </a:t>
            </a:r>
            <a:r>
              <a:rPr lang="en-US" baseline="0" dirty="0" err="1" smtClean="0"/>
              <a:t>kiện</a:t>
            </a:r>
            <a:r>
              <a:rPr lang="en-US" baseline="0" dirty="0" smtClean="0"/>
              <a:t> </a:t>
            </a:r>
            <a:r>
              <a:rPr lang="en-US" baseline="0" dirty="0" err="1" smtClean="0"/>
              <a:t>thuận</a:t>
            </a:r>
            <a:r>
              <a:rPr lang="en-US" baseline="0" dirty="0" smtClean="0"/>
              <a:t> </a:t>
            </a:r>
            <a:r>
              <a:rPr lang="en-US" baseline="0" dirty="0" err="1" smtClean="0"/>
              <a:t>lợi</a:t>
            </a:r>
            <a:r>
              <a:rPr lang="en-US" baseline="0" dirty="0" smtClean="0"/>
              <a:t> </a:t>
            </a:r>
            <a:r>
              <a:rPr lang="en-US" baseline="0" dirty="0" err="1" smtClean="0"/>
              <a:t>cho</a:t>
            </a:r>
            <a:r>
              <a:rPr lang="en-US" baseline="0" dirty="0" smtClean="0"/>
              <a:t> </a:t>
            </a:r>
            <a:r>
              <a:rPr lang="en-US" baseline="0" dirty="0" err="1" smtClean="0"/>
              <a:t>côn</a:t>
            </a:r>
            <a:r>
              <a:rPr lang="en-US" baseline="0" dirty="0" smtClean="0"/>
              <a:t> </a:t>
            </a:r>
            <a:r>
              <a:rPr lang="en-US" baseline="0" dirty="0" err="1" smtClean="0"/>
              <a:t>trùng</a:t>
            </a:r>
            <a:r>
              <a:rPr lang="en-US" baseline="0" dirty="0" smtClean="0"/>
              <a:t> </a:t>
            </a:r>
            <a:r>
              <a:rPr lang="en-US" baseline="0" dirty="0" err="1" smtClean="0"/>
              <a:t>có</a:t>
            </a:r>
            <a:r>
              <a:rPr lang="en-US" baseline="0" dirty="0" smtClean="0"/>
              <a:t> </a:t>
            </a:r>
            <a:r>
              <a:rPr lang="en-US" baseline="0" dirty="0" err="1" smtClean="0"/>
              <a:t>ích</a:t>
            </a:r>
            <a:r>
              <a:rPr lang="en-US" baseline="0" dirty="0" smtClean="0"/>
              <a:t> </a:t>
            </a:r>
            <a:r>
              <a:rPr lang="en-US" baseline="0" dirty="0" err="1" smtClean="0"/>
              <a:t>phát</a:t>
            </a:r>
            <a:r>
              <a:rPr lang="en-US" baseline="0" dirty="0" smtClean="0"/>
              <a:t> </a:t>
            </a:r>
            <a:r>
              <a:rPr lang="en-US" baseline="0" dirty="0" err="1" smtClean="0"/>
              <a:t>triển</a:t>
            </a:r>
            <a:r>
              <a:rPr lang="en-US" baseline="0" dirty="0" smtClean="0"/>
              <a:t> </a:t>
            </a:r>
            <a:r>
              <a:rPr lang="en-US" baseline="0" dirty="0" err="1" smtClean="0"/>
              <a:t>như</a:t>
            </a:r>
            <a:r>
              <a:rPr lang="en-US" baseline="0" dirty="0" smtClean="0"/>
              <a:t> </a:t>
            </a:r>
            <a:r>
              <a:rPr lang="en-US" baseline="0" dirty="0" err="1" smtClean="0"/>
              <a:t>chuồn</a:t>
            </a:r>
            <a:r>
              <a:rPr lang="en-US" baseline="0" dirty="0" smtClean="0"/>
              <a:t> </a:t>
            </a:r>
            <a:r>
              <a:rPr lang="en-US" baseline="0" dirty="0" err="1" smtClean="0"/>
              <a:t>chuồn</a:t>
            </a:r>
            <a:r>
              <a:rPr lang="en-US" baseline="0" dirty="0" smtClean="0"/>
              <a:t> </a:t>
            </a:r>
            <a:r>
              <a:rPr lang="en-US" baseline="0" dirty="0" err="1" smtClean="0"/>
              <a:t>bọ</a:t>
            </a:r>
            <a:r>
              <a:rPr lang="en-US" baseline="0" dirty="0" smtClean="0"/>
              <a:t> </a:t>
            </a:r>
            <a:r>
              <a:rPr lang="en-US" baseline="0" dirty="0" err="1" smtClean="0"/>
              <a:t>ngựa</a:t>
            </a:r>
            <a:r>
              <a:rPr lang="en-US" baseline="0" dirty="0" smtClean="0"/>
              <a:t>, </a:t>
            </a:r>
            <a:r>
              <a:rPr lang="en-US" baseline="0" dirty="0" err="1" smtClean="0"/>
              <a:t>kiến</a:t>
            </a:r>
            <a:r>
              <a:rPr lang="en-US" baseline="0" dirty="0" smtClean="0"/>
              <a:t> </a:t>
            </a:r>
            <a:r>
              <a:rPr lang="en-US" baseline="0" dirty="0" err="1" smtClean="0"/>
              <a:t>vàng</a:t>
            </a:r>
            <a:r>
              <a:rPr lang="en-US" baseline="0" dirty="0" smtClean="0"/>
              <a:t> </a:t>
            </a:r>
            <a:r>
              <a:rPr lang="en-US" baseline="0" dirty="0" err="1" smtClean="0"/>
              <a:t>bằng</a:t>
            </a:r>
            <a:r>
              <a:rPr lang="en-US" baseline="0" dirty="0" smtClean="0"/>
              <a:t> </a:t>
            </a:r>
            <a:r>
              <a:rPr lang="en-US" baseline="0" dirty="0" err="1" smtClean="0"/>
              <a:t>cách</a:t>
            </a:r>
            <a:r>
              <a:rPr lang="en-US" baseline="0" dirty="0" smtClean="0"/>
              <a:t> </a:t>
            </a:r>
            <a:r>
              <a:rPr lang="en-US" baseline="0" dirty="0" err="1" smtClean="0"/>
              <a:t>không</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các</a:t>
            </a:r>
            <a:r>
              <a:rPr lang="en-US" baseline="0" dirty="0" smtClean="0"/>
              <a:t> </a:t>
            </a:r>
            <a:r>
              <a:rPr lang="en-US" baseline="0" dirty="0" err="1" smtClean="0"/>
              <a:t>loại</a:t>
            </a:r>
            <a:r>
              <a:rPr lang="en-US" baseline="0" dirty="0" smtClean="0"/>
              <a:t> </a:t>
            </a:r>
            <a:r>
              <a:rPr lang="en-US" baseline="0" dirty="0" err="1" smtClean="0"/>
              <a:t>thuốc</a:t>
            </a:r>
            <a:r>
              <a:rPr lang="en-US" baseline="0" dirty="0" smtClean="0"/>
              <a:t> </a:t>
            </a:r>
            <a:r>
              <a:rPr lang="en-US" baseline="0" dirty="0" err="1" smtClean="0"/>
              <a:t>trừ</a:t>
            </a:r>
            <a:r>
              <a:rPr lang="en-US" baseline="0" dirty="0" smtClean="0"/>
              <a:t> </a:t>
            </a:r>
            <a:r>
              <a:rPr lang="en-US" baseline="0" dirty="0" err="1" smtClean="0"/>
              <a:t>sau</a:t>
            </a:r>
            <a:endParaRPr lang="en-US" baseline="0" dirty="0" smtClean="0"/>
          </a:p>
          <a:p>
            <a:r>
              <a:rPr lang="en-US" baseline="0" dirty="0" err="1" smtClean="0"/>
              <a:t>Bước</a:t>
            </a:r>
            <a:r>
              <a:rPr lang="en-US" baseline="0" dirty="0" smtClean="0"/>
              <a:t> 2: </a:t>
            </a:r>
            <a:endParaRPr lang="en-US" baseline="0" dirty="0" smtClean="0"/>
          </a:p>
          <a:p>
            <a:r>
              <a:rPr lang="en-US" baseline="0" dirty="0" smtClean="0"/>
              <a:t>IPM: </a:t>
            </a:r>
            <a:r>
              <a:rPr lang="en-US" baseline="0" dirty="0" err="1" smtClean="0"/>
              <a:t>Intergrated</a:t>
            </a:r>
            <a:r>
              <a:rPr lang="en-US" baseline="0" dirty="0" smtClean="0"/>
              <a:t> pest</a:t>
            </a:r>
            <a:endParaRPr lang="en-US" dirty="0"/>
          </a:p>
        </p:txBody>
      </p:sp>
      <p:sp>
        <p:nvSpPr>
          <p:cNvPr id="4" name="Slide Number Placeholder 3"/>
          <p:cNvSpPr>
            <a:spLocks noGrp="1"/>
          </p:cNvSpPr>
          <p:nvPr>
            <p:ph type="sldNum" sz="quarter" idx="10"/>
          </p:nvPr>
        </p:nvSpPr>
        <p:spPr/>
        <p:txBody>
          <a:bodyPr/>
          <a:lstStyle/>
          <a:p>
            <a:fld id="{17C0DBC5-8E0D-4718-92FA-E07E896028BE}" type="slidenum">
              <a:rPr lang="en-US" smtClean="0"/>
              <a:t>34</a:t>
            </a:fld>
            <a:endParaRPr lang="en-US"/>
          </a:p>
        </p:txBody>
      </p:sp>
    </p:spTree>
    <p:extLst>
      <p:ext uri="{BB962C8B-B14F-4D97-AF65-F5344CB8AC3E}">
        <p14:creationId xmlns:p14="http://schemas.microsoft.com/office/powerpoint/2010/main" val="2079661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1" dirty="0" smtClean="0"/>
              <a:t>Cỏ bấc đèn </a:t>
            </a:r>
            <a:r>
              <a:rPr lang="en-US" b="1" dirty="0" smtClean="0"/>
              <a:t>(</a:t>
            </a:r>
            <a:r>
              <a:rPr lang="en-US" b="1" dirty="0" err="1" smtClean="0"/>
              <a:t>đăng</a:t>
            </a:r>
            <a:r>
              <a:rPr lang="en-US" b="1" baseline="0" dirty="0" smtClean="0"/>
              <a:t> </a:t>
            </a:r>
            <a:r>
              <a:rPr lang="en-US" b="1" baseline="0" dirty="0" err="1" smtClean="0"/>
              <a:t>tâm</a:t>
            </a:r>
            <a:r>
              <a:rPr lang="en-US" b="1" baseline="0" dirty="0" smtClean="0"/>
              <a:t> </a:t>
            </a:r>
            <a:r>
              <a:rPr lang="en-US" b="1" baseline="0" dirty="0" err="1" smtClean="0"/>
              <a:t>thảo</a:t>
            </a:r>
            <a:r>
              <a:rPr lang="en-US" b="1" baseline="0" dirty="0" smtClean="0"/>
              <a:t>) </a:t>
            </a:r>
            <a:r>
              <a:rPr lang="vi-VN" dirty="0" smtClean="0"/>
              <a:t>có thể cao đến 1,5 mét.</a:t>
            </a:r>
          </a:p>
          <a:p>
            <a:endParaRPr lang="vi-VN" dirty="0"/>
          </a:p>
        </p:txBody>
      </p:sp>
      <p:sp>
        <p:nvSpPr>
          <p:cNvPr id="4" name="Slide Number Placeholder 3"/>
          <p:cNvSpPr>
            <a:spLocks noGrp="1"/>
          </p:cNvSpPr>
          <p:nvPr>
            <p:ph type="sldNum" sz="quarter" idx="10"/>
          </p:nvPr>
        </p:nvSpPr>
        <p:spPr/>
        <p:txBody>
          <a:bodyPr/>
          <a:lstStyle/>
          <a:p>
            <a:fld id="{F4EA58FA-5FF6-4D59-B2BA-7927E16D73ED}" type="slidenum">
              <a:rPr lang="vi-VN" smtClean="0"/>
              <a:t>35</a:t>
            </a:fld>
            <a:endParaRPr lang="vi-VN"/>
          </a:p>
        </p:txBody>
      </p:sp>
    </p:spTree>
    <p:extLst>
      <p:ext uri="{BB962C8B-B14F-4D97-AF65-F5344CB8AC3E}">
        <p14:creationId xmlns:p14="http://schemas.microsoft.com/office/powerpoint/2010/main" val="2295135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err="1" smtClean="0"/>
              <a:t>Potamogeton</a:t>
            </a:r>
            <a:r>
              <a:rPr lang="en-US" b="1" i="1" dirty="0" smtClean="0"/>
              <a:t> </a:t>
            </a:r>
            <a:r>
              <a:rPr lang="en-US" b="1" i="1" dirty="0" err="1" smtClean="0"/>
              <a:t>diversifolius</a:t>
            </a:r>
            <a:r>
              <a:rPr lang="en-US" dirty="0" smtClean="0"/>
              <a:t> is a species of </a:t>
            </a:r>
            <a:r>
              <a:rPr lang="en-US" dirty="0" smtClean="0">
                <a:hlinkClick r:id="rId3" tooltip="Aquatic plant"/>
              </a:rPr>
              <a:t>aquatic plant</a:t>
            </a:r>
            <a:r>
              <a:rPr lang="en-US" dirty="0" smtClean="0"/>
              <a:t> known by the common </a:t>
            </a:r>
            <a:r>
              <a:rPr lang="en-US" dirty="0" err="1" smtClean="0"/>
              <a:t>names</a:t>
            </a:r>
            <a:r>
              <a:rPr lang="en-US" b="1" dirty="0" err="1" smtClean="0"/>
              <a:t>waterthread</a:t>
            </a:r>
            <a:r>
              <a:rPr lang="en-US" b="1" dirty="0" smtClean="0"/>
              <a:t> pondweed</a:t>
            </a:r>
            <a:r>
              <a:rPr lang="en-US" dirty="0" smtClean="0"/>
              <a:t> and </a:t>
            </a:r>
            <a:r>
              <a:rPr lang="en-US" b="1" dirty="0" smtClean="0"/>
              <a:t>diverse-leaved pondweed</a:t>
            </a:r>
            <a:r>
              <a:rPr lang="en-US" dirty="0" smtClean="0"/>
              <a:t>. It is native to most of the United States, as well as sections of southwestern Canada and northern Mexico, where it grows in water bodies such as ponds, lakes, ditches, and slow-moving streams. This is a perennial herb producing a very narrow, compressed stem branching to a maximum length around 35 centimeters. It has thin, pointed linear leaves a few centimeters long spirally arranged about the thin stem. The </a:t>
            </a:r>
            <a:r>
              <a:rPr lang="en-US" dirty="0" smtClean="0">
                <a:hlinkClick r:id="rId4" tooltip="Inflorescence"/>
              </a:rPr>
              <a:t>inflorescence</a:t>
            </a:r>
            <a:r>
              <a:rPr lang="en-US" dirty="0" smtClean="0"/>
              <a:t> is a small spike of flowers emerging from the water surface. Inflorescences also grow on submersed sections of the stem; these are smaller and spherical.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Tập</a:t>
            </a:r>
            <a:r>
              <a:rPr lang="en-US" baseline="0" dirty="0" smtClean="0"/>
              <a:t> </a:t>
            </a:r>
            <a:r>
              <a:rPr lang="en-US" baseline="0" dirty="0" err="1" smtClean="0"/>
              <a:t>chung</a:t>
            </a:r>
            <a:r>
              <a:rPr lang="en-US" baseline="0" dirty="0" smtClean="0"/>
              <a:t> </a:t>
            </a:r>
            <a:r>
              <a:rPr lang="en-US" baseline="0" dirty="0" err="1" smtClean="0"/>
              <a:t>nhiều</a:t>
            </a:r>
            <a:r>
              <a:rPr lang="en-US" baseline="0" dirty="0" smtClean="0"/>
              <a:t> ở </a:t>
            </a:r>
            <a:r>
              <a:rPr lang="en-US" baseline="0" dirty="0" err="1" smtClean="0"/>
              <a:t>châu</a:t>
            </a:r>
            <a:r>
              <a:rPr lang="en-US" baseline="0" dirty="0" smtClean="0"/>
              <a:t> </a:t>
            </a:r>
            <a:r>
              <a:rPr lang="en-US" baseline="0" dirty="0" err="1" smtClean="0"/>
              <a:t>Mỹ</a:t>
            </a:r>
            <a:r>
              <a:rPr lang="en-US" baseline="0" dirty="0" smtClean="0"/>
              <a:t>, </a:t>
            </a:r>
            <a:r>
              <a:rPr lang="en-US" baseline="0" dirty="0" err="1" smtClean="0"/>
              <a:t>cây</a:t>
            </a:r>
            <a:r>
              <a:rPr lang="en-US" baseline="0" dirty="0" smtClean="0"/>
              <a:t> </a:t>
            </a:r>
            <a:r>
              <a:rPr lang="en-US" baseline="0" dirty="0" err="1" smtClean="0"/>
              <a:t>rong</a:t>
            </a:r>
            <a:r>
              <a:rPr lang="en-US" baseline="0" dirty="0" smtClean="0"/>
              <a:t> </a:t>
            </a:r>
            <a:r>
              <a:rPr lang="en-US" baseline="0" dirty="0" err="1" smtClean="0"/>
              <a:t>mái</a:t>
            </a:r>
            <a:r>
              <a:rPr lang="en-US" baseline="0" dirty="0" smtClean="0"/>
              <a:t> </a:t>
            </a:r>
            <a:r>
              <a:rPr lang="en-US" baseline="0" dirty="0" err="1" smtClean="0"/>
              <a:t>chèo</a:t>
            </a:r>
            <a:endParaRPr lang="vi-VN" dirty="0" smtClean="0"/>
          </a:p>
          <a:p>
            <a:endParaRPr lang="vi-VN" dirty="0"/>
          </a:p>
        </p:txBody>
      </p:sp>
      <p:sp>
        <p:nvSpPr>
          <p:cNvPr id="4" name="Slide Number Placeholder 3"/>
          <p:cNvSpPr>
            <a:spLocks noGrp="1"/>
          </p:cNvSpPr>
          <p:nvPr>
            <p:ph type="sldNum" sz="quarter" idx="10"/>
          </p:nvPr>
        </p:nvSpPr>
        <p:spPr/>
        <p:txBody>
          <a:bodyPr/>
          <a:lstStyle/>
          <a:p>
            <a:fld id="{F4EA58FA-5FF6-4D59-B2BA-7927E16D73ED}" type="slidenum">
              <a:rPr lang="vi-VN" smtClean="0"/>
              <a:t>37</a:t>
            </a:fld>
            <a:endParaRPr lang="vi-VN"/>
          </a:p>
        </p:txBody>
      </p:sp>
    </p:spTree>
    <p:extLst>
      <p:ext uri="{BB962C8B-B14F-4D97-AF65-F5344CB8AC3E}">
        <p14:creationId xmlns:p14="http://schemas.microsoft.com/office/powerpoint/2010/main" val="1849365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b="1" dirty="0" smtClean="0"/>
              <a:t>Cây Trang Trang???</a:t>
            </a:r>
          </a:p>
          <a:p>
            <a:pPr marL="0" marR="0" indent="0" algn="l" defTabSz="914400" rtl="0" eaLnBrk="1" fontAlgn="auto" latinLnBrk="0" hangingPunct="1">
              <a:lnSpc>
                <a:spcPct val="100000"/>
              </a:lnSpc>
              <a:spcBef>
                <a:spcPts val="0"/>
              </a:spcBef>
              <a:spcAft>
                <a:spcPts val="0"/>
              </a:spcAft>
              <a:buClrTx/>
              <a:buSzTx/>
              <a:buFontTx/>
              <a:buNone/>
              <a:tabLst/>
              <a:defRPr/>
            </a:pPr>
            <a:endParaRPr lang="vi-VN"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Water pennywort has stems that spread horizontally and can float on water.</a:t>
            </a:r>
            <a:r>
              <a:rPr lang="en-US" baseline="30000" dirty="0" smtClean="0">
                <a:hlinkClick r:id="rId3"/>
              </a:rPr>
              <a:t>[6]</a:t>
            </a:r>
            <a:r>
              <a:rPr lang="en-US" dirty="0" smtClean="0"/>
              <a:t> Leaves grow on </a:t>
            </a:r>
            <a:r>
              <a:rPr lang="en-US" dirty="0" smtClean="0">
                <a:hlinkClick r:id="rId4" tooltip="Petiole (botany)"/>
              </a:rPr>
              <a:t>petioles</a:t>
            </a:r>
            <a:r>
              <a:rPr lang="en-US" dirty="0" smtClean="0"/>
              <a:t> up to 35 cm long, and are round to kidney-shaped, with 3–7 lobes and crenate to entire </a:t>
            </a:r>
            <a:r>
              <a:rPr lang="en-US" dirty="0" smtClean="0">
                <a:hlinkClick r:id="rId5" tooltip="Leaf margin"/>
              </a:rPr>
              <a:t>margins</a:t>
            </a:r>
            <a:r>
              <a:rPr lang="en-US" dirty="0" smtClean="0"/>
              <a:t>.</a:t>
            </a:r>
            <a:r>
              <a:rPr lang="en-US" baseline="30000" dirty="0" smtClean="0">
                <a:hlinkClick r:id="rId6"/>
              </a:rPr>
              <a:t>[7]</a:t>
            </a:r>
            <a:r>
              <a:rPr lang="en-US" dirty="0" smtClean="0"/>
              <a:t> Flowers are small, pale greenish white to pale yellow, and come in </a:t>
            </a:r>
            <a:r>
              <a:rPr lang="en-US" dirty="0" err="1" smtClean="0">
                <a:hlinkClick r:id="rId7" tooltip="Umbel"/>
              </a:rPr>
              <a:t>umbels</a:t>
            </a:r>
            <a:r>
              <a:rPr lang="en-US" dirty="0" err="1" smtClean="0"/>
              <a:t>of</a:t>
            </a:r>
            <a:r>
              <a:rPr lang="en-US" dirty="0" smtClean="0"/>
              <a:t> 5–13.</a:t>
            </a:r>
            <a:r>
              <a:rPr lang="en-US" baseline="30000" dirty="0" smtClean="0">
                <a:hlinkClick r:id="rId3"/>
              </a:rPr>
              <a:t>[6]</a:t>
            </a:r>
            <a:r>
              <a:rPr lang="en-US" dirty="0" smtClean="0"/>
              <a:t> Fruits are small </a:t>
            </a:r>
            <a:r>
              <a:rPr lang="en-US" dirty="0" err="1" smtClean="0">
                <a:hlinkClick r:id="rId8" tooltip="Achene"/>
              </a:rPr>
              <a:t>achenes</a:t>
            </a:r>
            <a:r>
              <a:rPr lang="en-US" dirty="0" smtClean="0"/>
              <a:t> that can float, helping the seeds to </a:t>
            </a:r>
            <a:r>
              <a:rPr lang="en-US" dirty="0" smtClean="0">
                <a:hlinkClick r:id="rId9" tooltip="Seed dispersal"/>
              </a:rPr>
              <a:t>disperse</a:t>
            </a:r>
            <a:r>
              <a:rPr lang="en-US" dirty="0" smtClean="0"/>
              <a:t>.</a:t>
            </a:r>
            <a:r>
              <a:rPr lang="en-US" baseline="30000" dirty="0" smtClean="0">
                <a:hlinkClick r:id="rId3"/>
              </a:rPr>
              <a:t>[6]</a:t>
            </a:r>
            <a:endParaRPr lang="vi-VN" dirty="0" smtClean="0"/>
          </a:p>
          <a:p>
            <a:endParaRPr lang="vi-VN" dirty="0"/>
          </a:p>
        </p:txBody>
      </p:sp>
      <p:sp>
        <p:nvSpPr>
          <p:cNvPr id="4" name="Slide Number Placeholder 3"/>
          <p:cNvSpPr>
            <a:spLocks noGrp="1"/>
          </p:cNvSpPr>
          <p:nvPr>
            <p:ph type="sldNum" sz="quarter" idx="10"/>
          </p:nvPr>
        </p:nvSpPr>
        <p:spPr/>
        <p:txBody>
          <a:bodyPr/>
          <a:lstStyle/>
          <a:p>
            <a:fld id="{F4EA58FA-5FF6-4D59-B2BA-7927E16D73ED}" type="slidenum">
              <a:rPr lang="vi-VN" smtClean="0"/>
              <a:t>39</a:t>
            </a:fld>
            <a:endParaRPr lang="vi-VN"/>
          </a:p>
        </p:txBody>
      </p:sp>
    </p:spTree>
    <p:extLst>
      <p:ext uri="{BB962C8B-B14F-4D97-AF65-F5344CB8AC3E}">
        <p14:creationId xmlns:p14="http://schemas.microsoft.com/office/powerpoint/2010/main" val="4058003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Giáp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xác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chân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chèo</a:t>
            </a:r>
            <a:r>
              <a:rPr lang="en-US" sz="1200" b="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Copepoda</a:t>
            </a:r>
            <a:r>
              <a:rPr lang="en-US" sz="1200" b="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Copepoda</a:t>
            </a:r>
            <a:r>
              <a:rPr lang="en-US" sz="1200" i="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phù</a:t>
            </a:r>
            <a:r>
              <a:rPr lang="en-US" sz="1200" kern="1200" dirty="0" smtClean="0">
                <a:solidFill>
                  <a:schemeClr val="tx1"/>
                </a:solidFill>
                <a:effectLst/>
                <a:latin typeface="+mn-lt"/>
                <a:ea typeface="+mn-ea"/>
                <a:cs typeface="+mn-cs"/>
              </a:rPr>
              <a:t> du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dưỡng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tổn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thì</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Copepoda</a:t>
            </a:r>
            <a:r>
              <a:rPr lang="en-US" sz="1200" i="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chuyển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Sinodiaptomus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Thermocyclops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Misocyclops</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bớt</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Copepoda</a:t>
            </a:r>
            <a:r>
              <a:rPr lang="en-US" sz="1200" i="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lót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sớm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42</a:t>
            </a:fld>
            <a:endParaRPr lang="vi-VN"/>
          </a:p>
        </p:txBody>
      </p:sp>
    </p:spTree>
    <p:extLst>
      <p:ext uri="{BB962C8B-B14F-4D97-AF65-F5344CB8AC3E}">
        <p14:creationId xmlns:p14="http://schemas.microsoft.com/office/powerpoint/2010/main" val="204570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45</a:t>
            </a:fld>
            <a:endParaRPr lang="vi-VN"/>
          </a:p>
        </p:txBody>
      </p:sp>
    </p:spTree>
    <p:extLst>
      <p:ext uri="{BB962C8B-B14F-4D97-AF65-F5344CB8AC3E}">
        <p14:creationId xmlns:p14="http://schemas.microsoft.com/office/powerpoint/2010/main" val="1701801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46</a:t>
            </a:fld>
            <a:endParaRPr lang="vi-VN"/>
          </a:p>
        </p:txBody>
      </p:sp>
    </p:spTree>
    <p:extLst>
      <p:ext uri="{BB962C8B-B14F-4D97-AF65-F5344CB8AC3E}">
        <p14:creationId xmlns:p14="http://schemas.microsoft.com/office/powerpoint/2010/main" val="277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Thực</a:t>
            </a:r>
            <a:r>
              <a:rPr lang="en-US" baseline="0" dirty="0" smtClean="0"/>
              <a:t> </a:t>
            </a:r>
            <a:r>
              <a:rPr lang="en-US" baseline="0" dirty="0" err="1" smtClean="0"/>
              <a:t>vật</a:t>
            </a:r>
            <a:r>
              <a:rPr lang="en-US" baseline="0" dirty="0" smtClean="0"/>
              <a:t> </a:t>
            </a:r>
            <a:r>
              <a:rPr lang="en-US" baseline="0" dirty="0" err="1" smtClean="0"/>
              <a:t>đáy</a:t>
            </a:r>
            <a:r>
              <a:rPr lang="en-US" baseline="0" dirty="0" smtClean="0"/>
              <a:t> </a:t>
            </a:r>
            <a:r>
              <a:rPr lang="en-US" baseline="0" dirty="0" err="1" smtClean="0"/>
              <a:t>phát</a:t>
            </a:r>
            <a:r>
              <a:rPr lang="en-US" baseline="0" dirty="0" smtClean="0"/>
              <a:t> </a:t>
            </a:r>
            <a:r>
              <a:rPr lang="en-US" baseline="0" dirty="0" err="1" smtClean="0"/>
              <a:t>triển</a:t>
            </a:r>
            <a:r>
              <a:rPr lang="en-US" baseline="0" dirty="0" smtClean="0"/>
              <a:t> </a:t>
            </a:r>
            <a:r>
              <a:rPr lang="en-US" baseline="0" dirty="0" err="1" smtClean="0"/>
              <a:t>gây</a:t>
            </a:r>
            <a:r>
              <a:rPr lang="en-US" baseline="0" dirty="0" smtClean="0"/>
              <a:t> </a:t>
            </a:r>
            <a:r>
              <a:rPr lang="en-US" baseline="0" dirty="0" err="1" smtClean="0"/>
              <a:t>biến</a:t>
            </a:r>
            <a:r>
              <a:rPr lang="en-US" baseline="0" dirty="0" smtClean="0"/>
              <a:t> </a:t>
            </a:r>
            <a:r>
              <a:rPr lang="en-US" baseline="0" dirty="0" err="1" smtClean="0"/>
              <a:t>dộng</a:t>
            </a:r>
            <a:r>
              <a:rPr lang="en-US" baseline="0" dirty="0" smtClean="0"/>
              <a:t> </a:t>
            </a:r>
            <a:r>
              <a:rPr lang="en-US" baseline="0" dirty="0" err="1" smtClean="0"/>
              <a:t>yếu</a:t>
            </a:r>
            <a:r>
              <a:rPr lang="en-US" baseline="0" dirty="0" smtClean="0"/>
              <a:t> </a:t>
            </a:r>
            <a:r>
              <a:rPr lang="en-US" baseline="0" dirty="0" err="1" smtClean="0"/>
              <a:t>tố</a:t>
            </a:r>
            <a:r>
              <a:rPr lang="en-US" baseline="0" dirty="0" smtClean="0"/>
              <a:t> </a:t>
            </a:r>
            <a:r>
              <a:rPr lang="en-US" baseline="0" dirty="0" err="1" smtClean="0"/>
              <a:t>môi</a:t>
            </a:r>
            <a:r>
              <a:rPr lang="en-US" baseline="0" dirty="0" smtClean="0"/>
              <a:t> </a:t>
            </a:r>
            <a:r>
              <a:rPr lang="en-US" baseline="0" dirty="0" err="1" smtClean="0"/>
              <a:t>trường</a:t>
            </a:r>
            <a:r>
              <a:rPr lang="en-US" baseline="0" dirty="0" smtClean="0"/>
              <a:t>, </a:t>
            </a:r>
            <a:r>
              <a:rPr lang="en-US" baseline="0" dirty="0" err="1" smtClean="0"/>
              <a:t>cahj</a:t>
            </a:r>
            <a:r>
              <a:rPr lang="en-US" baseline="0" dirty="0" smtClean="0"/>
              <a:t> </a:t>
            </a:r>
            <a:r>
              <a:rPr lang="en-US" baseline="0" dirty="0" err="1" smtClean="0"/>
              <a:t>tranh</a:t>
            </a:r>
            <a:r>
              <a:rPr lang="en-US" baseline="0" dirty="0" smtClean="0"/>
              <a:t> </a:t>
            </a:r>
            <a:r>
              <a:rPr lang="en-US" baseline="0" dirty="0" err="1" smtClean="0"/>
              <a:t>không</a:t>
            </a:r>
            <a:r>
              <a:rPr lang="en-US" baseline="0" dirty="0" smtClean="0"/>
              <a:t> </a:t>
            </a:r>
            <a:r>
              <a:rPr lang="en-US" baseline="0" dirty="0" err="1" smtClean="0"/>
              <a:t>gian</a:t>
            </a:r>
            <a:r>
              <a:rPr lang="en-US" baseline="0" dirty="0" smtClean="0"/>
              <a:t> </a:t>
            </a:r>
            <a:r>
              <a:rPr lang="en-US" baseline="0" dirty="0" err="1" smtClean="0"/>
              <a:t>sống</a:t>
            </a:r>
            <a:r>
              <a:rPr lang="en-US" baseline="0" dirty="0" smtClean="0"/>
              <a:t> </a:t>
            </a:r>
            <a:r>
              <a:rPr lang="en-US" baseline="0" dirty="0" err="1" smtClean="0"/>
              <a:t>của</a:t>
            </a:r>
            <a:r>
              <a:rPr lang="en-US" baseline="0" dirty="0" smtClean="0"/>
              <a:t> </a:t>
            </a:r>
            <a:r>
              <a:rPr lang="en-US" baseline="0" dirty="0" err="1" smtClean="0"/>
              <a:t>tôm</a:t>
            </a:r>
            <a:endParaRPr lang="en-US" baseline="0" dirty="0" smtClean="0"/>
          </a:p>
          <a:p>
            <a:pPr marL="171450" indent="-171450">
              <a:buFontTx/>
              <a:buChar char="-"/>
            </a:pPr>
            <a:r>
              <a:rPr lang="en-US" baseline="0" dirty="0" smtClean="0"/>
              <a:t>SV </a:t>
            </a:r>
            <a:r>
              <a:rPr lang="en-US" baseline="0" dirty="0" err="1" smtClean="0"/>
              <a:t>tàn</a:t>
            </a:r>
            <a:r>
              <a:rPr lang="en-US" baseline="0" dirty="0" smtClean="0"/>
              <a:t> </a:t>
            </a:r>
            <a:r>
              <a:rPr lang="en-US" baseline="0" dirty="0" err="1" smtClean="0"/>
              <a:t>lụi</a:t>
            </a:r>
            <a:endParaRPr lang="en-US" baseline="0" dirty="0" smtClean="0"/>
          </a:p>
          <a:p>
            <a:pPr marL="171450" indent="-171450">
              <a:buFontTx/>
              <a:buChar char="-"/>
            </a:pPr>
            <a:r>
              <a:rPr lang="en-US" baseline="0" dirty="0" err="1" smtClean="0"/>
              <a:t>Tảo</a:t>
            </a:r>
            <a:r>
              <a:rPr lang="en-US" baseline="0" dirty="0" smtClean="0"/>
              <a:t> </a:t>
            </a:r>
            <a:r>
              <a:rPr lang="en-US" baseline="0" dirty="0" err="1" smtClean="0"/>
              <a:t>Mycrosystis</a:t>
            </a:r>
            <a:r>
              <a:rPr lang="en-US" baseline="0" dirty="0" smtClean="0"/>
              <a:t> </a:t>
            </a:r>
            <a:r>
              <a:rPr lang="en-US" baseline="0" dirty="0" err="1" smtClean="0"/>
              <a:t>sinh</a:t>
            </a:r>
            <a:r>
              <a:rPr lang="en-US" baseline="0" dirty="0" smtClean="0"/>
              <a:t> </a:t>
            </a:r>
            <a:r>
              <a:rPr lang="en-US" baseline="0" dirty="0" err="1" smtClean="0"/>
              <a:t>vật</a:t>
            </a:r>
            <a:r>
              <a:rPr lang="en-US" baseline="0" dirty="0" smtClean="0"/>
              <a:t> </a:t>
            </a:r>
            <a:r>
              <a:rPr lang="en-US" baseline="0" dirty="0" err="1" smtClean="0"/>
              <a:t>ăn</a:t>
            </a:r>
            <a:r>
              <a:rPr lang="en-US" baseline="0" dirty="0" smtClean="0"/>
              <a:t> </a:t>
            </a:r>
            <a:r>
              <a:rPr lang="en-US" baseline="0" dirty="0" err="1" smtClean="0"/>
              <a:t>không</a:t>
            </a:r>
            <a:r>
              <a:rPr lang="en-US" baseline="0" dirty="0" smtClean="0"/>
              <a:t> </a:t>
            </a:r>
            <a:r>
              <a:rPr lang="en-US" baseline="0" dirty="0" err="1" smtClean="0"/>
              <a:t>tiêu</a:t>
            </a: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7C0DBC5-8E0D-4718-92FA-E07E896028BE}" type="slidenum">
              <a:rPr lang="en-US" smtClean="0"/>
              <a:t>5</a:t>
            </a:fld>
            <a:endParaRPr lang="en-US"/>
          </a:p>
        </p:txBody>
      </p:sp>
    </p:spTree>
    <p:extLst>
      <p:ext uri="{BB962C8B-B14F-4D97-AF65-F5344CB8AC3E}">
        <p14:creationId xmlns:p14="http://schemas.microsoft.com/office/powerpoint/2010/main" val="2901531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47</a:t>
            </a:fld>
            <a:endParaRPr lang="vi-VN"/>
          </a:p>
        </p:txBody>
      </p:sp>
    </p:spTree>
    <p:extLst>
      <p:ext uri="{BB962C8B-B14F-4D97-AF65-F5344CB8AC3E}">
        <p14:creationId xmlns:p14="http://schemas.microsoft.com/office/powerpoint/2010/main" val="786257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48</a:t>
            </a:fld>
            <a:endParaRPr lang="vi-VN"/>
          </a:p>
        </p:txBody>
      </p:sp>
    </p:spTree>
    <p:extLst>
      <p:ext uri="{BB962C8B-B14F-4D97-AF65-F5344CB8AC3E}">
        <p14:creationId xmlns:p14="http://schemas.microsoft.com/office/powerpoint/2010/main" val="2052984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1" kern="1200" dirty="0" smtClean="0">
                <a:solidFill>
                  <a:schemeClr val="tx1"/>
                </a:solidFill>
                <a:effectLst/>
                <a:latin typeface="+mn-lt"/>
                <a:ea typeface="+mn-ea"/>
                <a:cs typeface="+mn-cs"/>
              </a:rPr>
              <a:t>Mesocyclops americanus</a:t>
            </a:r>
            <a:endParaRPr lang="vi-VN" sz="1200" b="0" i="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49</a:t>
            </a:fld>
            <a:endParaRPr lang="vi-VN"/>
          </a:p>
        </p:txBody>
      </p:sp>
    </p:spTree>
    <p:extLst>
      <p:ext uri="{BB962C8B-B14F-4D97-AF65-F5344CB8AC3E}">
        <p14:creationId xmlns:p14="http://schemas.microsoft.com/office/powerpoint/2010/main" val="1118236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50</a:t>
            </a:fld>
            <a:endParaRPr lang="vi-VN"/>
          </a:p>
        </p:txBody>
      </p:sp>
    </p:spTree>
    <p:extLst>
      <p:ext uri="{BB962C8B-B14F-4D97-AF65-F5344CB8AC3E}">
        <p14:creationId xmlns:p14="http://schemas.microsoft.com/office/powerpoint/2010/main" val="1331716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Bọ</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Notonecta</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7-13 mm,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mắt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mỏng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phía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ở 2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Chu </a:t>
            </a:r>
            <a:r>
              <a:rPr lang="en-US" sz="1200" kern="1200" dirty="0" err="1" smtClean="0">
                <a:solidFill>
                  <a:schemeClr val="tx1"/>
                </a:solidFill>
                <a:effectLst/>
                <a:latin typeface="+mn-lt"/>
                <a:ea typeface="+mn-ea"/>
                <a:cs typeface="+mn-cs"/>
              </a:rPr>
              <a:t>kỳ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1,5x0,5 mm;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mẩu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nằm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mềm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5-26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bình</a:t>
            </a:r>
            <a:r>
              <a:rPr lang="en-US" sz="1200" kern="1200" dirty="0" smtClean="0">
                <a:solidFill>
                  <a:schemeClr val="tx1"/>
                </a:solidFill>
                <a:effectLst/>
                <a:latin typeface="+mn-lt"/>
                <a:ea typeface="+mn-ea"/>
                <a:cs typeface="+mn-cs"/>
              </a:rPr>
              <a:t> 9 -12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21-30</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6-9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5,2 x 1,55 mm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20-31</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30-35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tháng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40000 con.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mùn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ủ.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hút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24 </a:t>
            </a:r>
            <a:r>
              <a:rPr lang="en-US" sz="1200" kern="1200" dirty="0" err="1" smtClean="0">
                <a:solidFill>
                  <a:schemeClr val="tx1"/>
                </a:solidFill>
                <a:effectLst/>
                <a:latin typeface="+mn-lt"/>
                <a:ea typeface="+mn-ea"/>
                <a:cs typeface="+mn-cs"/>
              </a:rPr>
              <a:t>giờ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4-10 con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lắc</a:t>
            </a:r>
            <a:r>
              <a:rPr lang="en-US" sz="1200" kern="1200" dirty="0" smtClean="0">
                <a:solidFill>
                  <a:schemeClr val="tx1"/>
                </a:solidFill>
                <a:effectLst/>
                <a:latin typeface="+mn-lt"/>
                <a:ea typeface="+mn-ea"/>
                <a:cs typeface="+mn-cs"/>
              </a:rPr>
              <a:t>. Ban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sang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10-13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Sơn</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Nghệ</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vạn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17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ủ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bớt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kéo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2/3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thoát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bổ</a:t>
            </a:r>
            <a:r>
              <a:rPr lang="en-US" sz="1200" kern="1200" dirty="0" smtClean="0">
                <a:solidFill>
                  <a:schemeClr val="tx1"/>
                </a:solidFill>
                <a:effectLst/>
                <a:latin typeface="+mn-lt"/>
                <a:ea typeface="+mn-ea"/>
                <a:cs typeface="+mn-cs"/>
              </a:rPr>
              <a:t> sung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vượt</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51</a:t>
            </a:fld>
            <a:endParaRPr lang="vi-VN"/>
          </a:p>
        </p:txBody>
      </p:sp>
    </p:spTree>
    <p:extLst>
      <p:ext uri="{BB962C8B-B14F-4D97-AF65-F5344CB8AC3E}">
        <p14:creationId xmlns:p14="http://schemas.microsoft.com/office/powerpoint/2010/main" val="2601399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Bọ</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Notonecta</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7-13 mm,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mắt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mỏng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phía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ở 2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Chu </a:t>
            </a:r>
            <a:r>
              <a:rPr lang="en-US" sz="1200" kern="1200" dirty="0" err="1" smtClean="0">
                <a:solidFill>
                  <a:schemeClr val="tx1"/>
                </a:solidFill>
                <a:effectLst/>
                <a:latin typeface="+mn-lt"/>
                <a:ea typeface="+mn-ea"/>
                <a:cs typeface="+mn-cs"/>
              </a:rPr>
              <a:t>kỳ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1,5x0,5 mm;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mẩu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nằm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mềm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5-26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bình</a:t>
            </a:r>
            <a:r>
              <a:rPr lang="en-US" sz="1200" kern="1200" dirty="0" smtClean="0">
                <a:solidFill>
                  <a:schemeClr val="tx1"/>
                </a:solidFill>
                <a:effectLst/>
                <a:latin typeface="+mn-lt"/>
                <a:ea typeface="+mn-ea"/>
                <a:cs typeface="+mn-cs"/>
              </a:rPr>
              <a:t> 9 -12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21-30</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6-9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5,2 x 1,55 mm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20-31</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30-35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tháng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40000 con.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mùn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ủ.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hút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24 </a:t>
            </a:r>
            <a:r>
              <a:rPr lang="en-US" sz="1200" kern="1200" dirty="0" err="1" smtClean="0">
                <a:solidFill>
                  <a:schemeClr val="tx1"/>
                </a:solidFill>
                <a:effectLst/>
                <a:latin typeface="+mn-lt"/>
                <a:ea typeface="+mn-ea"/>
                <a:cs typeface="+mn-cs"/>
              </a:rPr>
              <a:t>giờ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4-10 con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lắc</a:t>
            </a:r>
            <a:r>
              <a:rPr lang="en-US" sz="1200" kern="1200" dirty="0" smtClean="0">
                <a:solidFill>
                  <a:schemeClr val="tx1"/>
                </a:solidFill>
                <a:effectLst/>
                <a:latin typeface="+mn-lt"/>
                <a:ea typeface="+mn-ea"/>
                <a:cs typeface="+mn-cs"/>
              </a:rPr>
              <a:t>. Ban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sang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10-13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Sơn</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Nghệ</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vạn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17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ủ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bớt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kéo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2/3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thoát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bổ</a:t>
            </a:r>
            <a:r>
              <a:rPr lang="en-US" sz="1200" kern="1200" dirty="0" smtClean="0">
                <a:solidFill>
                  <a:schemeClr val="tx1"/>
                </a:solidFill>
                <a:effectLst/>
                <a:latin typeface="+mn-lt"/>
                <a:ea typeface="+mn-ea"/>
                <a:cs typeface="+mn-cs"/>
              </a:rPr>
              <a:t> sung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vượt</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52</a:t>
            </a:fld>
            <a:endParaRPr lang="vi-VN"/>
          </a:p>
        </p:txBody>
      </p:sp>
    </p:spTree>
    <p:extLst>
      <p:ext uri="{BB962C8B-B14F-4D97-AF65-F5344CB8AC3E}">
        <p14:creationId xmlns:p14="http://schemas.microsoft.com/office/powerpoint/2010/main" val="3640254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Bọ</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Notonecta</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7-13 mm,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mắt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mỏng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phía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ở 2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Chu </a:t>
            </a:r>
            <a:r>
              <a:rPr lang="en-US" sz="1200" kern="1200" dirty="0" err="1" smtClean="0">
                <a:solidFill>
                  <a:schemeClr val="tx1"/>
                </a:solidFill>
                <a:effectLst/>
                <a:latin typeface="+mn-lt"/>
                <a:ea typeface="+mn-ea"/>
                <a:cs typeface="+mn-cs"/>
              </a:rPr>
              <a:t>kỳ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1,5x0,5 mm;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mẩu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nằm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mềm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5-26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bình</a:t>
            </a:r>
            <a:r>
              <a:rPr lang="en-US" sz="1200" kern="1200" dirty="0" smtClean="0">
                <a:solidFill>
                  <a:schemeClr val="tx1"/>
                </a:solidFill>
                <a:effectLst/>
                <a:latin typeface="+mn-lt"/>
                <a:ea typeface="+mn-ea"/>
                <a:cs typeface="+mn-cs"/>
              </a:rPr>
              <a:t> 9 -12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21-30</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6-9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5,2 x 1,55 mm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20-31</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30-35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tháng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40000 con.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mùn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ủ.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hút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24 </a:t>
            </a:r>
            <a:r>
              <a:rPr lang="en-US" sz="1200" kern="1200" dirty="0" err="1" smtClean="0">
                <a:solidFill>
                  <a:schemeClr val="tx1"/>
                </a:solidFill>
                <a:effectLst/>
                <a:latin typeface="+mn-lt"/>
                <a:ea typeface="+mn-ea"/>
                <a:cs typeface="+mn-cs"/>
              </a:rPr>
              <a:t>giờ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4-10 con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lắc</a:t>
            </a:r>
            <a:r>
              <a:rPr lang="en-US" sz="1200" kern="1200" dirty="0" smtClean="0">
                <a:solidFill>
                  <a:schemeClr val="tx1"/>
                </a:solidFill>
                <a:effectLst/>
                <a:latin typeface="+mn-lt"/>
                <a:ea typeface="+mn-ea"/>
                <a:cs typeface="+mn-cs"/>
              </a:rPr>
              <a:t>. Ban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sang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10-13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Sơn</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Nghệ</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vạn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17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ủ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bớt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kéo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2/3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thoát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bổ</a:t>
            </a:r>
            <a:r>
              <a:rPr lang="en-US" sz="1200" kern="1200" dirty="0" smtClean="0">
                <a:solidFill>
                  <a:schemeClr val="tx1"/>
                </a:solidFill>
                <a:effectLst/>
                <a:latin typeface="+mn-lt"/>
                <a:ea typeface="+mn-ea"/>
                <a:cs typeface="+mn-cs"/>
              </a:rPr>
              <a:t> sung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vượt</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53</a:t>
            </a:fld>
            <a:endParaRPr lang="vi-VN"/>
          </a:p>
        </p:txBody>
      </p:sp>
    </p:spTree>
    <p:extLst>
      <p:ext uri="{BB962C8B-B14F-4D97-AF65-F5344CB8AC3E}">
        <p14:creationId xmlns:p14="http://schemas.microsoft.com/office/powerpoint/2010/main" val="4084080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Bọ</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Notonecta</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7-13 mm,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mắt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mỏng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phía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cửa</a:t>
            </a:r>
            <a:r>
              <a:rPr lang="en-US" sz="1200" kern="1200" dirty="0" smtClean="0">
                <a:solidFill>
                  <a:schemeClr val="tx1"/>
                </a:solidFill>
                <a:effectLst/>
                <a:latin typeface="+mn-lt"/>
                <a:ea typeface="+mn-ea"/>
                <a:cs typeface="+mn-cs"/>
              </a:rPr>
              <a:t> ở 2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Chu </a:t>
            </a:r>
            <a:r>
              <a:rPr lang="en-US" sz="1200" kern="1200" dirty="0" err="1" smtClean="0">
                <a:solidFill>
                  <a:schemeClr val="tx1"/>
                </a:solidFill>
                <a:effectLst/>
                <a:latin typeface="+mn-lt"/>
                <a:ea typeface="+mn-ea"/>
                <a:cs typeface="+mn-cs"/>
              </a:rPr>
              <a:t>kỳ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1,5x0,5 mm;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mẩu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nằm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mềm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5-26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bình</a:t>
            </a:r>
            <a:r>
              <a:rPr lang="en-US" sz="1200" kern="1200" dirty="0" smtClean="0">
                <a:solidFill>
                  <a:schemeClr val="tx1"/>
                </a:solidFill>
                <a:effectLst/>
                <a:latin typeface="+mn-lt"/>
                <a:ea typeface="+mn-ea"/>
                <a:cs typeface="+mn-cs"/>
              </a:rPr>
              <a:t> 9 -12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21-30</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thời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6-9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5,2 x 1,55 mm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20-31</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30-35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tháng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40000 con.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mùn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ủ.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hút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máu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24 </a:t>
            </a:r>
            <a:r>
              <a:rPr lang="en-US" sz="1200" kern="1200" dirty="0" err="1" smtClean="0">
                <a:solidFill>
                  <a:schemeClr val="tx1"/>
                </a:solidFill>
                <a:effectLst/>
                <a:latin typeface="+mn-lt"/>
                <a:ea typeface="+mn-ea"/>
                <a:cs typeface="+mn-cs"/>
              </a:rPr>
              <a:t>giờ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4-10 con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lắc</a:t>
            </a:r>
            <a:r>
              <a:rPr lang="en-US" sz="1200" kern="1200" dirty="0" smtClean="0">
                <a:solidFill>
                  <a:schemeClr val="tx1"/>
                </a:solidFill>
                <a:effectLst/>
                <a:latin typeface="+mn-lt"/>
                <a:ea typeface="+mn-ea"/>
                <a:cs typeface="+mn-cs"/>
              </a:rPr>
              <a:t>. Ban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sang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10-13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Sơn</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Nghệ</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vạn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17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ủ </a:t>
            </a:r>
            <a:r>
              <a:rPr lang="en-US" sz="1200" kern="1200" dirty="0" err="1" smtClean="0">
                <a:solidFill>
                  <a:schemeClr val="tx1"/>
                </a:solidFill>
                <a:effectLst/>
                <a:latin typeface="+mn-lt"/>
                <a:ea typeface="+mn-ea"/>
                <a:cs typeface="+mn-cs"/>
              </a:rPr>
              <a:t>kỹ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bớt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hữu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2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kéo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2/3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thoát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bổ</a:t>
            </a:r>
            <a:r>
              <a:rPr lang="en-US" sz="1200" kern="1200" dirty="0" smtClean="0">
                <a:solidFill>
                  <a:schemeClr val="tx1"/>
                </a:solidFill>
                <a:effectLst/>
                <a:latin typeface="+mn-lt"/>
                <a:ea typeface="+mn-ea"/>
                <a:cs typeface="+mn-cs"/>
              </a:rPr>
              <a:t> sung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vượt</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54</a:t>
            </a:fld>
            <a:endParaRPr lang="vi-VN"/>
          </a:p>
        </p:txBody>
      </p:sp>
    </p:spTree>
    <p:extLst>
      <p:ext uri="{BB962C8B-B14F-4D97-AF65-F5344CB8AC3E}">
        <p14:creationId xmlns:p14="http://schemas.microsoft.com/office/powerpoint/2010/main" val="332497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a:t>
            </a:r>
            <a:r>
              <a:rPr lang="en-US" sz="1200" b="1" kern="1200" dirty="0" err="1" smtClean="0">
                <a:solidFill>
                  <a:schemeClr val="tx1"/>
                </a:solidFill>
                <a:effectLst/>
                <a:latin typeface="+mn-lt"/>
                <a:ea typeface="+mn-ea"/>
                <a:cs typeface="+mn-cs"/>
              </a:rPr>
              <a:t>Ấu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trùng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chuồn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chuồn</a:t>
            </a:r>
            <a:r>
              <a:rPr lang="en-US" sz="1200" b="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Odonata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xin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tầng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nhẵn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nhụi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miệng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miệng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vươn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tôm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Anisoptera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Zygoptera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Anisoptera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Aeschnidae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Aeschnidae</a:t>
            </a:r>
            <a:r>
              <a:rPr lang="en-US" sz="1200" i="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mấu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lúc</a:t>
            </a:r>
            <a:r>
              <a:rPr lang="en-US" sz="1200" kern="1200" dirty="0" smtClean="0">
                <a:solidFill>
                  <a:schemeClr val="tx1"/>
                </a:solidFill>
                <a:effectLst/>
                <a:latin typeface="+mn-lt"/>
                <a:ea typeface="+mn-ea"/>
                <a:cs typeface="+mn-cs"/>
              </a:rPr>
              <a:t> co </a:t>
            </a:r>
            <a:r>
              <a:rPr lang="en-US" sz="1200" kern="1200" dirty="0" err="1" smtClean="0">
                <a:solidFill>
                  <a:schemeClr val="tx1"/>
                </a:solidFill>
                <a:effectLst/>
                <a:latin typeface="+mn-lt"/>
                <a:ea typeface="+mn-ea"/>
                <a:cs typeface="+mn-cs"/>
              </a:rPr>
              <a:t>rút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hậu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Zygoptera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mấu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666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rắc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1ppm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24 </a:t>
            </a:r>
            <a:r>
              <a:rPr lang="en-US" sz="1200" kern="1200" dirty="0" err="1" smtClean="0">
                <a:solidFill>
                  <a:schemeClr val="tx1"/>
                </a:solidFill>
                <a:effectLst/>
                <a:latin typeface="+mn-lt"/>
                <a:ea typeface="+mn-ea"/>
                <a:cs typeface="+mn-cs"/>
              </a:rPr>
              <a:t>giờ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55</a:t>
            </a:fld>
            <a:endParaRPr lang="vi-VN"/>
          </a:p>
        </p:txBody>
      </p:sp>
    </p:spTree>
    <p:extLst>
      <p:ext uri="{BB962C8B-B14F-4D97-AF65-F5344CB8AC3E}">
        <p14:creationId xmlns:p14="http://schemas.microsoft.com/office/powerpoint/2010/main" val="186251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smtClean="0"/>
              <a:t>Aeschnidae</a:t>
            </a:r>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56</a:t>
            </a:fld>
            <a:endParaRPr lang="vi-VN"/>
          </a:p>
        </p:txBody>
      </p:sp>
    </p:spTree>
    <p:extLst>
      <p:ext uri="{BB962C8B-B14F-4D97-AF65-F5344CB8AC3E}">
        <p14:creationId xmlns:p14="http://schemas.microsoft.com/office/powerpoint/2010/main" val="21039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Rong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mạng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lưới</a:t>
            </a:r>
            <a:r>
              <a:rPr lang="en-US" sz="1200" b="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Hydrodictyon</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reticulatum</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Lacgerheim</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Hydrodictyonceae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Chlorococcales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Ban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khoảng</a:t>
            </a:r>
            <a:r>
              <a:rPr lang="en-US" sz="1200" kern="1200" dirty="0" smtClean="0">
                <a:solidFill>
                  <a:schemeClr val="tx1"/>
                </a:solidFill>
                <a:effectLst/>
                <a:latin typeface="+mn-lt"/>
                <a:ea typeface="+mn-ea"/>
                <a:cs typeface="+mn-cs"/>
              </a:rPr>
              <a:t> 8-20 cm </a:t>
            </a:r>
            <a:r>
              <a:rPr lang="en-US" sz="1200" kern="1200" dirty="0" err="1" smtClean="0">
                <a:solidFill>
                  <a:schemeClr val="tx1"/>
                </a:solidFill>
                <a:effectLst/>
                <a:latin typeface="+mn-lt"/>
                <a:ea typeface="+mn-ea"/>
                <a:cs typeface="+mn-cs"/>
              </a:rPr>
              <a:t>nổi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túi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to,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ổn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do 5-6 </a:t>
            </a:r>
            <a:r>
              <a:rPr lang="en-US" sz="1200" kern="1200" dirty="0" err="1" smtClean="0">
                <a:solidFill>
                  <a:schemeClr val="tx1"/>
                </a:solidFill>
                <a:effectLst/>
                <a:latin typeface="+mn-lt"/>
                <a:ea typeface="+mn-ea"/>
                <a:cs typeface="+mn-cs"/>
              </a:rPr>
              <a:t>tế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thoát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chết</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CuSO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0,7 ppm </a:t>
            </a:r>
            <a:r>
              <a:rPr lang="en-US" sz="1200" kern="1200" dirty="0" err="1" smtClean="0">
                <a:solidFill>
                  <a:schemeClr val="tx1"/>
                </a:solidFill>
                <a:effectLst/>
                <a:latin typeface="+mn-lt"/>
                <a:ea typeface="+mn-ea"/>
                <a:cs typeface="+mn-cs"/>
              </a:rPr>
              <a:t>rắc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a:t>
            </a:fld>
            <a:endParaRPr lang="vi-VN"/>
          </a:p>
        </p:txBody>
      </p:sp>
    </p:spTree>
    <p:extLst>
      <p:ext uri="{BB962C8B-B14F-4D97-AF65-F5344CB8AC3E}">
        <p14:creationId xmlns:p14="http://schemas.microsoft.com/office/powerpoint/2010/main" val="2817460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a:t>
            </a:r>
            <a:r>
              <a:rPr lang="en-US" sz="1200" b="1" kern="1200" dirty="0" err="1" smtClean="0">
                <a:solidFill>
                  <a:schemeClr val="tx1"/>
                </a:solidFill>
                <a:effectLst/>
                <a:latin typeface="+mn-lt"/>
                <a:ea typeface="+mn-ea"/>
                <a:cs typeface="+mn-cs"/>
              </a:rPr>
              <a:t>Ấu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trùng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chuồn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chuồn</a:t>
            </a:r>
            <a:r>
              <a:rPr lang="en-US" sz="1200" b="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Odonata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xin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tầng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nhẵn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nhụi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miệng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miệng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khoẻ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vươn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tôm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Anisoptera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Zygoptera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Anisoptera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Aeschnidae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Aeschnidae</a:t>
            </a:r>
            <a:r>
              <a:rPr lang="en-US" sz="1200" i="1"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mấu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lúc</a:t>
            </a:r>
            <a:r>
              <a:rPr lang="en-US" sz="1200" kern="1200" dirty="0" smtClean="0">
                <a:solidFill>
                  <a:schemeClr val="tx1"/>
                </a:solidFill>
                <a:effectLst/>
                <a:latin typeface="+mn-lt"/>
                <a:ea typeface="+mn-ea"/>
                <a:cs typeface="+mn-cs"/>
              </a:rPr>
              <a:t> co </a:t>
            </a:r>
            <a:r>
              <a:rPr lang="en-US" sz="1200" kern="1200" dirty="0" err="1" smtClean="0">
                <a:solidFill>
                  <a:schemeClr val="tx1"/>
                </a:solidFill>
                <a:effectLst/>
                <a:latin typeface="+mn-lt"/>
                <a:ea typeface="+mn-ea"/>
                <a:cs typeface="+mn-cs"/>
              </a:rPr>
              <a:t>rút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hậu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Zygoptera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mấu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666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rắc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1ppm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24 </a:t>
            </a:r>
            <a:r>
              <a:rPr lang="en-US" sz="1200" kern="1200" dirty="0" err="1" smtClean="0">
                <a:solidFill>
                  <a:schemeClr val="tx1"/>
                </a:solidFill>
                <a:effectLst/>
                <a:latin typeface="+mn-lt"/>
                <a:ea typeface="+mn-ea"/>
                <a:cs typeface="+mn-cs"/>
              </a:rPr>
              <a:t>giờ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chuồn</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57</a:t>
            </a:fld>
            <a:endParaRPr lang="vi-VN"/>
          </a:p>
        </p:txBody>
      </p:sp>
    </p:spTree>
    <p:extLst>
      <p:ext uri="{BB962C8B-B14F-4D97-AF65-F5344CB8AC3E}">
        <p14:creationId xmlns:p14="http://schemas.microsoft.com/office/powerpoint/2010/main" val="2299538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Con </a:t>
            </a:r>
            <a:r>
              <a:rPr lang="en-US" sz="1200" b="1" kern="1200" dirty="0" err="1" smtClean="0">
                <a:solidFill>
                  <a:schemeClr val="tx1"/>
                </a:solidFill>
                <a:effectLst/>
                <a:latin typeface="+mn-lt"/>
                <a:ea typeface="+mn-ea"/>
                <a:cs typeface="+mn-cs"/>
              </a:rPr>
              <a:t>bắp</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cày</a:t>
            </a:r>
            <a:r>
              <a:rPr lang="en-US" sz="1200" b="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Dytiscidae</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bắp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niễng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gặp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Hydaticus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Cybioter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thuộc</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Coleoptera</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phụ</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Polyphaga</a:t>
            </a:r>
            <a:endParaRPr lang="vi-V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Dytiscidae</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niễng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3-4 cm, </a:t>
            </a:r>
            <a:r>
              <a:rPr lang="en-US" sz="1200" kern="1200" dirty="0" err="1" smtClean="0">
                <a:solidFill>
                  <a:schemeClr val="tx1"/>
                </a:solidFill>
                <a:effectLst/>
                <a:latin typeface="+mn-lt"/>
                <a:ea typeface="+mn-ea"/>
                <a:cs typeface="+mn-cs"/>
              </a:rPr>
              <a:t>chiều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dưới</a:t>
            </a:r>
            <a:r>
              <a:rPr lang="en-US" sz="1200" kern="1200" dirty="0" smtClean="0">
                <a:solidFill>
                  <a:schemeClr val="tx1"/>
                </a:solidFill>
                <a:effectLst/>
                <a:latin typeface="+mn-lt"/>
                <a:ea typeface="+mn-ea"/>
                <a:cs typeface="+mn-cs"/>
              </a:rPr>
              <a:t> 2 cm.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ngắn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Ở con </a:t>
            </a:r>
            <a:r>
              <a:rPr lang="en-US" sz="1200" kern="1200" dirty="0" err="1" smtClean="0">
                <a:solidFill>
                  <a:schemeClr val="tx1"/>
                </a:solidFill>
                <a:effectLst/>
                <a:latin typeface="+mn-lt"/>
                <a:ea typeface="+mn-ea"/>
                <a:cs typeface="+mn-cs"/>
              </a:rPr>
              <a:t>đực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kép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miệng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gốc</a:t>
            </a:r>
            <a:r>
              <a:rPr lang="en-US" sz="1200" kern="1200" dirty="0" smtClean="0">
                <a:solidFill>
                  <a:schemeClr val="tx1"/>
                </a:solidFill>
                <a:effectLst/>
                <a:latin typeface="+mn-lt"/>
                <a:ea typeface="+mn-ea"/>
                <a:cs typeface="+mn-cs"/>
              </a:rPr>
              <a:t> to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kitin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hợp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sườn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lỗ</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Ban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niễng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chờ</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đi</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chụp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ban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chuyển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dịch</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Mùa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niễng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2,25 mm,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2-3 </a:t>
            </a:r>
            <a:r>
              <a:rPr lang="en-US" sz="1200" kern="1200" dirty="0" err="1" smtClean="0">
                <a:solidFill>
                  <a:schemeClr val="tx1"/>
                </a:solidFill>
                <a:effectLst/>
                <a:latin typeface="+mn-lt"/>
                <a:ea typeface="+mn-ea"/>
                <a:cs typeface="+mn-cs"/>
              </a:rPr>
              <a:t>tuần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lột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chia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niễng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1,5-5,4 cm x 0,2-0,7 cm.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4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niễng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bắt</a:t>
            </a:r>
            <a:r>
              <a:rPr lang="en-US" sz="1200" kern="1200" dirty="0" smtClean="0">
                <a:solidFill>
                  <a:schemeClr val="tx1"/>
                </a:solidFill>
                <a:effectLst/>
                <a:latin typeface="+mn-lt"/>
                <a:ea typeface="+mn-ea"/>
                <a:cs typeface="+mn-cs"/>
              </a:rPr>
              <a:t> 10 con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3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8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8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lỗ</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6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8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8 </a:t>
            </a:r>
            <a:r>
              <a:rPr lang="en-US" sz="1200" kern="1200" dirty="0" err="1" smtClean="0">
                <a:solidFill>
                  <a:schemeClr val="tx1"/>
                </a:solidFill>
                <a:effectLst/>
                <a:latin typeface="+mn-lt"/>
                <a:ea typeface="+mn-ea"/>
                <a:cs typeface="+mn-cs"/>
              </a:rPr>
              <a:t>chỉ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nghiêng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niễng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ngọt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con. </a:t>
            </a:r>
            <a:endParaRPr lang="vi-VN"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hướng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gỗ</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ngọn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đèn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mỏng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gặp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hoả</a:t>
            </a:r>
            <a:r>
              <a:rPr lang="en-US" sz="1200" kern="1200" dirty="0" smtClean="0">
                <a:solidFill>
                  <a:schemeClr val="tx1"/>
                </a:solidFill>
                <a:effectLst/>
                <a:latin typeface="+mn-lt"/>
                <a:ea typeface="+mn-ea"/>
                <a:cs typeface="+mn-cs"/>
              </a:rPr>
              <a:t> hay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666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1ppm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58</a:t>
            </a:fld>
            <a:endParaRPr lang="vi-VN"/>
          </a:p>
        </p:txBody>
      </p:sp>
    </p:spTree>
    <p:extLst>
      <p:ext uri="{BB962C8B-B14F-4D97-AF65-F5344CB8AC3E}">
        <p14:creationId xmlns:p14="http://schemas.microsoft.com/office/powerpoint/2010/main" val="3397752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59</a:t>
            </a:fld>
            <a:endParaRPr lang="vi-VN"/>
          </a:p>
        </p:txBody>
      </p:sp>
    </p:spTree>
    <p:extLst>
      <p:ext uri="{BB962C8B-B14F-4D97-AF65-F5344CB8AC3E}">
        <p14:creationId xmlns:p14="http://schemas.microsoft.com/office/powerpoint/2010/main" val="3946530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60</a:t>
            </a:fld>
            <a:endParaRPr lang="vi-VN"/>
          </a:p>
        </p:txBody>
      </p:sp>
    </p:spTree>
    <p:extLst>
      <p:ext uri="{BB962C8B-B14F-4D97-AF65-F5344CB8AC3E}">
        <p14:creationId xmlns:p14="http://schemas.microsoft.com/office/powerpoint/2010/main" val="963421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(3) </a:t>
            </a:r>
            <a:r>
              <a:rPr lang="es-ES" sz="1200" b="1" kern="1200" dirty="0" err="1" smtClean="0">
                <a:solidFill>
                  <a:schemeClr val="tx1"/>
                </a:solidFill>
                <a:effectLst/>
                <a:latin typeface="+mn-lt"/>
                <a:ea typeface="+mn-ea"/>
                <a:cs typeface="+mn-cs"/>
              </a:rPr>
              <a:t>Cá</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quả</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Ophiocephalus</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chuối</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maculatus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xộp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lóc</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striatus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Bloch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lóc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bông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micropeltes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Cuver</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Valencien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dày</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lucius</a:t>
            </a:r>
            <a:r>
              <a:rPr lang="es-ES" sz="1200" i="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 and V).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kiện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oxy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ruộng</a:t>
            </a:r>
            <a:r>
              <a:rPr lang="es-ES" sz="1200" kern="1200" dirty="0" smtClean="0">
                <a:solidFill>
                  <a:schemeClr val="tx1"/>
                </a:solidFill>
                <a:effectLst/>
                <a:latin typeface="+mn-lt"/>
                <a:ea typeface="+mn-ea"/>
                <a:cs typeface="+mn-cs"/>
              </a:rPr>
              <a:t> lúa </a:t>
            </a:r>
            <a:r>
              <a:rPr lang="es-ES" sz="1200" kern="1200" dirty="0" err="1" smtClean="0">
                <a:solidFill>
                  <a:schemeClr val="tx1"/>
                </a:solidFill>
                <a:effectLst/>
                <a:latin typeface="+mn-lt"/>
                <a:ea typeface="+mn-ea"/>
                <a:cs typeface="+mn-cs"/>
              </a:rPr>
              <a:t>chật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hẹp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chủ</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côn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nấp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ven </a:t>
            </a:r>
            <a:r>
              <a:rPr lang="es-ES" sz="1200" kern="1200" dirty="0" err="1" smtClean="0">
                <a:solidFill>
                  <a:schemeClr val="tx1"/>
                </a:solidFill>
                <a:effectLst/>
                <a:latin typeface="+mn-lt"/>
                <a:ea typeface="+mn-ea"/>
                <a:cs typeface="+mn-cs"/>
              </a:rPr>
              <a:t>bờ</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Qua </a:t>
            </a:r>
            <a:r>
              <a:rPr lang="es-ES" sz="1200" kern="1200" dirty="0" err="1" smtClean="0">
                <a:solidFill>
                  <a:schemeClr val="tx1"/>
                </a:solidFill>
                <a:effectLst/>
                <a:latin typeface="+mn-lt"/>
                <a:ea typeface="+mn-ea"/>
                <a:cs typeface="+mn-cs"/>
              </a:rPr>
              <a:t>theo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dõi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con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striatus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cỡ</a:t>
            </a:r>
            <a:r>
              <a:rPr lang="es-ES" sz="1200" kern="1200" dirty="0" smtClean="0">
                <a:solidFill>
                  <a:schemeClr val="tx1"/>
                </a:solidFill>
                <a:effectLst/>
                <a:latin typeface="+mn-lt"/>
                <a:ea typeface="+mn-ea"/>
                <a:cs typeface="+mn-cs"/>
              </a:rPr>
              <a:t> 5-6 cm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mè</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trắm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cỡ</a:t>
            </a:r>
            <a:r>
              <a:rPr lang="es-ES" sz="1200" kern="1200" dirty="0" smtClean="0">
                <a:solidFill>
                  <a:schemeClr val="tx1"/>
                </a:solidFill>
                <a:effectLst/>
                <a:latin typeface="+mn-lt"/>
                <a:ea typeface="+mn-ea"/>
                <a:cs typeface="+mn-cs"/>
              </a:rPr>
              <a:t> 2-3 cm.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xộp</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striatus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trọng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0,5 kg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trọng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0,1-0,2 kg.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61</a:t>
            </a:fld>
            <a:endParaRPr lang="vi-VN"/>
          </a:p>
        </p:txBody>
      </p:sp>
    </p:spTree>
    <p:extLst>
      <p:ext uri="{BB962C8B-B14F-4D97-AF65-F5344CB8AC3E}">
        <p14:creationId xmlns:p14="http://schemas.microsoft.com/office/powerpoint/2010/main" val="3471431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(3) </a:t>
            </a:r>
            <a:r>
              <a:rPr lang="es-ES" sz="1200" b="1" kern="1200" dirty="0" err="1" smtClean="0">
                <a:solidFill>
                  <a:schemeClr val="tx1"/>
                </a:solidFill>
                <a:effectLst/>
                <a:latin typeface="+mn-lt"/>
                <a:ea typeface="+mn-ea"/>
                <a:cs typeface="+mn-cs"/>
              </a:rPr>
              <a:t>Cá</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quả</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Ophiocephalus</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chuối</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maculatus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xộp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lóc</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striatus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Bloch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lóc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bông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micropeltes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Cuver</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Valencien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dày</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lucius</a:t>
            </a:r>
            <a:r>
              <a:rPr lang="es-ES" sz="1200" i="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 and V).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kiện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oxy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ruộng</a:t>
            </a:r>
            <a:r>
              <a:rPr lang="es-ES" sz="1200" kern="1200" dirty="0" smtClean="0">
                <a:solidFill>
                  <a:schemeClr val="tx1"/>
                </a:solidFill>
                <a:effectLst/>
                <a:latin typeface="+mn-lt"/>
                <a:ea typeface="+mn-ea"/>
                <a:cs typeface="+mn-cs"/>
              </a:rPr>
              <a:t> lúa </a:t>
            </a:r>
            <a:r>
              <a:rPr lang="es-ES" sz="1200" kern="1200" dirty="0" err="1" smtClean="0">
                <a:solidFill>
                  <a:schemeClr val="tx1"/>
                </a:solidFill>
                <a:effectLst/>
                <a:latin typeface="+mn-lt"/>
                <a:ea typeface="+mn-ea"/>
                <a:cs typeface="+mn-cs"/>
              </a:rPr>
              <a:t>chật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hẹp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chủ</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côn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nấp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ven </a:t>
            </a:r>
            <a:r>
              <a:rPr lang="es-ES" sz="1200" kern="1200" dirty="0" err="1" smtClean="0">
                <a:solidFill>
                  <a:schemeClr val="tx1"/>
                </a:solidFill>
                <a:effectLst/>
                <a:latin typeface="+mn-lt"/>
                <a:ea typeface="+mn-ea"/>
                <a:cs typeface="+mn-cs"/>
              </a:rPr>
              <a:t>bờ</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Qua </a:t>
            </a:r>
            <a:r>
              <a:rPr lang="es-ES" sz="1200" kern="1200" dirty="0" err="1" smtClean="0">
                <a:solidFill>
                  <a:schemeClr val="tx1"/>
                </a:solidFill>
                <a:effectLst/>
                <a:latin typeface="+mn-lt"/>
                <a:ea typeface="+mn-ea"/>
                <a:cs typeface="+mn-cs"/>
              </a:rPr>
              <a:t>theo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dõi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con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striatus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cỡ</a:t>
            </a:r>
            <a:r>
              <a:rPr lang="es-ES" sz="1200" kern="1200" dirty="0" smtClean="0">
                <a:solidFill>
                  <a:schemeClr val="tx1"/>
                </a:solidFill>
                <a:effectLst/>
                <a:latin typeface="+mn-lt"/>
                <a:ea typeface="+mn-ea"/>
                <a:cs typeface="+mn-cs"/>
              </a:rPr>
              <a:t> 5-6 cm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mè</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trắm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cỡ</a:t>
            </a:r>
            <a:r>
              <a:rPr lang="es-ES" sz="1200" kern="1200" dirty="0" smtClean="0">
                <a:solidFill>
                  <a:schemeClr val="tx1"/>
                </a:solidFill>
                <a:effectLst/>
                <a:latin typeface="+mn-lt"/>
                <a:ea typeface="+mn-ea"/>
                <a:cs typeface="+mn-cs"/>
              </a:rPr>
              <a:t> 2-3 cm.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xộp</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Ophiocephalus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striatus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trọng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0,5 kg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trọng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0,1-0,2 kg.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62</a:t>
            </a:fld>
            <a:endParaRPr lang="vi-VN"/>
          </a:p>
        </p:txBody>
      </p:sp>
    </p:spTree>
    <p:extLst>
      <p:ext uri="{BB962C8B-B14F-4D97-AF65-F5344CB8AC3E}">
        <p14:creationId xmlns:p14="http://schemas.microsoft.com/office/powerpoint/2010/main" val="2511290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(4) </a:t>
            </a:r>
            <a:r>
              <a:rPr lang="es-ES" sz="1200" b="1" kern="1200" dirty="0" err="1" smtClean="0">
                <a:solidFill>
                  <a:schemeClr val="tx1"/>
                </a:solidFill>
                <a:effectLst/>
                <a:latin typeface="+mn-lt"/>
                <a:ea typeface="+mn-ea"/>
                <a:cs typeface="+mn-cs"/>
              </a:rPr>
              <a:t>Cá</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trê</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Clarius</a:t>
            </a:r>
            <a:r>
              <a:rPr lang="es-ES" sz="1200" b="1" i="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fuscus</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tích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mặt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mùn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hữu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thiếu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oxy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côn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nhuyễn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mùn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hữu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nằm</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đáy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đêm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mồi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thì</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nguy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hiểm</a:t>
            </a:r>
            <a:r>
              <a:rPr lang="es-ES" sz="1200" kern="1200" dirty="0" smtClean="0">
                <a:solidFill>
                  <a:schemeClr val="tx1"/>
                </a:solidFill>
                <a:effectLst/>
                <a:latin typeface="+mn-lt"/>
                <a:ea typeface="+mn-ea"/>
                <a:cs typeface="+mn-cs"/>
              </a:rPr>
              <a:t>. </a:t>
            </a:r>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63</a:t>
            </a:fld>
            <a:endParaRPr lang="vi-VN"/>
          </a:p>
        </p:txBody>
      </p:sp>
    </p:spTree>
    <p:extLst>
      <p:ext uri="{BB962C8B-B14F-4D97-AF65-F5344CB8AC3E}">
        <p14:creationId xmlns:p14="http://schemas.microsoft.com/office/powerpoint/2010/main" val="3681598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(4) </a:t>
            </a:r>
            <a:r>
              <a:rPr lang="es-ES" sz="1200" b="1" kern="1200" dirty="0" err="1" smtClean="0">
                <a:solidFill>
                  <a:schemeClr val="tx1"/>
                </a:solidFill>
                <a:effectLst/>
                <a:latin typeface="+mn-lt"/>
                <a:ea typeface="+mn-ea"/>
                <a:cs typeface="+mn-cs"/>
              </a:rPr>
              <a:t>Cá</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trê</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Clarius</a:t>
            </a:r>
            <a:r>
              <a:rPr lang="es-ES" sz="1200" b="1" i="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fuscus</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tích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mặt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mùn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hữu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thiếu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oxy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côn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nhuyễn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mùn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hữu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nằm</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đáy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đêm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mồi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thì</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nguy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hiểm</a:t>
            </a:r>
            <a:r>
              <a:rPr lang="es-ES" sz="1200" kern="1200" dirty="0" smtClean="0">
                <a:solidFill>
                  <a:schemeClr val="tx1"/>
                </a:solidFill>
                <a:effectLst/>
                <a:latin typeface="+mn-lt"/>
                <a:ea typeface="+mn-ea"/>
                <a:cs typeface="+mn-cs"/>
              </a:rPr>
              <a:t>. </a:t>
            </a:r>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64</a:t>
            </a:fld>
            <a:endParaRPr lang="vi-VN"/>
          </a:p>
        </p:txBody>
      </p:sp>
    </p:spTree>
    <p:extLst>
      <p:ext uri="{BB962C8B-B14F-4D97-AF65-F5344CB8AC3E}">
        <p14:creationId xmlns:p14="http://schemas.microsoft.com/office/powerpoint/2010/main" val="2715577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(5) </a:t>
            </a:r>
            <a:r>
              <a:rPr lang="es-ES" sz="1200" b="1" kern="1200" dirty="0" err="1" smtClean="0">
                <a:solidFill>
                  <a:schemeClr val="tx1"/>
                </a:solidFill>
                <a:effectLst/>
                <a:latin typeface="+mn-lt"/>
                <a:ea typeface="+mn-ea"/>
                <a:cs typeface="+mn-cs"/>
              </a:rPr>
              <a:t>Cá</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rô</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Anabas</a:t>
            </a:r>
            <a:r>
              <a:rPr lang="es-ES" sz="1200" b="1" i="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testudineus</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thuộc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nhuyễn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côn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mùn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hữu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hồ</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ruộng</a:t>
            </a:r>
            <a:r>
              <a:rPr lang="es-ES" sz="1200" kern="1200" dirty="0" smtClean="0">
                <a:solidFill>
                  <a:schemeClr val="tx1"/>
                </a:solidFill>
                <a:effectLst/>
                <a:latin typeface="+mn-lt"/>
                <a:ea typeface="+mn-ea"/>
                <a:cs typeface="+mn-cs"/>
              </a:rPr>
              <a:t> lúa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năng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thích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kiện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chúng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di </a:t>
            </a:r>
            <a:r>
              <a:rPr lang="es-ES" sz="1200" kern="1200" dirty="0" err="1" smtClean="0">
                <a:solidFill>
                  <a:schemeClr val="tx1"/>
                </a:solidFill>
                <a:effectLst/>
                <a:latin typeface="+mn-lt"/>
                <a:ea typeface="+mn-ea"/>
                <a:cs typeface="+mn-cs"/>
              </a:rPr>
              <a:t>chuyển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qua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con.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65</a:t>
            </a:fld>
            <a:endParaRPr lang="vi-VN"/>
          </a:p>
        </p:txBody>
      </p:sp>
    </p:spTree>
    <p:extLst>
      <p:ext uri="{BB962C8B-B14F-4D97-AF65-F5344CB8AC3E}">
        <p14:creationId xmlns:p14="http://schemas.microsoft.com/office/powerpoint/2010/main" val="3784928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(5) </a:t>
            </a:r>
            <a:r>
              <a:rPr lang="es-ES" sz="1200" b="1" kern="1200" dirty="0" err="1" smtClean="0">
                <a:solidFill>
                  <a:schemeClr val="tx1"/>
                </a:solidFill>
                <a:effectLst/>
                <a:latin typeface="+mn-lt"/>
                <a:ea typeface="+mn-ea"/>
                <a:cs typeface="+mn-cs"/>
              </a:rPr>
              <a:t>Cá</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rô</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Anabas</a:t>
            </a:r>
            <a:r>
              <a:rPr lang="es-ES" sz="1200" b="1" i="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testudineus</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thuộc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cua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nhuyễn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côn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mùn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hữu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hồ</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ruộng</a:t>
            </a:r>
            <a:r>
              <a:rPr lang="es-ES" sz="1200" kern="1200" dirty="0" smtClean="0">
                <a:solidFill>
                  <a:schemeClr val="tx1"/>
                </a:solidFill>
                <a:effectLst/>
                <a:latin typeface="+mn-lt"/>
                <a:ea typeface="+mn-ea"/>
                <a:cs typeface="+mn-cs"/>
              </a:rPr>
              <a:t> lúa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năng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thích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kiện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chúng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di </a:t>
            </a:r>
            <a:r>
              <a:rPr lang="es-ES" sz="1200" kern="1200" dirty="0" err="1" smtClean="0">
                <a:solidFill>
                  <a:schemeClr val="tx1"/>
                </a:solidFill>
                <a:effectLst/>
                <a:latin typeface="+mn-lt"/>
                <a:ea typeface="+mn-ea"/>
                <a:cs typeface="+mn-cs"/>
              </a:rPr>
              <a:t>chuyển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qua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con.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66</a:t>
            </a:fld>
            <a:endParaRPr lang="vi-VN"/>
          </a:p>
        </p:txBody>
      </p:sp>
    </p:spTree>
    <p:extLst>
      <p:ext uri="{BB962C8B-B14F-4D97-AF65-F5344CB8AC3E}">
        <p14:creationId xmlns:p14="http://schemas.microsoft.com/office/powerpoint/2010/main" val="101651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9</a:t>
            </a:fld>
            <a:endParaRPr lang="vi-VN"/>
          </a:p>
        </p:txBody>
      </p:sp>
    </p:spTree>
    <p:extLst>
      <p:ext uri="{BB962C8B-B14F-4D97-AF65-F5344CB8AC3E}">
        <p14:creationId xmlns:p14="http://schemas.microsoft.com/office/powerpoint/2010/main" val="2540174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(8) </a:t>
            </a:r>
            <a:r>
              <a:rPr lang="es-ES" sz="1200" b="1" kern="1200" dirty="0" err="1" smtClean="0">
                <a:solidFill>
                  <a:schemeClr val="tx1"/>
                </a:solidFill>
                <a:effectLst/>
                <a:latin typeface="+mn-lt"/>
                <a:ea typeface="+mn-ea"/>
                <a:cs typeface="+mn-cs"/>
              </a:rPr>
              <a:t>Cá</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Vược</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Siniperca</a:t>
            </a:r>
            <a:r>
              <a:rPr lang="es-ES" sz="1200" b="1" i="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chuasti</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dẹp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trọng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đến</a:t>
            </a:r>
            <a:r>
              <a:rPr lang="es-ES" sz="1200" kern="1200" dirty="0" smtClean="0">
                <a:solidFill>
                  <a:schemeClr val="tx1"/>
                </a:solidFill>
                <a:effectLst/>
                <a:latin typeface="+mn-lt"/>
                <a:ea typeface="+mn-ea"/>
                <a:cs typeface="+mn-cs"/>
              </a:rPr>
              <a:t> 10 kg, </a:t>
            </a:r>
            <a:r>
              <a:rPr lang="es-ES" sz="1200" kern="1200" dirty="0" err="1" smtClean="0">
                <a:solidFill>
                  <a:schemeClr val="tx1"/>
                </a:solidFill>
                <a:effectLst/>
                <a:latin typeface="+mn-lt"/>
                <a:ea typeface="+mn-ea"/>
                <a:cs typeface="+mn-cs"/>
              </a:rPr>
              <a:t>miệng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hàm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phía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vẩy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đốm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biển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đầm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ven </a:t>
            </a:r>
            <a:r>
              <a:rPr lang="es-ES" sz="1200" kern="1200" dirty="0" err="1" smtClean="0">
                <a:solidFill>
                  <a:schemeClr val="tx1"/>
                </a:solidFill>
                <a:effectLst/>
                <a:latin typeface="+mn-lt"/>
                <a:ea typeface="+mn-ea"/>
                <a:cs typeface="+mn-cs"/>
              </a:rPr>
              <a:t>biển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lẫn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nhanh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vượt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kích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tổn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nghiêm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trọng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sản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xuất</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thuỷ</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còn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dữ</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ngạnh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a:t>
            </a:r>
            <a:r>
              <a:rPr lang="es-ES" sz="1200" kern="1200" dirty="0" smtClean="0">
                <a:solidFill>
                  <a:schemeClr val="tx1"/>
                </a:solidFill>
                <a:effectLst/>
                <a:latin typeface="+mn-lt"/>
                <a:ea typeface="+mn-ea"/>
                <a:cs typeface="+mn-cs"/>
              </a:rPr>
              <a:t> phi…</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dữ</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đối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đoạn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sử</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dụng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biện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Tẩy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dọn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đáy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đoạn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bồ</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hòn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hco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xuống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60-75kg/ha ở </a:t>
            </a:r>
            <a:r>
              <a:rPr lang="es-ES" sz="1200" kern="1200" dirty="0" err="1" smtClean="0">
                <a:solidFill>
                  <a:schemeClr val="tx1"/>
                </a:solidFill>
                <a:effectLst/>
                <a:latin typeface="+mn-lt"/>
                <a:ea typeface="+mn-ea"/>
                <a:cs typeface="+mn-cs"/>
              </a:rPr>
              <a:t>mực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sâu</a:t>
            </a:r>
            <a:r>
              <a:rPr lang="es-ES" sz="1200" kern="1200" dirty="0" smtClean="0">
                <a:solidFill>
                  <a:schemeClr val="tx1"/>
                </a:solidFill>
                <a:effectLst/>
                <a:latin typeface="+mn-lt"/>
                <a:ea typeface="+mn-ea"/>
                <a:cs typeface="+mn-cs"/>
              </a:rPr>
              <a:t> 1 </a:t>
            </a:r>
            <a:r>
              <a:rPr lang="es-ES" sz="1200" kern="1200" dirty="0" err="1" smtClean="0">
                <a:solidFill>
                  <a:schemeClr val="tx1"/>
                </a:solidFill>
                <a:effectLst/>
                <a:latin typeface="+mn-lt"/>
                <a:ea typeface="+mn-ea"/>
                <a:cs typeface="+mn-cs"/>
              </a:rPr>
              <a:t>mét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cấp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kỹ</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biện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bớt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dữ</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nguồn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lẫn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dữ</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ép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dữ</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cần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đầy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đủ</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nhanh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vượt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mồi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dữ</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67</a:t>
            </a:fld>
            <a:endParaRPr lang="vi-VN"/>
          </a:p>
        </p:txBody>
      </p:sp>
    </p:spTree>
    <p:extLst>
      <p:ext uri="{BB962C8B-B14F-4D97-AF65-F5344CB8AC3E}">
        <p14:creationId xmlns:p14="http://schemas.microsoft.com/office/powerpoint/2010/main" val="4274354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68</a:t>
            </a:fld>
            <a:endParaRPr lang="vi-VN"/>
          </a:p>
        </p:txBody>
      </p:sp>
    </p:spTree>
    <p:extLst>
      <p:ext uri="{BB962C8B-B14F-4D97-AF65-F5344CB8AC3E}">
        <p14:creationId xmlns:p14="http://schemas.microsoft.com/office/powerpoint/2010/main" val="2850232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smtClean="0">
                <a:solidFill>
                  <a:schemeClr val="tx1"/>
                </a:solidFill>
                <a:effectLst/>
                <a:latin typeface="+mn-lt"/>
                <a:ea typeface="+mn-ea"/>
                <a:cs typeface="+mn-cs"/>
              </a:rPr>
              <a:t>(9) </a:t>
            </a:r>
            <a:r>
              <a:rPr lang="es-ES" sz="1200" b="1" kern="1200" dirty="0" err="1" smtClean="0">
                <a:solidFill>
                  <a:schemeClr val="tx1"/>
                </a:solidFill>
                <a:effectLst/>
                <a:latin typeface="+mn-lt"/>
                <a:ea typeface="+mn-ea"/>
                <a:cs typeface="+mn-cs"/>
              </a:rPr>
              <a:t>Lớp</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lưỡng</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thê</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Amphibia</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thê</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thuộc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họ</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Raniidae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a:t>
            </a:r>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Anura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phổ</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hồ</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gặp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Rana </a:t>
            </a:r>
            <a:r>
              <a:rPr lang="es-ES" sz="1200" i="1" kern="1200" dirty="0" err="1" smtClean="0">
                <a:solidFill>
                  <a:schemeClr val="tx1"/>
                </a:solidFill>
                <a:effectLst/>
                <a:latin typeface="+mn-lt"/>
                <a:ea typeface="+mn-ea"/>
                <a:cs typeface="+mn-cs"/>
              </a:rPr>
              <a:t>nigromaculata</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Hallowell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khoảng</a:t>
            </a:r>
            <a:r>
              <a:rPr lang="es-ES" sz="1200" kern="1200" dirty="0" smtClean="0">
                <a:solidFill>
                  <a:schemeClr val="tx1"/>
                </a:solidFill>
                <a:effectLst/>
                <a:latin typeface="+mn-lt"/>
                <a:ea typeface="+mn-ea"/>
                <a:cs typeface="+mn-cs"/>
              </a:rPr>
              <a:t> 7-8cm,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gốc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xanh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vàng</a:t>
            </a:r>
            <a:r>
              <a:rPr lang="es-ES" sz="1200" kern="1200" dirty="0" smtClean="0">
                <a:solidFill>
                  <a:schemeClr val="tx1"/>
                </a:solidFill>
                <a:effectLst/>
                <a:latin typeface="+mn-lt"/>
                <a:ea typeface="+mn-ea"/>
                <a:cs typeface="+mn-cs"/>
              </a:rPr>
              <a:t> hay </a:t>
            </a:r>
            <a:r>
              <a:rPr lang="es-ES" sz="1200" kern="1200" dirty="0" err="1" smtClean="0">
                <a:solidFill>
                  <a:schemeClr val="tx1"/>
                </a:solidFill>
                <a:effectLst/>
                <a:latin typeface="+mn-lt"/>
                <a:ea typeface="+mn-ea"/>
                <a:cs typeface="+mn-cs"/>
              </a:rPr>
              <a:t>xanh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đều</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Rana </a:t>
            </a:r>
            <a:r>
              <a:rPr lang="es-ES" sz="1200" i="1" kern="1200" dirty="0" err="1" smtClean="0">
                <a:solidFill>
                  <a:schemeClr val="tx1"/>
                </a:solidFill>
                <a:effectLst/>
                <a:latin typeface="+mn-lt"/>
                <a:ea typeface="+mn-ea"/>
                <a:cs typeface="+mn-cs"/>
              </a:rPr>
              <a:t>plancyi</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Lataste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5cm, </a:t>
            </a:r>
            <a:r>
              <a:rPr lang="es-ES" sz="1200" kern="1200" dirty="0" err="1" smtClean="0">
                <a:solidFill>
                  <a:schemeClr val="tx1"/>
                </a:solidFill>
                <a:effectLst/>
                <a:latin typeface="+mn-lt"/>
                <a:ea typeface="+mn-ea"/>
                <a:cs typeface="+mn-cs"/>
              </a:rPr>
              <a:t>lưng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xanh</a:t>
            </a:r>
            <a:r>
              <a:rPr lang="es-E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Rana </a:t>
            </a:r>
            <a:r>
              <a:rPr lang="es-ES" sz="1200" i="1" kern="1200" dirty="0" err="1" smtClean="0">
                <a:solidFill>
                  <a:schemeClr val="tx1"/>
                </a:solidFill>
                <a:effectLst/>
                <a:latin typeface="+mn-lt"/>
                <a:ea typeface="+mn-ea"/>
                <a:cs typeface="+mn-cs"/>
              </a:rPr>
              <a:t>tigerina</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ragulos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Wiegmann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10cm, </a:t>
            </a:r>
            <a:r>
              <a:rPr lang="es-ES" sz="1200" kern="1200" dirty="0" err="1" smtClean="0">
                <a:solidFill>
                  <a:schemeClr val="tx1"/>
                </a:solidFill>
                <a:effectLst/>
                <a:latin typeface="+mn-lt"/>
                <a:ea typeface="+mn-ea"/>
                <a:cs typeface="+mn-cs"/>
              </a:rPr>
              <a:t>lưng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xanh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cọ</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Cả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đực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hơn</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đực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hầu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tiếng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Rana </a:t>
            </a:r>
            <a:r>
              <a:rPr lang="es-ES" sz="1200" i="1" kern="1200" dirty="0" err="1" smtClean="0">
                <a:solidFill>
                  <a:schemeClr val="tx1"/>
                </a:solidFill>
                <a:effectLst/>
                <a:latin typeface="+mn-lt"/>
                <a:ea typeface="+mn-ea"/>
                <a:cs typeface="+mn-cs"/>
              </a:rPr>
              <a:t>tigerina</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ragulos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i="1" kern="1200" dirty="0" smtClean="0">
                <a:solidFill>
                  <a:schemeClr val="tx1"/>
                </a:solidFill>
                <a:effectLst/>
                <a:latin typeface="+mn-lt"/>
                <a:ea typeface="+mn-ea"/>
                <a:cs typeface="+mn-cs"/>
              </a:rPr>
              <a:t> Rana </a:t>
            </a:r>
            <a:r>
              <a:rPr lang="es-ES" sz="1200" i="1" kern="1200" dirty="0" err="1" smtClean="0">
                <a:solidFill>
                  <a:schemeClr val="tx1"/>
                </a:solidFill>
                <a:effectLst/>
                <a:latin typeface="+mn-lt"/>
                <a:ea typeface="+mn-ea"/>
                <a:cs typeface="+mn-cs"/>
              </a:rPr>
              <a:t>nigromaculata</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tiếng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còn</a:t>
            </a:r>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Rana </a:t>
            </a:r>
            <a:r>
              <a:rPr lang="es-ES" sz="1200" i="1" kern="1200" dirty="0" err="1" smtClean="0">
                <a:solidFill>
                  <a:schemeClr val="tx1"/>
                </a:solidFill>
                <a:effectLst/>
                <a:latin typeface="+mn-lt"/>
                <a:ea typeface="+mn-ea"/>
                <a:cs typeface="+mn-cs"/>
              </a:rPr>
              <a:t>plancyi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tiếng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Giai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đoạn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vừa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vừa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ở ven </a:t>
            </a:r>
            <a:r>
              <a:rPr lang="es-ES" sz="1200" kern="1200" dirty="0" err="1" smtClean="0">
                <a:solidFill>
                  <a:schemeClr val="tx1"/>
                </a:solidFill>
                <a:effectLst/>
                <a:latin typeface="+mn-lt"/>
                <a:ea typeface="+mn-ea"/>
                <a:cs typeface="+mn-cs"/>
              </a:rPr>
              <a:t>bờ</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hồ</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đầm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ruộng</a:t>
            </a:r>
            <a:r>
              <a:rPr lang="es-ES" sz="1200" kern="1200" dirty="0" smtClean="0">
                <a:solidFill>
                  <a:schemeClr val="tx1"/>
                </a:solidFill>
                <a:effectLst/>
                <a:latin typeface="+mn-lt"/>
                <a:ea typeface="+mn-ea"/>
                <a:cs typeface="+mn-cs"/>
              </a:rPr>
              <a:t> lúa…</a:t>
            </a:r>
            <a:r>
              <a:rPr lang="es-ES" sz="1200" kern="1200" dirty="0" err="1" smtClean="0">
                <a:solidFill>
                  <a:schemeClr val="tx1"/>
                </a:solidFill>
                <a:effectLst/>
                <a:latin typeface="+mn-lt"/>
                <a:ea typeface="+mn-ea"/>
                <a:cs typeface="+mn-cs"/>
              </a:rPr>
              <a:t>Mùa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ẩn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nấp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sản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mạnh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vụ</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xuân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hè</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trứng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thụ</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trứng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đẻ</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a:t>
            </a:r>
            <a:r>
              <a:rPr lang="es-ES" sz="1200" kern="1200" dirty="0" smtClean="0">
                <a:solidFill>
                  <a:schemeClr val="tx1"/>
                </a:solidFill>
                <a:effectLst/>
                <a:latin typeface="+mn-lt"/>
                <a:ea typeface="+mn-ea"/>
                <a:cs typeface="+mn-cs"/>
              </a:rPr>
              <a:t> 600-2000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Trứng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nở</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phù</a:t>
            </a:r>
            <a:r>
              <a:rPr lang="es-ES" sz="1200" kern="1200" dirty="0" smtClean="0">
                <a:solidFill>
                  <a:schemeClr val="tx1"/>
                </a:solidFill>
                <a:effectLst/>
                <a:latin typeface="+mn-lt"/>
                <a:ea typeface="+mn-ea"/>
                <a:cs typeface="+mn-cs"/>
              </a:rPr>
              <a:t> du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kích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thước</a:t>
            </a:r>
            <a:r>
              <a:rPr lang="es-ES" sz="1200" kern="1200" dirty="0" smtClean="0">
                <a:solidFill>
                  <a:schemeClr val="tx1"/>
                </a:solidFill>
                <a:effectLst/>
                <a:latin typeface="+mn-lt"/>
                <a:ea typeface="+mn-ea"/>
                <a:cs typeface="+mn-cs"/>
              </a:rPr>
              <a:t> 11,5mm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đêm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1 con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dài</a:t>
            </a:r>
            <a:r>
              <a:rPr lang="es-ES" sz="1200" kern="1200" dirty="0" smtClean="0">
                <a:solidFill>
                  <a:schemeClr val="tx1"/>
                </a:solidFill>
                <a:effectLst/>
                <a:latin typeface="+mn-lt"/>
                <a:ea typeface="+mn-ea"/>
                <a:cs typeface="+mn-cs"/>
              </a:rPr>
              <a:t> 55mm </a:t>
            </a:r>
            <a:r>
              <a:rPr lang="es-ES" sz="1200" kern="1200" dirty="0" err="1" smtClean="0">
                <a:solidFill>
                  <a:schemeClr val="tx1"/>
                </a:solidFill>
                <a:effectLst/>
                <a:latin typeface="+mn-lt"/>
                <a:ea typeface="+mn-ea"/>
                <a:cs typeface="+mn-cs"/>
              </a:rPr>
              <a:t>sẽ</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17 con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còn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đuổi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đớp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Tẩy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kỹ</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xử</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lý</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đáy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trứng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Thăm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xuyên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trứng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ếch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thì</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vớt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kéo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nọc</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69</a:t>
            </a:fld>
            <a:endParaRPr lang="vi-VN"/>
          </a:p>
        </p:txBody>
      </p:sp>
    </p:spTree>
    <p:extLst>
      <p:ext uri="{BB962C8B-B14F-4D97-AF65-F5344CB8AC3E}">
        <p14:creationId xmlns:p14="http://schemas.microsoft.com/office/powerpoint/2010/main" val="2058616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i="1" dirty="0" smtClean="0"/>
              <a:t>Rana </a:t>
            </a:r>
            <a:r>
              <a:rPr lang="es-ES" i="1" dirty="0" err="1" smtClean="0"/>
              <a:t>tigerina</a:t>
            </a:r>
            <a:r>
              <a:rPr lang="es-ES" i="1" dirty="0" smtClean="0"/>
              <a:t> </a:t>
            </a:r>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70</a:t>
            </a:fld>
            <a:endParaRPr lang="vi-VN"/>
          </a:p>
        </p:txBody>
      </p:sp>
    </p:spTree>
    <p:extLst>
      <p:ext uri="{BB962C8B-B14F-4D97-AF65-F5344CB8AC3E}">
        <p14:creationId xmlns:p14="http://schemas.microsoft.com/office/powerpoint/2010/main" val="2012320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71</a:t>
            </a:fld>
            <a:endParaRPr lang="vi-VN"/>
          </a:p>
        </p:txBody>
      </p:sp>
    </p:spTree>
    <p:extLst>
      <p:ext uri="{BB962C8B-B14F-4D97-AF65-F5344CB8AC3E}">
        <p14:creationId xmlns:p14="http://schemas.microsoft.com/office/powerpoint/2010/main" val="2559676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smtClean="0">
                <a:solidFill>
                  <a:schemeClr val="tx1"/>
                </a:solidFill>
                <a:effectLst/>
                <a:latin typeface="+mn-lt"/>
                <a:ea typeface="+mn-ea"/>
                <a:cs typeface="+mn-cs"/>
              </a:rPr>
              <a:t>(10) </a:t>
            </a:r>
            <a:r>
              <a:rPr lang="es-ES" sz="1200" b="1" kern="1200" dirty="0" err="1" smtClean="0">
                <a:solidFill>
                  <a:schemeClr val="tx1"/>
                </a:solidFill>
                <a:effectLst/>
                <a:latin typeface="+mn-lt"/>
                <a:ea typeface="+mn-ea"/>
                <a:cs typeface="+mn-cs"/>
              </a:rPr>
              <a:t>Họ</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rắn</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nước</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Bolubridae</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Họ</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nhưng</a:t>
            </a:r>
            <a:r>
              <a:rPr lang="es-ES" sz="1200" kern="1200" dirty="0" smtClean="0">
                <a:solidFill>
                  <a:schemeClr val="tx1"/>
                </a:solidFill>
                <a:effectLst/>
                <a:latin typeface="+mn-lt"/>
                <a:ea typeface="+mn-ea"/>
                <a:cs typeface="+mn-cs"/>
              </a:rPr>
              <a:t> hay </a:t>
            </a:r>
            <a:r>
              <a:rPr lang="es-ES" sz="1200" kern="1200" dirty="0" err="1" smtClean="0">
                <a:solidFill>
                  <a:schemeClr val="tx1"/>
                </a:solidFill>
                <a:effectLst/>
                <a:latin typeface="+mn-lt"/>
                <a:ea typeface="+mn-ea"/>
                <a:cs typeface="+mn-cs"/>
              </a:rPr>
              <a:t>gặp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Enhydris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chinensis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Enhydris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plumbea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Enhydris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chinensis</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xám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hoặc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xám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nâu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lấm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chấm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Bụng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hoặc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vàng</a:t>
            </a:r>
            <a:r>
              <a:rPr lang="es-ES" sz="1200" kern="1200" dirty="0" smtClean="0">
                <a:solidFill>
                  <a:schemeClr val="tx1"/>
                </a:solidFill>
                <a:effectLst/>
                <a:latin typeface="+mn-lt"/>
                <a:ea typeface="+mn-ea"/>
                <a:cs typeface="+mn-cs"/>
              </a:rPr>
              <a:t> da </a:t>
            </a:r>
            <a:r>
              <a:rPr lang="es-ES" sz="1200" kern="1200" dirty="0" err="1" smtClean="0">
                <a:solidFill>
                  <a:schemeClr val="tx1"/>
                </a:solidFill>
                <a:effectLst/>
                <a:latin typeface="+mn-lt"/>
                <a:ea typeface="+mn-ea"/>
                <a:cs typeface="+mn-cs"/>
              </a:rPr>
              <a:t>cam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bớt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dài</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khoảng</a:t>
            </a:r>
            <a:r>
              <a:rPr lang="es-ES" sz="1200" kern="1200" dirty="0" smtClean="0">
                <a:solidFill>
                  <a:schemeClr val="tx1"/>
                </a:solidFill>
                <a:effectLst/>
                <a:latin typeface="+mn-lt"/>
                <a:ea typeface="+mn-ea"/>
                <a:cs typeface="+mn-cs"/>
              </a:rPr>
              <a:t> 70cm, con </a:t>
            </a:r>
            <a:r>
              <a:rPr lang="es-ES" sz="1200" kern="1200" dirty="0" err="1" smtClean="0">
                <a:solidFill>
                  <a:schemeClr val="tx1"/>
                </a:solidFill>
                <a:effectLst/>
                <a:latin typeface="+mn-lt"/>
                <a:ea typeface="+mn-ea"/>
                <a:cs typeface="+mn-cs"/>
              </a:rPr>
              <a:t>đực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52cm. </a:t>
            </a:r>
            <a:r>
              <a:rPr lang="es-ES" sz="1200" kern="1200" dirty="0" err="1" smtClean="0">
                <a:solidFill>
                  <a:schemeClr val="tx1"/>
                </a:solidFill>
                <a:effectLst/>
                <a:latin typeface="+mn-lt"/>
                <a:ea typeface="+mn-ea"/>
                <a:cs typeface="+mn-cs"/>
              </a:rPr>
              <a:t>Môi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8-9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1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2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Bề</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mặt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rẽ</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Răng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Phía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25 </a:t>
            </a:r>
            <a:r>
              <a:rPr lang="es-ES" sz="1200" kern="1200" dirty="0" err="1" smtClean="0">
                <a:solidFill>
                  <a:schemeClr val="tx1"/>
                </a:solidFill>
                <a:effectLst/>
                <a:latin typeface="+mn-lt"/>
                <a:ea typeface="+mn-ea"/>
                <a:cs typeface="+mn-cs"/>
              </a:rPr>
              <a:t>hàng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ngang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phía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17 </a:t>
            </a:r>
            <a:r>
              <a:rPr lang="es-ES" sz="1200" kern="1200" dirty="0" err="1" smtClean="0">
                <a:solidFill>
                  <a:schemeClr val="tx1"/>
                </a:solidFill>
                <a:effectLst/>
                <a:latin typeface="+mn-lt"/>
                <a:ea typeface="+mn-ea"/>
                <a:cs typeface="+mn-cs"/>
              </a:rPr>
              <a:t>hàng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ngang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bụng</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đực</a:t>
            </a:r>
            <a:r>
              <a:rPr lang="es-ES" sz="1200" kern="1200" dirty="0" smtClean="0">
                <a:solidFill>
                  <a:schemeClr val="tx1"/>
                </a:solidFill>
                <a:effectLst/>
                <a:latin typeface="+mn-lt"/>
                <a:ea typeface="+mn-ea"/>
                <a:cs typeface="+mn-cs"/>
              </a:rPr>
              <a:t> 135-147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134-141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đuôi</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đực</a:t>
            </a:r>
            <a:r>
              <a:rPr lang="es-ES" sz="1200" kern="1200" dirty="0" smtClean="0">
                <a:solidFill>
                  <a:schemeClr val="tx1"/>
                </a:solidFill>
                <a:effectLst/>
                <a:latin typeface="+mn-lt"/>
                <a:ea typeface="+mn-ea"/>
                <a:cs typeface="+mn-cs"/>
              </a:rPr>
              <a:t> 40-50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35-42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đực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sùi</a:t>
            </a:r>
            <a:r>
              <a:rPr lang="es-ES" sz="1200" kern="1200" dirty="0" smtClean="0">
                <a:solidFill>
                  <a:schemeClr val="tx1"/>
                </a:solidFill>
                <a:effectLst/>
                <a:latin typeface="+mn-lt"/>
                <a:ea typeface="+mn-ea"/>
                <a:cs typeface="+mn-cs"/>
              </a:rPr>
              <a:t>, con </a:t>
            </a:r>
            <a:r>
              <a:rPr lang="es-ES" sz="1200" kern="1200" dirty="0" err="1" smtClean="0">
                <a:solidFill>
                  <a:schemeClr val="tx1"/>
                </a:solidFill>
                <a:effectLst/>
                <a:latin typeface="+mn-lt"/>
                <a:ea typeface="+mn-ea"/>
                <a:cs typeface="+mn-cs"/>
              </a:rPr>
              <a:t>cái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vảy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nguy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hiểm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dụng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đặc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tính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thích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trú</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lấy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rơm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cỏ</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đống</a:t>
            </a:r>
            <a:r>
              <a:rPr lang="es-ES" sz="1200" kern="1200" dirty="0" smtClean="0">
                <a:solidFill>
                  <a:schemeClr val="tx1"/>
                </a:solidFill>
                <a:effectLst/>
                <a:latin typeface="+mn-lt"/>
                <a:ea typeface="+mn-ea"/>
                <a:cs typeface="+mn-cs"/>
              </a:rPr>
              <a:t> ven </a:t>
            </a:r>
            <a:r>
              <a:rPr lang="es-ES" sz="1200" kern="1200" dirty="0" err="1" smtClean="0">
                <a:solidFill>
                  <a:schemeClr val="tx1"/>
                </a:solidFill>
                <a:effectLst/>
                <a:latin typeface="+mn-lt"/>
                <a:ea typeface="+mn-ea"/>
                <a:cs typeface="+mn-cs"/>
              </a:rPr>
              <a:t>bờ</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rơm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đặt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sọt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bẫy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bằng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đay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khoảng</a:t>
            </a:r>
            <a:r>
              <a:rPr lang="es-ES" sz="1200" kern="1200" dirty="0" smtClean="0">
                <a:solidFill>
                  <a:schemeClr val="tx1"/>
                </a:solidFill>
                <a:effectLst/>
                <a:latin typeface="+mn-lt"/>
                <a:ea typeface="+mn-ea"/>
                <a:cs typeface="+mn-cs"/>
              </a:rPr>
              <a:t> 5 cm,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dài</a:t>
            </a:r>
            <a:r>
              <a:rPr lang="es-ES" sz="1200" kern="1200" dirty="0" smtClean="0">
                <a:solidFill>
                  <a:schemeClr val="tx1"/>
                </a:solidFill>
                <a:effectLst/>
                <a:latin typeface="+mn-lt"/>
                <a:ea typeface="+mn-ea"/>
                <a:cs typeface="+mn-cs"/>
              </a:rPr>
              <a:t> 100m, cao 0,8m, </a:t>
            </a:r>
            <a:r>
              <a:rPr lang="es-ES" sz="1200" kern="1200" dirty="0" err="1" smtClean="0">
                <a:solidFill>
                  <a:schemeClr val="tx1"/>
                </a:solidFill>
                <a:effectLst/>
                <a:latin typeface="+mn-lt"/>
                <a:ea typeface="+mn-ea"/>
                <a:cs typeface="+mn-cs"/>
              </a:rPr>
              <a:t>thả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chữ</a:t>
            </a:r>
            <a:r>
              <a:rPr lang="es-ES" sz="1200" kern="1200" dirty="0" smtClean="0">
                <a:solidFill>
                  <a:schemeClr val="tx1"/>
                </a:solidFill>
                <a:effectLst/>
                <a:latin typeface="+mn-lt"/>
                <a:ea typeface="+mn-ea"/>
                <a:cs typeface="+mn-cs"/>
              </a:rPr>
              <a:t> “Z”, </a:t>
            </a:r>
            <a:r>
              <a:rPr lang="es-ES" sz="1200" kern="1200" dirty="0" err="1" smtClean="0">
                <a:solidFill>
                  <a:schemeClr val="tx1"/>
                </a:solidFill>
                <a:effectLst/>
                <a:latin typeface="+mn-lt"/>
                <a:ea typeface="+mn-ea"/>
                <a:cs typeface="+mn-cs"/>
              </a:rPr>
              <a:t>phần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chìm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lửng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động</a:t>
            </a:r>
            <a:r>
              <a:rPr lang="es-ES" sz="1200" kern="1200" dirty="0" smtClean="0">
                <a:solidFill>
                  <a:schemeClr val="tx1"/>
                </a:solidFill>
                <a:effectLst/>
                <a:latin typeface="+mn-lt"/>
                <a:ea typeface="+mn-ea"/>
                <a:cs typeface="+mn-cs"/>
              </a:rPr>
              <a:t> hay </a:t>
            </a:r>
            <a:r>
              <a:rPr lang="es-ES" sz="1200" kern="1200" dirty="0" err="1" smtClean="0">
                <a:solidFill>
                  <a:schemeClr val="tx1"/>
                </a:solidFill>
                <a:effectLst/>
                <a:latin typeface="+mn-lt"/>
                <a:ea typeface="+mn-ea"/>
                <a:cs typeface="+mn-cs"/>
              </a:rPr>
              <a:t>đuổi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buổi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sớm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hôm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kéo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rắn</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72</a:t>
            </a:fld>
            <a:endParaRPr lang="vi-VN"/>
          </a:p>
        </p:txBody>
      </p:sp>
    </p:spTree>
    <p:extLst>
      <p:ext uri="{BB962C8B-B14F-4D97-AF65-F5344CB8AC3E}">
        <p14:creationId xmlns:p14="http://schemas.microsoft.com/office/powerpoint/2010/main" val="763573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73</a:t>
            </a:fld>
            <a:endParaRPr lang="vi-VN"/>
          </a:p>
        </p:txBody>
      </p:sp>
    </p:spTree>
    <p:extLst>
      <p:ext uri="{BB962C8B-B14F-4D97-AF65-F5344CB8AC3E}">
        <p14:creationId xmlns:p14="http://schemas.microsoft.com/office/powerpoint/2010/main" val="1671160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smtClean="0">
                <a:solidFill>
                  <a:schemeClr val="tx1"/>
                </a:solidFill>
                <a:effectLst/>
                <a:latin typeface="+mn-lt"/>
                <a:ea typeface="+mn-ea"/>
                <a:cs typeface="+mn-cs"/>
              </a:rPr>
              <a:t>(12) </a:t>
            </a:r>
            <a:r>
              <a:rPr lang="es-ES" sz="1200" b="1"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những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ký</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chủ</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đoạn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ký</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còn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nguy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hiểm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thuộc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chúng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khắp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mọi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miền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trung</a:t>
            </a:r>
            <a:r>
              <a:rPr lang="es-ES" sz="1200" kern="1200" dirty="0" smtClean="0">
                <a:solidFill>
                  <a:schemeClr val="tx1"/>
                </a:solidFill>
                <a:effectLst/>
                <a:latin typeface="+mn-lt"/>
                <a:ea typeface="+mn-ea"/>
                <a:cs typeface="+mn-cs"/>
              </a:rPr>
              <a:t> du </a:t>
            </a:r>
            <a:r>
              <a:rPr lang="es-ES" sz="1200" kern="1200" dirty="0" err="1" smtClean="0">
                <a:solidFill>
                  <a:schemeClr val="tx1"/>
                </a:solidFill>
                <a:effectLst/>
                <a:latin typeface="+mn-lt"/>
                <a:ea typeface="+mn-ea"/>
                <a:cs typeface="+mn-cs"/>
              </a:rPr>
              <a:t>đến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đồng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bằng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gặp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Diệc</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Ardea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Cò</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Cinoiidae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Cốc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đen</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Phalacrocorax</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niger</a:t>
            </a:r>
            <a:r>
              <a:rPr lang="es-ES" sz="1200" kern="1200" dirty="0" smtClean="0">
                <a:solidFill>
                  <a:schemeClr val="tx1"/>
                </a:solidFill>
                <a:effectLst/>
                <a:latin typeface="+mn-lt"/>
                <a:ea typeface="+mn-ea"/>
                <a:cs typeface="+mn-cs"/>
              </a:rPr>
              <a:t>), Ó </a:t>
            </a:r>
            <a:r>
              <a:rPr lang="es-ES" sz="1200" kern="1200" dirty="0" err="1" smtClean="0">
                <a:solidFill>
                  <a:schemeClr val="tx1"/>
                </a:solidFill>
                <a:effectLst/>
                <a:latin typeface="+mn-lt"/>
                <a:ea typeface="+mn-ea"/>
                <a:cs typeface="+mn-cs"/>
              </a:rPr>
              <a:t>biển</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Pandion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biển</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Larus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sông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Larus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ridibundus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sông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Sterna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chanh</a:t>
            </a:r>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Alcedo </a:t>
            </a:r>
            <a:r>
              <a:rPr lang="es-ES" sz="1200" i="1" kern="1200" dirty="0" err="1" smtClean="0">
                <a:solidFill>
                  <a:schemeClr val="tx1"/>
                </a:solidFill>
                <a:effectLst/>
                <a:latin typeface="+mn-lt"/>
                <a:ea typeface="+mn-ea"/>
                <a:cs typeface="+mn-cs"/>
              </a:rPr>
              <a:t>atthis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Bói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Cerylerudis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xui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Rhynchóp</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albicollis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Vịt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trời</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Anas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Vạc</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Nyclicorax</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Bồ</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nông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Pelecanus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v.v</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chúng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tìm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mọi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tổ</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chúng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vệ</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khỏi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bị</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cấm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mâu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thuẫn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nghề</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74</a:t>
            </a:fld>
            <a:endParaRPr lang="vi-VN"/>
          </a:p>
        </p:txBody>
      </p:sp>
    </p:spTree>
    <p:extLst>
      <p:ext uri="{BB962C8B-B14F-4D97-AF65-F5344CB8AC3E}">
        <p14:creationId xmlns:p14="http://schemas.microsoft.com/office/powerpoint/2010/main" val="3379358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vi-VN" b="1" dirty="0" smtClean="0">
                <a:solidFill>
                  <a:srgbClr val="333333"/>
                </a:solidFill>
                <a:effectLst/>
                <a:latin typeface="+mn-lt"/>
              </a:rPr>
              <a:t>Chim bói cá cũng biết đa dạng hóa món ăn</a:t>
            </a:r>
          </a:p>
          <a:p>
            <a:r>
              <a:rPr lang="vi-VN" dirty="0" smtClean="0">
                <a:solidFill>
                  <a:srgbClr val="666666"/>
                </a:solidFill>
                <a:effectLst/>
                <a:latin typeface="+mn-lt"/>
              </a:rPr>
              <a:t>Cập nhật lúc 11h02' ngày </a:t>
            </a:r>
            <a:r>
              <a:rPr lang="vi-VN" u="none" strike="noStrike" dirty="0" smtClean="0">
                <a:solidFill>
                  <a:srgbClr val="660099"/>
                </a:solidFill>
                <a:effectLst/>
                <a:latin typeface="+mn-lt"/>
                <a:hlinkClick r:id="rId3" tooltip="Các tin trong ngày 12/01/2009"/>
              </a:rPr>
              <a:t>12/01/2009</a:t>
            </a:r>
            <a:endParaRPr lang="vi-VN" dirty="0" smtClean="0">
              <a:solidFill>
                <a:srgbClr val="666666"/>
              </a:solidFill>
              <a:effectLst/>
              <a:latin typeface="+mn-lt"/>
            </a:endParaRPr>
          </a:p>
          <a:p>
            <a:r>
              <a:rPr lang="vi-VN" dirty="0" smtClean="0">
                <a:effectLst/>
                <a:latin typeface="+mn-lt"/>
              </a:rPr>
              <a:t>Xem thêm: </a:t>
            </a:r>
            <a:r>
              <a:rPr lang="vi-VN" i="1" u="none" strike="noStrike" dirty="0" smtClean="0">
                <a:solidFill>
                  <a:srgbClr val="660099"/>
                </a:solidFill>
                <a:effectLst/>
                <a:latin typeface="+mn-lt"/>
                <a:hlinkClick r:id="rId4"/>
              </a:rPr>
              <a:t>động vật</a:t>
            </a:r>
            <a:r>
              <a:rPr lang="vi-VN" i="1" dirty="0" smtClean="0">
                <a:effectLst/>
                <a:latin typeface="+mn-lt"/>
              </a:rPr>
              <a:t>, </a:t>
            </a:r>
            <a:r>
              <a:rPr lang="vi-VN" i="1" u="none" strike="noStrike" dirty="0" smtClean="0">
                <a:solidFill>
                  <a:srgbClr val="660099"/>
                </a:solidFill>
                <a:effectLst/>
                <a:latin typeface="+mn-lt"/>
                <a:hlinkClick r:id="rId5"/>
              </a:rPr>
              <a:t>loài chim</a:t>
            </a:r>
            <a:r>
              <a:rPr lang="vi-VN" i="1" dirty="0" smtClean="0">
                <a:effectLst/>
                <a:latin typeface="+mn-lt"/>
              </a:rPr>
              <a:t>, </a:t>
            </a:r>
            <a:r>
              <a:rPr lang="vi-VN" i="1" u="none" strike="noStrike" dirty="0" smtClean="0">
                <a:solidFill>
                  <a:srgbClr val="660099"/>
                </a:solidFill>
                <a:effectLst/>
                <a:latin typeface="+mn-lt"/>
                <a:hlinkClick r:id="rId6"/>
              </a:rPr>
              <a:t>chim bói cá</a:t>
            </a:r>
            <a:r>
              <a:rPr lang="vi-VN" i="1" dirty="0" smtClean="0">
                <a:effectLst/>
                <a:latin typeface="+mn-lt"/>
              </a:rPr>
              <a:t>, </a:t>
            </a:r>
            <a:r>
              <a:rPr lang="vi-VN" i="1" u="none" strike="noStrike" dirty="0" smtClean="0">
                <a:solidFill>
                  <a:srgbClr val="660099"/>
                </a:solidFill>
                <a:effectLst/>
                <a:latin typeface="+mn-lt"/>
                <a:hlinkClick r:id="rId7"/>
              </a:rPr>
              <a:t>thức ăn</a:t>
            </a:r>
            <a:endParaRPr lang="vi-VN" dirty="0" smtClean="0">
              <a:effectLst/>
              <a:latin typeface="+mn-lt"/>
            </a:endParaRPr>
          </a:p>
          <a:p>
            <a:pPr algn="just"/>
            <a:r>
              <a:rPr lang="vi-VN" b="1" dirty="0" smtClean="0">
                <a:effectLst/>
                <a:latin typeface="+mn-lt"/>
              </a:rPr>
              <a:t>Hằng ngày, chim bói cá phải nạp thức ăn (cá) tương đương trọng lượng cơ thể chúng để tồn tại, vì thế chúng không thuộc dạng “kén ăn”.</a:t>
            </a:r>
            <a:endParaRPr lang="vi-VN" dirty="0" smtClean="0">
              <a:effectLst/>
              <a:latin typeface="+mn-lt"/>
            </a:endParaRPr>
          </a:p>
          <a:p>
            <a:pPr algn="just"/>
            <a:r>
              <a:rPr lang="vi-VN" dirty="0" smtClean="0">
                <a:effectLst/>
                <a:latin typeface="+mn-lt"/>
              </a:rPr>
              <a:t>Paul Richards, nhân viên bảo tồn động vật hoang đã về hưu, khẳng định như vậy sau khi chụp được toàn cảnh chim bói cá săn mồi ở cửa sông Cleddau, Tây Nam xứ Wales (Vương quốc Anh). </a:t>
            </a:r>
            <a:br>
              <a:rPr lang="vi-VN" dirty="0" smtClean="0">
                <a:effectLst/>
                <a:latin typeface="+mn-lt"/>
              </a:rPr>
            </a:br>
            <a:r>
              <a:rPr lang="vi-VN" dirty="0" smtClean="0">
                <a:effectLst/>
                <a:latin typeface="+mn-lt"/>
              </a:rPr>
              <a:t/>
            </a:r>
            <a:br>
              <a:rPr lang="vi-VN" dirty="0" smtClean="0">
                <a:effectLst/>
                <a:latin typeface="+mn-lt"/>
              </a:rPr>
            </a:br>
            <a:r>
              <a:rPr lang="vi-VN" dirty="0" smtClean="0">
                <a:effectLst/>
                <a:latin typeface="+mn-lt"/>
              </a:rPr>
              <a:t>Richards rất ngạc nhiên khi chỉ trong hai giờ, một chim bói cá mái bắt và xơi 6 con mồi khác nhau gồm cá bẹt, cá bống, tôm, cá đối, vẹm, cá vược. Mỗi tuần Richards dành hơn 30 giờ quan sát con chim này và phát hiện mỗi ngày đối tượng bắt cá 3 lần, mỗi lần bắt 4 hoặc 5 con khác nhau. Điều này chứng tỏ chim bói cá cũng giống như chúng ta, thích có nhiều món trong mỗi bữa ăn.</a:t>
            </a: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75</a:t>
            </a:fld>
            <a:endParaRPr lang="vi-VN"/>
          </a:p>
        </p:txBody>
      </p:sp>
    </p:spTree>
    <p:extLst>
      <p:ext uri="{BB962C8B-B14F-4D97-AF65-F5344CB8AC3E}">
        <p14:creationId xmlns:p14="http://schemas.microsoft.com/office/powerpoint/2010/main" val="890531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smtClean="0">
                <a:solidFill>
                  <a:schemeClr val="tx1"/>
                </a:solidFill>
                <a:effectLst/>
                <a:latin typeface="+mn-lt"/>
                <a:ea typeface="+mn-ea"/>
                <a:cs typeface="+mn-cs"/>
              </a:rPr>
              <a:t>(12) </a:t>
            </a:r>
            <a:r>
              <a:rPr lang="es-ES" sz="1200" b="1"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những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ký</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chủ</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dây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đoạn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ký</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còn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địch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nguy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hiểm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thuộc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chúng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rộng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khắp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mọi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miền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trung</a:t>
            </a:r>
            <a:r>
              <a:rPr lang="es-ES" sz="1200" kern="1200" dirty="0" smtClean="0">
                <a:solidFill>
                  <a:schemeClr val="tx1"/>
                </a:solidFill>
                <a:effectLst/>
                <a:latin typeface="+mn-lt"/>
                <a:ea typeface="+mn-ea"/>
                <a:cs typeface="+mn-cs"/>
              </a:rPr>
              <a:t> du </a:t>
            </a:r>
            <a:r>
              <a:rPr lang="es-ES" sz="1200" kern="1200" dirty="0" err="1" smtClean="0">
                <a:solidFill>
                  <a:schemeClr val="tx1"/>
                </a:solidFill>
                <a:effectLst/>
                <a:latin typeface="+mn-lt"/>
                <a:ea typeface="+mn-ea"/>
                <a:cs typeface="+mn-cs"/>
              </a:rPr>
              <a:t>đến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đồng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bằng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gặp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Diệc</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Ardea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Cò</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Cinoiidae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Cốc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đen</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Phalacrocorax</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niger</a:t>
            </a:r>
            <a:r>
              <a:rPr lang="es-ES" sz="1200" kern="1200" dirty="0" smtClean="0">
                <a:solidFill>
                  <a:schemeClr val="tx1"/>
                </a:solidFill>
                <a:effectLst/>
                <a:latin typeface="+mn-lt"/>
                <a:ea typeface="+mn-ea"/>
                <a:cs typeface="+mn-cs"/>
              </a:rPr>
              <a:t>), Ó </a:t>
            </a:r>
            <a:r>
              <a:rPr lang="es-ES" sz="1200" kern="1200" dirty="0" err="1" smtClean="0">
                <a:solidFill>
                  <a:schemeClr val="tx1"/>
                </a:solidFill>
                <a:effectLst/>
                <a:latin typeface="+mn-lt"/>
                <a:ea typeface="+mn-ea"/>
                <a:cs typeface="+mn-cs"/>
              </a:rPr>
              <a:t>biển</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Pandion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biển</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Larus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sông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Larus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ridibundus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sông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Sterna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chanh</a:t>
            </a:r>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Alcedo </a:t>
            </a:r>
            <a:r>
              <a:rPr lang="es-ES" sz="1200" i="1" kern="1200" dirty="0" err="1" smtClean="0">
                <a:solidFill>
                  <a:schemeClr val="tx1"/>
                </a:solidFill>
                <a:effectLst/>
                <a:latin typeface="+mn-lt"/>
                <a:ea typeface="+mn-ea"/>
                <a:cs typeface="+mn-cs"/>
              </a:rPr>
              <a:t>atthis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Bói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Cerylerudis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xui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Rhynchóp</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albicollis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Vịt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trời</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Anas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Vạc</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Nyclicorax</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Bồ</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nông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Pelecanus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v.v</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chúng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tìm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mọi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tổ</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chúng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thực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vệ</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khỏi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bị</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cấm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mâu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thuẫn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nghề</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76</a:t>
            </a:fld>
            <a:endParaRPr lang="vi-VN"/>
          </a:p>
        </p:txBody>
      </p:sp>
    </p:spTree>
    <p:extLst>
      <p:ext uri="{BB962C8B-B14F-4D97-AF65-F5344CB8AC3E}">
        <p14:creationId xmlns:p14="http://schemas.microsoft.com/office/powerpoint/2010/main" val="249419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Bộ</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Song</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Tinh</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Tảo</a:t>
            </a:r>
            <a:r>
              <a:rPr lang="es-ES" sz="1200" b="1" kern="1200" dirty="0" smtClean="0">
                <a:solidFill>
                  <a:schemeClr val="tx1"/>
                </a:solidFill>
                <a:effectLst/>
                <a:latin typeface="+mn-lt"/>
                <a:ea typeface="+mn-ea"/>
                <a:cs typeface="+mn-cs"/>
              </a:rPr>
              <a:t> – </a:t>
            </a:r>
            <a:r>
              <a:rPr lang="es-ES" sz="1200" b="1" kern="1200" dirty="0" err="1" smtClean="0">
                <a:solidFill>
                  <a:schemeClr val="tx1"/>
                </a:solidFill>
                <a:effectLst/>
                <a:latin typeface="+mn-lt"/>
                <a:ea typeface="+mn-ea"/>
                <a:cs typeface="+mn-cs"/>
              </a:rPr>
              <a:t>Tinh</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tảo</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lục</a:t>
            </a:r>
            <a:endParaRPr lang="es-ES" sz="1200" b="1"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a:p>
            <a:r>
              <a:rPr lang="es-ES" sz="1200" b="1" kern="1200" dirty="0" err="1" smtClean="0">
                <a:solidFill>
                  <a:schemeClr val="tx1"/>
                </a:solidFill>
                <a:effectLst/>
                <a:latin typeface="+mn-lt"/>
                <a:ea typeface="+mn-ea"/>
                <a:cs typeface="+mn-cs"/>
              </a:rPr>
              <a:t>Tảo</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Zygnemataceae</a:t>
            </a:r>
            <a:r>
              <a:rPr lang="es-ES" sz="1200" b="1" i="1" kern="1200" dirty="0" smtClean="0">
                <a:solidFill>
                  <a:schemeClr val="tx1"/>
                </a:solidFill>
                <a:effectLst/>
                <a:latin typeface="+mn-lt"/>
                <a:ea typeface="+mn-ea"/>
                <a:cs typeface="+mn-cs"/>
              </a:rPr>
              <a:t> </a:t>
            </a:r>
            <a:r>
              <a:rPr lang="es-ES" sz="1200" b="1" kern="1200" dirty="0" smtClean="0">
                <a:solidFill>
                  <a:schemeClr val="tx1"/>
                </a:solidFill>
                <a:effectLst/>
                <a:latin typeface="+mn-lt"/>
                <a:ea typeface="+mn-ea"/>
                <a:cs typeface="+mn-cs"/>
              </a:rPr>
              <a:t>(</a:t>
            </a:r>
            <a:r>
              <a:rPr lang="es-ES" sz="1200" b="1" i="1" kern="1200" dirty="0" smtClean="0">
                <a:solidFill>
                  <a:schemeClr val="tx1"/>
                </a:solidFill>
                <a:effectLst/>
                <a:latin typeface="+mn-lt"/>
                <a:ea typeface="+mn-ea"/>
                <a:cs typeface="+mn-cs"/>
              </a:rPr>
              <a:t>Z. </a:t>
            </a:r>
            <a:r>
              <a:rPr lang="es-ES" sz="1200" b="1" i="1" kern="1200" dirty="0" err="1" smtClean="0">
                <a:solidFill>
                  <a:schemeClr val="tx1"/>
                </a:solidFill>
                <a:effectLst/>
                <a:latin typeface="+mn-lt"/>
                <a:ea typeface="+mn-ea"/>
                <a:cs typeface="+mn-cs"/>
              </a:rPr>
              <a:t>Spirogyra</a:t>
            </a:r>
            <a:r>
              <a:rPr lang="es-ES" sz="1200" b="1" i="1" kern="1200" dirty="0" smtClean="0">
                <a:solidFill>
                  <a:schemeClr val="tx1"/>
                </a:solidFill>
                <a:effectLst/>
                <a:latin typeface="+mn-lt"/>
                <a:ea typeface="+mn-ea"/>
                <a:cs typeface="+mn-cs"/>
              </a:rPr>
              <a:t>; Z. </a:t>
            </a:r>
            <a:r>
              <a:rPr lang="es-ES" sz="1200" b="1" i="1" kern="1200" dirty="0" err="1" smtClean="0">
                <a:solidFill>
                  <a:schemeClr val="tx1"/>
                </a:solidFill>
                <a:effectLst/>
                <a:latin typeface="+mn-lt"/>
                <a:ea typeface="+mn-ea"/>
                <a:cs typeface="+mn-cs"/>
              </a:rPr>
              <a:t>Mougeotia</a:t>
            </a:r>
            <a:r>
              <a:rPr lang="es-ES" sz="1200" b="1" i="1" kern="1200" dirty="0" smtClean="0">
                <a:solidFill>
                  <a:schemeClr val="tx1"/>
                </a:solidFill>
                <a:effectLst/>
                <a:latin typeface="+mn-lt"/>
                <a:ea typeface="+mn-ea"/>
                <a:cs typeface="+mn-cs"/>
              </a:rPr>
              <a:t>; Z. </a:t>
            </a:r>
            <a:r>
              <a:rPr lang="es-ES" sz="1200" b="1" i="1" kern="1200" dirty="0" err="1" smtClean="0">
                <a:solidFill>
                  <a:schemeClr val="tx1"/>
                </a:solidFill>
                <a:effectLst/>
                <a:latin typeface="+mn-lt"/>
                <a:ea typeface="+mn-ea"/>
                <a:cs typeface="+mn-cs"/>
              </a:rPr>
              <a:t>Zygnema</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lục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trụ</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nhánh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Spirogyra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1- 14 </a:t>
            </a:r>
            <a:r>
              <a:rPr lang="es-ES" sz="1200" kern="1200" dirty="0" err="1" smtClean="0">
                <a:solidFill>
                  <a:schemeClr val="tx1"/>
                </a:solidFill>
                <a:effectLst/>
                <a:latin typeface="+mn-lt"/>
                <a:ea typeface="+mn-ea"/>
                <a:cs typeface="+mn-cs"/>
              </a:rPr>
              <a:t>sợi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xoắn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ốc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protein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Zygnema</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2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ngôi</a:t>
            </a:r>
            <a:r>
              <a:rPr lang="es-ES" sz="1200" kern="1200" dirty="0" smtClean="0">
                <a:solidFill>
                  <a:schemeClr val="tx1"/>
                </a:solidFill>
                <a:effectLst/>
                <a:latin typeface="+mn-lt"/>
                <a:ea typeface="+mn-ea"/>
                <a:cs typeface="+mn-cs"/>
              </a:rPr>
              <a:t> sao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protein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lục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mạnh</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những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ven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lúc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đầu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đứt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nằm</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đáy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mặt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xanh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sờ</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nhớt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tập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hợp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nhìn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bề</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sự</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kính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hiển</a:t>
            </a:r>
            <a:r>
              <a:rPr lang="es-ES" sz="1200" kern="1200" dirty="0" smtClean="0">
                <a:solidFill>
                  <a:schemeClr val="tx1"/>
                </a:solidFill>
                <a:effectLst/>
                <a:latin typeface="+mn-lt"/>
                <a:ea typeface="+mn-ea"/>
                <a:cs typeface="+mn-cs"/>
              </a:rPr>
              <a:t> vi </a:t>
            </a:r>
            <a:r>
              <a:rPr lang="es-ES" sz="1200" kern="1200" dirty="0" err="1" smtClean="0">
                <a:solidFill>
                  <a:schemeClr val="tx1"/>
                </a:solidFill>
                <a:effectLst/>
                <a:latin typeface="+mn-lt"/>
                <a:ea typeface="+mn-ea"/>
                <a:cs typeface="+mn-cs"/>
              </a:rPr>
              <a:t>mới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rõ</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sản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hao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muối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giảm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ảnh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sự</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phù</a:t>
            </a:r>
            <a:r>
              <a:rPr lang="es-ES" sz="1200" kern="1200" dirty="0" smtClean="0">
                <a:solidFill>
                  <a:schemeClr val="tx1"/>
                </a:solidFill>
                <a:effectLst/>
                <a:latin typeface="+mn-lt"/>
                <a:ea typeface="+mn-ea"/>
                <a:cs typeface="+mn-cs"/>
              </a:rPr>
              <a:t> du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chậm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chủ</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răng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bẫy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lội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thoát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chết</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Phòng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trừ</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tẩy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CuSO</a:t>
            </a:r>
            <a:r>
              <a:rPr lang="es-ES" sz="1200" kern="1200" baseline="-25000" dirty="0" smtClean="0">
                <a:solidFill>
                  <a:schemeClr val="tx1"/>
                </a:solidFill>
                <a:effectLst/>
                <a:latin typeface="+mn-lt"/>
                <a:ea typeface="+mn-ea"/>
                <a:cs typeface="+mn-cs"/>
              </a:rPr>
              <a:t>4</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nồng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a:t>
            </a:r>
            <a:r>
              <a:rPr lang="es-ES" sz="1200" kern="1200" dirty="0" smtClean="0">
                <a:solidFill>
                  <a:schemeClr val="tx1"/>
                </a:solidFill>
                <a:effectLst/>
                <a:latin typeface="+mn-lt"/>
                <a:ea typeface="+mn-ea"/>
                <a:cs typeface="+mn-cs"/>
              </a:rPr>
              <a:t> 0,7 ppm </a:t>
            </a:r>
            <a:r>
              <a:rPr lang="es-ES" sz="1200" kern="1200" dirty="0" err="1" smtClean="0">
                <a:solidFill>
                  <a:schemeClr val="tx1"/>
                </a:solidFill>
                <a:effectLst/>
                <a:latin typeface="+mn-lt"/>
                <a:ea typeface="+mn-ea"/>
                <a:cs typeface="+mn-cs"/>
              </a:rPr>
              <a:t>phun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khắp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10</a:t>
            </a:fld>
            <a:endParaRPr lang="vi-VN"/>
          </a:p>
        </p:txBody>
      </p:sp>
    </p:spTree>
    <p:extLst>
      <p:ext uri="{BB962C8B-B14F-4D97-AF65-F5344CB8AC3E}">
        <p14:creationId xmlns:p14="http://schemas.microsoft.com/office/powerpoint/2010/main" val="38793943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err="1" smtClean="0"/>
              <a:t>Cốc</a:t>
            </a:r>
            <a:r>
              <a:rPr lang="es-ES" dirty="0" smtClean="0"/>
              <a:t> </a:t>
            </a:r>
            <a:r>
              <a:rPr lang="es-ES" dirty="0" err="1" smtClean="0"/>
              <a:t>đen</a:t>
            </a:r>
            <a:r>
              <a:rPr lang="es-ES" dirty="0" smtClean="0"/>
              <a:t> (</a:t>
            </a:r>
            <a:r>
              <a:rPr lang="es-ES" i="1" dirty="0" err="1" smtClean="0"/>
              <a:t>Phalacrocorax</a:t>
            </a:r>
            <a:r>
              <a:rPr lang="es-ES" i="1" dirty="0" smtClean="0"/>
              <a:t> </a:t>
            </a:r>
            <a:r>
              <a:rPr lang="es-ES" i="1" dirty="0" err="1" smtClean="0"/>
              <a:t>niger</a:t>
            </a:r>
            <a:r>
              <a:rPr lang="es-E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i="0" kern="1200" dirty="0" smtClean="0">
                <a:solidFill>
                  <a:schemeClr val="tx1"/>
                </a:solidFill>
                <a:effectLst/>
                <a:latin typeface="+mn-lt"/>
                <a:ea typeface="+mn-ea"/>
                <a:cs typeface="+mn-cs"/>
              </a:rPr>
              <a:t>Cốc đen</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3" tooltip="Danh pháp hai phần"/>
              </a:rPr>
              <a:t>danh pháp hai phần</a:t>
            </a:r>
            <a:r>
              <a:rPr lang="vi-VN" sz="1200" b="0" i="0" kern="1200" dirty="0" smtClean="0">
                <a:solidFill>
                  <a:schemeClr val="tx1"/>
                </a:solidFill>
                <a:effectLst/>
                <a:latin typeface="+mn-lt"/>
                <a:ea typeface="+mn-ea"/>
                <a:cs typeface="+mn-cs"/>
              </a:rPr>
              <a:t>: </a:t>
            </a:r>
            <a:r>
              <a:rPr lang="vi-VN" sz="1200" b="1" i="1" kern="1200" dirty="0" smtClean="0">
                <a:solidFill>
                  <a:schemeClr val="tx1"/>
                </a:solidFill>
                <a:effectLst/>
                <a:latin typeface="+mn-lt"/>
                <a:ea typeface="+mn-ea"/>
                <a:cs typeface="+mn-cs"/>
              </a:rPr>
              <a:t>Phalacrocorax niger</a:t>
            </a:r>
            <a:r>
              <a:rPr lang="vi-VN" sz="1200" b="0" i="0" kern="1200" dirty="0" smtClean="0">
                <a:solidFill>
                  <a:schemeClr val="tx1"/>
                </a:solidFill>
                <a:effectLst/>
                <a:latin typeface="+mn-lt"/>
                <a:ea typeface="+mn-ea"/>
                <a:cs typeface="+mn-cs"/>
              </a:rPr>
              <a:t>) là một loài </a:t>
            </a:r>
            <a:r>
              <a:rPr lang="vi-VN" sz="1200" b="0" i="0" u="none" strike="noStrike" kern="1200" dirty="0" smtClean="0">
                <a:solidFill>
                  <a:schemeClr val="tx1"/>
                </a:solidFill>
                <a:effectLst/>
                <a:latin typeface="+mn-lt"/>
                <a:ea typeface="+mn-ea"/>
                <a:cs typeface="+mn-cs"/>
                <a:hlinkClick r:id="rId4" tooltip="Chim"/>
              </a:rPr>
              <a:t>chim</a:t>
            </a:r>
            <a:r>
              <a:rPr lang="vi-VN" sz="1200" b="0" i="0" kern="1200" dirty="0" smtClean="0">
                <a:solidFill>
                  <a:schemeClr val="tx1"/>
                </a:solidFill>
                <a:effectLst/>
                <a:latin typeface="+mn-lt"/>
                <a:ea typeface="+mn-ea"/>
                <a:cs typeface="+mn-cs"/>
              </a:rPr>
              <a:t> trong </a:t>
            </a:r>
            <a:r>
              <a:rPr lang="vi-VN" sz="1200" b="0" i="0" u="none" strike="noStrike" kern="1200" dirty="0" smtClean="0">
                <a:solidFill>
                  <a:schemeClr val="tx1"/>
                </a:solidFill>
                <a:effectLst/>
                <a:latin typeface="+mn-lt"/>
                <a:ea typeface="+mn-ea"/>
                <a:cs typeface="+mn-cs"/>
                <a:hlinkClick r:id="rId5" tooltip="Họ Cốc"/>
              </a:rPr>
              <a:t>họ Cốc</a:t>
            </a:r>
            <a:r>
              <a:rPr lang="vi-VN" sz="1200" b="0" i="0" kern="1200" dirty="0" smtClean="0">
                <a:solidFill>
                  <a:schemeClr val="tx1"/>
                </a:solidFill>
                <a:effectLst/>
                <a:latin typeface="+mn-lt"/>
                <a:ea typeface="+mn-ea"/>
                <a:cs typeface="+mn-cs"/>
              </a:rPr>
              <a:t>.</a:t>
            </a:r>
            <a:r>
              <a:rPr lang="vi-VN" sz="1200" b="0" i="0" u="none" strike="noStrike" kern="1200" baseline="30000" dirty="0" smtClean="0">
                <a:solidFill>
                  <a:schemeClr val="tx1"/>
                </a:solidFill>
                <a:effectLst/>
                <a:latin typeface="+mn-lt"/>
                <a:ea typeface="+mn-ea"/>
                <a:cs typeface="+mn-cs"/>
                <a:hlinkClick r:id="rId6"/>
              </a:rPr>
              <a:t>[1]</a:t>
            </a:r>
            <a:r>
              <a:rPr lang="vi-VN" sz="1200" b="0" i="0" kern="1200" dirty="0" smtClean="0">
                <a:solidFill>
                  <a:schemeClr val="tx1"/>
                </a:solidFill>
                <a:effectLst/>
                <a:latin typeface="+mn-lt"/>
                <a:ea typeface="+mn-ea"/>
                <a:cs typeface="+mn-cs"/>
              </a:rPr>
              <a:t> Loài này được tìm thấy khắp Ấn Độ, Sri Lanka, Bangladesh và vùng đất thấp Nepal. Chúng cũng được tìm thấy ở một số nơi ở Myanma, Thái Lan, Lào, Indonesia. Nó không được tìm thấy ở Himalaya nhưng thỉnh thoảng có những con được nhận thấy ở Ladakh.</a:t>
            </a:r>
            <a:r>
              <a:rPr lang="vi-VN" sz="1200" b="0" i="0" u="none" strike="noStrike" kern="1200" baseline="30000" dirty="0" smtClean="0">
                <a:solidFill>
                  <a:schemeClr val="tx1"/>
                </a:solidFill>
                <a:effectLst/>
                <a:latin typeface="+mn-lt"/>
                <a:ea typeface="+mn-ea"/>
                <a:cs typeface="+mn-cs"/>
                <a:hlinkClick r:id="rId7"/>
              </a:rPr>
              <a:t>[2]</a:t>
            </a:r>
            <a:r>
              <a:rPr lang="vi-VN" sz="1200" b="0" i="0" kern="1200" dirty="0" smtClean="0">
                <a:solidFill>
                  <a:schemeClr val="tx1"/>
                </a:solidFill>
                <a:effectLst/>
                <a:latin typeface="+mn-lt"/>
                <a:ea typeface="+mn-ea"/>
                <a:cs typeface="+mn-cs"/>
              </a:rPr>
              <a:t> Chúng được tìm thấy ở các vùng đất ngập nước rừ các hồ nhỏ ở làng đến các hồ lớn và đôi khi các cửa sông thủy triều</a:t>
            </a:r>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77</a:t>
            </a:fld>
            <a:endParaRPr lang="vi-VN"/>
          </a:p>
        </p:txBody>
      </p:sp>
    </p:spTree>
    <p:extLst>
      <p:ext uri="{BB962C8B-B14F-4D97-AF65-F5344CB8AC3E}">
        <p14:creationId xmlns:p14="http://schemas.microsoft.com/office/powerpoint/2010/main" val="3602807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err="1" smtClean="0"/>
              <a:t>Mòng</a:t>
            </a:r>
            <a:r>
              <a:rPr lang="es-ES" dirty="0" smtClean="0"/>
              <a:t> </a:t>
            </a:r>
            <a:r>
              <a:rPr lang="es-ES" dirty="0" err="1" smtClean="0"/>
              <a:t>chanh</a:t>
            </a:r>
            <a:r>
              <a:rPr lang="es-ES" dirty="0" smtClean="0"/>
              <a:t> (</a:t>
            </a:r>
            <a:r>
              <a:rPr lang="es-ES" i="1" dirty="0" smtClean="0"/>
              <a:t>Alcedo </a:t>
            </a:r>
            <a:r>
              <a:rPr lang="es-ES" i="1" dirty="0" err="1" smtClean="0"/>
              <a:t>atthis</a:t>
            </a:r>
            <a:r>
              <a:rPr lang="es-ES" i="1" dirty="0" smtClean="0"/>
              <a:t>)</a:t>
            </a:r>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78</a:t>
            </a:fld>
            <a:endParaRPr lang="vi-VN"/>
          </a:p>
        </p:txBody>
      </p:sp>
    </p:spTree>
    <p:extLst>
      <p:ext uri="{BB962C8B-B14F-4D97-AF65-F5344CB8AC3E}">
        <p14:creationId xmlns:p14="http://schemas.microsoft.com/office/powerpoint/2010/main" val="2135994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err="1" smtClean="0"/>
              <a:t>Bói</a:t>
            </a:r>
            <a:r>
              <a:rPr lang="es-ES" dirty="0" smtClean="0"/>
              <a:t> </a:t>
            </a:r>
            <a:r>
              <a:rPr lang="es-ES" dirty="0" err="1" smtClean="0"/>
              <a:t>cá</a:t>
            </a:r>
            <a:r>
              <a:rPr lang="es-ES" dirty="0" smtClean="0"/>
              <a:t> (</a:t>
            </a:r>
            <a:r>
              <a:rPr lang="es-ES" i="1" dirty="0" err="1" smtClean="0"/>
              <a:t>Ceryle</a:t>
            </a:r>
            <a:r>
              <a:rPr lang="es-ES" i="1" dirty="0" smtClean="0"/>
              <a:t> </a:t>
            </a:r>
            <a:r>
              <a:rPr lang="es-ES" i="1" dirty="0" err="1" smtClean="0"/>
              <a:t>rudis</a:t>
            </a:r>
            <a:r>
              <a:rPr lang="es-ES" dirty="0" smtClean="0"/>
              <a:t>)</a:t>
            </a:r>
            <a:endParaRPr lang="vi-VN" dirty="0" smtClean="0"/>
          </a:p>
          <a:p>
            <a:endParaRPr lang="vi-VN" dirty="0" smtClean="0"/>
          </a:p>
          <a:p>
            <a:endParaRPr lang="vi-VN" dirty="0" smtClean="0"/>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79</a:t>
            </a:fld>
            <a:endParaRPr lang="vi-VN"/>
          </a:p>
        </p:txBody>
      </p:sp>
    </p:spTree>
    <p:extLst>
      <p:ext uri="{BB962C8B-B14F-4D97-AF65-F5344CB8AC3E}">
        <p14:creationId xmlns:p14="http://schemas.microsoft.com/office/powerpoint/2010/main" val="31756295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err="1" smtClean="0"/>
              <a:t>Vạc</a:t>
            </a:r>
            <a:r>
              <a:rPr lang="es-ES" dirty="0" smtClean="0"/>
              <a:t> (</a:t>
            </a:r>
            <a:r>
              <a:rPr lang="es-ES" i="1" dirty="0" err="1" smtClean="0"/>
              <a:t>Nyclicorax</a:t>
            </a:r>
            <a:r>
              <a:rPr lang="es-E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smtClean="0">
                <a:solidFill>
                  <a:schemeClr val="tx1"/>
                </a:solidFill>
                <a:effectLst/>
                <a:latin typeface="+mn-lt"/>
                <a:ea typeface="+mn-ea"/>
                <a:cs typeface="+mn-cs"/>
              </a:rPr>
              <a:t>Chim trưởng thành dài khoảng 64 cm và nặng đến 800 g. Đầu và lưng có màu đen, phần thân còn lại màu trắng hoặc xám, mắt đỏ, chân ngắn màu vàng. Chim non màu nâu, đốm trắng hoặc xám.</a:t>
            </a:r>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80</a:t>
            </a:fld>
            <a:endParaRPr lang="vi-VN"/>
          </a:p>
        </p:txBody>
      </p:sp>
    </p:spTree>
    <p:extLst>
      <p:ext uri="{BB962C8B-B14F-4D97-AF65-F5344CB8AC3E}">
        <p14:creationId xmlns:p14="http://schemas.microsoft.com/office/powerpoint/2010/main" val="868010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81</a:t>
            </a:fld>
            <a:endParaRPr lang="vi-VN"/>
          </a:p>
        </p:txBody>
      </p:sp>
    </p:spTree>
    <p:extLst>
      <p:ext uri="{BB962C8B-B14F-4D97-AF65-F5344CB8AC3E}">
        <p14:creationId xmlns:p14="http://schemas.microsoft.com/office/powerpoint/2010/main" val="122806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Tảo</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Zygnemataceae</a:t>
            </a:r>
            <a:r>
              <a:rPr lang="es-ES" sz="1200" b="1" i="1" kern="1200" dirty="0" smtClean="0">
                <a:solidFill>
                  <a:schemeClr val="tx1"/>
                </a:solidFill>
                <a:effectLst/>
                <a:latin typeface="+mn-lt"/>
                <a:ea typeface="+mn-ea"/>
                <a:cs typeface="+mn-cs"/>
              </a:rPr>
              <a:t> </a:t>
            </a:r>
            <a:r>
              <a:rPr lang="es-ES" sz="1200" b="1" kern="1200" dirty="0" smtClean="0">
                <a:solidFill>
                  <a:schemeClr val="tx1"/>
                </a:solidFill>
                <a:effectLst/>
                <a:latin typeface="+mn-lt"/>
                <a:ea typeface="+mn-ea"/>
                <a:cs typeface="+mn-cs"/>
              </a:rPr>
              <a:t>(</a:t>
            </a:r>
            <a:r>
              <a:rPr lang="es-ES" sz="1200" b="1" i="1" kern="1200" dirty="0" smtClean="0">
                <a:solidFill>
                  <a:schemeClr val="tx1"/>
                </a:solidFill>
                <a:effectLst/>
                <a:latin typeface="+mn-lt"/>
                <a:ea typeface="+mn-ea"/>
                <a:cs typeface="+mn-cs"/>
              </a:rPr>
              <a:t>Z. </a:t>
            </a:r>
            <a:r>
              <a:rPr lang="es-ES" sz="1200" b="1" i="1" kern="1200" dirty="0" err="1" smtClean="0">
                <a:solidFill>
                  <a:schemeClr val="tx1"/>
                </a:solidFill>
                <a:effectLst/>
                <a:latin typeface="+mn-lt"/>
                <a:ea typeface="+mn-ea"/>
                <a:cs typeface="+mn-cs"/>
              </a:rPr>
              <a:t>Spirogyra</a:t>
            </a:r>
            <a:r>
              <a:rPr lang="es-ES" sz="1200" b="1" i="1" kern="1200" dirty="0" smtClean="0">
                <a:solidFill>
                  <a:schemeClr val="tx1"/>
                </a:solidFill>
                <a:effectLst/>
                <a:latin typeface="+mn-lt"/>
                <a:ea typeface="+mn-ea"/>
                <a:cs typeface="+mn-cs"/>
              </a:rPr>
              <a:t>; Z. </a:t>
            </a:r>
            <a:r>
              <a:rPr lang="es-ES" sz="1200" b="1" i="1" kern="1200" dirty="0" err="1" smtClean="0">
                <a:solidFill>
                  <a:schemeClr val="tx1"/>
                </a:solidFill>
                <a:effectLst/>
                <a:latin typeface="+mn-lt"/>
                <a:ea typeface="+mn-ea"/>
                <a:cs typeface="+mn-cs"/>
              </a:rPr>
              <a:t>Mougestia</a:t>
            </a:r>
            <a:r>
              <a:rPr lang="es-ES" sz="1200" b="1" i="1" kern="1200" dirty="0" smtClean="0">
                <a:solidFill>
                  <a:schemeClr val="tx1"/>
                </a:solidFill>
                <a:effectLst/>
                <a:latin typeface="+mn-lt"/>
                <a:ea typeface="+mn-ea"/>
                <a:cs typeface="+mn-cs"/>
              </a:rPr>
              <a:t>; Z. </a:t>
            </a:r>
            <a:r>
              <a:rPr lang="es-ES" sz="1200" b="1" i="1" kern="1200" dirty="0" err="1" smtClean="0">
                <a:solidFill>
                  <a:schemeClr val="tx1"/>
                </a:solidFill>
                <a:effectLst/>
                <a:latin typeface="+mn-lt"/>
                <a:ea typeface="+mn-ea"/>
                <a:cs typeface="+mn-cs"/>
              </a:rPr>
              <a:t>Zygnema</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lục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trụ</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nhánh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Spirogyra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1- 14 </a:t>
            </a:r>
            <a:r>
              <a:rPr lang="es-ES" sz="1200" kern="1200" dirty="0" err="1" smtClean="0">
                <a:solidFill>
                  <a:schemeClr val="tx1"/>
                </a:solidFill>
                <a:effectLst/>
                <a:latin typeface="+mn-lt"/>
                <a:ea typeface="+mn-ea"/>
                <a:cs typeface="+mn-cs"/>
              </a:rPr>
              <a:t>sợi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xoắn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ốc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protein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Zygnema</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2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ngôi</a:t>
            </a:r>
            <a:r>
              <a:rPr lang="es-ES" sz="1200" kern="1200" dirty="0" smtClean="0">
                <a:solidFill>
                  <a:schemeClr val="tx1"/>
                </a:solidFill>
                <a:effectLst/>
                <a:latin typeface="+mn-lt"/>
                <a:ea typeface="+mn-ea"/>
                <a:cs typeface="+mn-cs"/>
              </a:rPr>
              <a:t> sao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protein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lục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mạnh</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những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ven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lúc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đầu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đứt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nằm</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đáy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mặt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xanh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sờ</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nhớt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tập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hợp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nhìn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bề</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sự</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kính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hiển</a:t>
            </a:r>
            <a:r>
              <a:rPr lang="es-ES" sz="1200" kern="1200" dirty="0" smtClean="0">
                <a:solidFill>
                  <a:schemeClr val="tx1"/>
                </a:solidFill>
                <a:effectLst/>
                <a:latin typeface="+mn-lt"/>
                <a:ea typeface="+mn-ea"/>
                <a:cs typeface="+mn-cs"/>
              </a:rPr>
              <a:t> vi </a:t>
            </a:r>
            <a:r>
              <a:rPr lang="es-ES" sz="1200" kern="1200" dirty="0" err="1" smtClean="0">
                <a:solidFill>
                  <a:schemeClr val="tx1"/>
                </a:solidFill>
                <a:effectLst/>
                <a:latin typeface="+mn-lt"/>
                <a:ea typeface="+mn-ea"/>
                <a:cs typeface="+mn-cs"/>
              </a:rPr>
              <a:t>mới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rõ</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sản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hao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muối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giảm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ảnh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sự</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phù</a:t>
            </a:r>
            <a:r>
              <a:rPr lang="es-ES" sz="1200" kern="1200" dirty="0" smtClean="0">
                <a:solidFill>
                  <a:schemeClr val="tx1"/>
                </a:solidFill>
                <a:effectLst/>
                <a:latin typeface="+mn-lt"/>
                <a:ea typeface="+mn-ea"/>
                <a:cs typeface="+mn-cs"/>
              </a:rPr>
              <a:t> du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chậm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chủ</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răng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bẫy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lội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thoát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chết</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Phòng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trừ</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tẩy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CuSO</a:t>
            </a:r>
            <a:r>
              <a:rPr lang="es-ES" sz="1200" kern="1200" baseline="-25000" dirty="0" smtClean="0">
                <a:solidFill>
                  <a:schemeClr val="tx1"/>
                </a:solidFill>
                <a:effectLst/>
                <a:latin typeface="+mn-lt"/>
                <a:ea typeface="+mn-ea"/>
                <a:cs typeface="+mn-cs"/>
              </a:rPr>
              <a:t>4</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nồng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a:t>
            </a:r>
            <a:r>
              <a:rPr lang="es-ES" sz="1200" kern="1200" dirty="0" smtClean="0">
                <a:solidFill>
                  <a:schemeClr val="tx1"/>
                </a:solidFill>
                <a:effectLst/>
                <a:latin typeface="+mn-lt"/>
                <a:ea typeface="+mn-ea"/>
                <a:cs typeface="+mn-cs"/>
              </a:rPr>
              <a:t> 0,7 ppm </a:t>
            </a:r>
            <a:r>
              <a:rPr lang="es-ES" sz="1200" kern="1200" dirty="0" err="1" smtClean="0">
                <a:solidFill>
                  <a:schemeClr val="tx1"/>
                </a:solidFill>
                <a:effectLst/>
                <a:latin typeface="+mn-lt"/>
                <a:ea typeface="+mn-ea"/>
                <a:cs typeface="+mn-cs"/>
              </a:rPr>
              <a:t>phun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khắp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11</a:t>
            </a:fld>
            <a:endParaRPr lang="vi-VN"/>
          </a:p>
        </p:txBody>
      </p:sp>
    </p:spTree>
    <p:extLst>
      <p:ext uri="{BB962C8B-B14F-4D97-AF65-F5344CB8AC3E}">
        <p14:creationId xmlns:p14="http://schemas.microsoft.com/office/powerpoint/2010/main" val="738523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Tảo</a:t>
            </a:r>
            <a:r>
              <a:rPr lang="es-ES" sz="1200" b="1" kern="1200" dirty="0" smtClean="0">
                <a:solidFill>
                  <a:schemeClr val="tx1"/>
                </a:solidFill>
                <a:effectLst/>
                <a:latin typeface="+mn-lt"/>
                <a:ea typeface="+mn-ea"/>
                <a:cs typeface="+mn-cs"/>
              </a:rPr>
              <a:t> </a:t>
            </a:r>
            <a:r>
              <a:rPr lang="es-ES" sz="1200" b="1" i="1" kern="1200" dirty="0" err="1" smtClean="0">
                <a:solidFill>
                  <a:schemeClr val="tx1"/>
                </a:solidFill>
                <a:effectLst/>
                <a:latin typeface="+mn-lt"/>
                <a:ea typeface="+mn-ea"/>
                <a:cs typeface="+mn-cs"/>
              </a:rPr>
              <a:t>Zygnemataceae</a:t>
            </a:r>
            <a:r>
              <a:rPr lang="es-ES" sz="1200" b="1" i="1" kern="1200" dirty="0" smtClean="0">
                <a:solidFill>
                  <a:schemeClr val="tx1"/>
                </a:solidFill>
                <a:effectLst/>
                <a:latin typeface="+mn-lt"/>
                <a:ea typeface="+mn-ea"/>
                <a:cs typeface="+mn-cs"/>
              </a:rPr>
              <a:t> </a:t>
            </a:r>
            <a:r>
              <a:rPr lang="es-ES" sz="1200" b="1" kern="1200" dirty="0" smtClean="0">
                <a:solidFill>
                  <a:schemeClr val="tx1"/>
                </a:solidFill>
                <a:effectLst/>
                <a:latin typeface="+mn-lt"/>
                <a:ea typeface="+mn-ea"/>
                <a:cs typeface="+mn-cs"/>
              </a:rPr>
              <a:t>(</a:t>
            </a:r>
            <a:r>
              <a:rPr lang="es-ES" sz="1200" b="1" i="1" kern="1200" dirty="0" smtClean="0">
                <a:solidFill>
                  <a:schemeClr val="tx1"/>
                </a:solidFill>
                <a:effectLst/>
                <a:latin typeface="+mn-lt"/>
                <a:ea typeface="+mn-ea"/>
                <a:cs typeface="+mn-cs"/>
              </a:rPr>
              <a:t>Z. </a:t>
            </a:r>
            <a:r>
              <a:rPr lang="es-ES" sz="1200" b="1" i="1" kern="1200" dirty="0" err="1" smtClean="0">
                <a:solidFill>
                  <a:schemeClr val="tx1"/>
                </a:solidFill>
                <a:effectLst/>
                <a:latin typeface="+mn-lt"/>
                <a:ea typeface="+mn-ea"/>
                <a:cs typeface="+mn-cs"/>
              </a:rPr>
              <a:t>Spirogyra</a:t>
            </a:r>
            <a:r>
              <a:rPr lang="es-ES" sz="1200" b="1" i="1" kern="1200" dirty="0" smtClean="0">
                <a:solidFill>
                  <a:schemeClr val="tx1"/>
                </a:solidFill>
                <a:effectLst/>
                <a:latin typeface="+mn-lt"/>
                <a:ea typeface="+mn-ea"/>
                <a:cs typeface="+mn-cs"/>
              </a:rPr>
              <a:t>; Z. </a:t>
            </a:r>
            <a:r>
              <a:rPr lang="es-ES" sz="1200" b="1" i="1" kern="1200" dirty="0" err="1" smtClean="0">
                <a:solidFill>
                  <a:schemeClr val="tx1"/>
                </a:solidFill>
                <a:effectLst/>
                <a:latin typeface="+mn-lt"/>
                <a:ea typeface="+mn-ea"/>
                <a:cs typeface="+mn-cs"/>
              </a:rPr>
              <a:t>Mougestia</a:t>
            </a:r>
            <a:r>
              <a:rPr lang="es-ES" sz="1200" b="1" i="1" kern="1200" dirty="0" smtClean="0">
                <a:solidFill>
                  <a:schemeClr val="tx1"/>
                </a:solidFill>
                <a:effectLst/>
                <a:latin typeface="+mn-lt"/>
                <a:ea typeface="+mn-ea"/>
                <a:cs typeface="+mn-cs"/>
              </a:rPr>
              <a:t>; Z. </a:t>
            </a:r>
            <a:r>
              <a:rPr lang="es-ES" sz="1200" b="1" i="1" kern="1200" dirty="0" err="1" smtClean="0">
                <a:solidFill>
                  <a:schemeClr val="tx1"/>
                </a:solidFill>
                <a:effectLst/>
                <a:latin typeface="+mn-lt"/>
                <a:ea typeface="+mn-ea"/>
                <a:cs typeface="+mn-cs"/>
              </a:rPr>
              <a:t>Zygnema</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lục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trụ</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nhánh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Spirogyra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1- 14 </a:t>
            </a:r>
            <a:r>
              <a:rPr lang="es-ES" sz="1200" kern="1200" dirty="0" err="1" smtClean="0">
                <a:solidFill>
                  <a:schemeClr val="tx1"/>
                </a:solidFill>
                <a:effectLst/>
                <a:latin typeface="+mn-lt"/>
                <a:ea typeface="+mn-ea"/>
                <a:cs typeface="+mn-cs"/>
              </a:rPr>
              <a:t>sợi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xoắn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ốc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nhiều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protein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Zygnema</a:t>
            </a:r>
            <a:r>
              <a:rPr lang="es-ES" sz="1200" i="1"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2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ngôi</a:t>
            </a:r>
            <a:r>
              <a:rPr lang="es-ES" sz="1200" kern="1200" dirty="0" smtClean="0">
                <a:solidFill>
                  <a:schemeClr val="tx1"/>
                </a:solidFill>
                <a:effectLst/>
                <a:latin typeface="+mn-lt"/>
                <a:ea typeface="+mn-ea"/>
                <a:cs typeface="+mn-cs"/>
              </a:rPr>
              <a:t> sao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protein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tố</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mỗi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tế</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lục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mạnh</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những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rãnh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ven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lúc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đầu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đứt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nằm</a:t>
            </a:r>
            <a:r>
              <a:rPr lang="es-ES" sz="1200" kern="1200" dirty="0" smtClean="0">
                <a:solidFill>
                  <a:schemeClr val="tx1"/>
                </a:solidFill>
                <a:effectLst/>
                <a:latin typeface="+mn-lt"/>
                <a:ea typeface="+mn-ea"/>
                <a:cs typeface="+mn-cs"/>
              </a:rPr>
              <a:t> ở </a:t>
            </a:r>
            <a:r>
              <a:rPr lang="es-ES" sz="1200" kern="1200" dirty="0" err="1" smtClean="0">
                <a:solidFill>
                  <a:schemeClr val="tx1"/>
                </a:solidFill>
                <a:effectLst/>
                <a:latin typeface="+mn-lt"/>
                <a:ea typeface="+mn-ea"/>
                <a:cs typeface="+mn-cs"/>
              </a:rPr>
              <a:t>đáy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nổi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mặt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xanh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sờ</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nhớt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đều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đơn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nhưng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tập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hợp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quần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nhìn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bề</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ngoài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thường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phân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sự</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sai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kính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hiển</a:t>
            </a:r>
            <a:r>
              <a:rPr lang="es-ES" sz="1200" kern="1200" dirty="0" smtClean="0">
                <a:solidFill>
                  <a:schemeClr val="tx1"/>
                </a:solidFill>
                <a:effectLst/>
                <a:latin typeface="+mn-lt"/>
                <a:ea typeface="+mn-ea"/>
                <a:cs typeface="+mn-cs"/>
              </a:rPr>
              <a:t> vi </a:t>
            </a:r>
            <a:r>
              <a:rPr lang="es-ES" sz="1200" kern="1200" dirty="0" err="1" smtClean="0">
                <a:solidFill>
                  <a:schemeClr val="tx1"/>
                </a:solidFill>
                <a:effectLst/>
                <a:latin typeface="+mn-lt"/>
                <a:ea typeface="+mn-ea"/>
                <a:cs typeface="+mn-cs"/>
              </a:rPr>
              <a:t>mới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thấy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rõ</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cấu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trình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sản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hao </a:t>
            </a:r>
            <a:r>
              <a:rPr lang="es-ES" sz="1200" kern="1200" dirty="0" err="1" smtClean="0">
                <a:solidFill>
                  <a:schemeClr val="tx1"/>
                </a:solidFill>
                <a:effectLst/>
                <a:latin typeface="+mn-lt"/>
                <a:ea typeface="+mn-ea"/>
                <a:cs typeface="+mn-cs"/>
              </a:rPr>
              <a:t>một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lượng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lớn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muối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vô</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giảm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dưỡng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ảnh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đến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sự</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triển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vật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phù</a:t>
            </a:r>
            <a:r>
              <a:rPr lang="es-ES" sz="1200" kern="1200" dirty="0" smtClean="0">
                <a:solidFill>
                  <a:schemeClr val="tx1"/>
                </a:solidFill>
                <a:effectLst/>
                <a:latin typeface="+mn-lt"/>
                <a:ea typeface="+mn-ea"/>
                <a:cs typeface="+mn-cs"/>
              </a:rPr>
              <a:t> du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thức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ăn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của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nên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sinh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trưởng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chậm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chủ</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yếu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tạo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thành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từng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răng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bẫy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mắc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phải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bơi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lội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bột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không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thoát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được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búi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đó</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chết</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Phòng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trừ</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tẩy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trước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thả</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vào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nuôi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nhất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là</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hương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Dùng</a:t>
            </a:r>
            <a:r>
              <a:rPr lang="es-ES" sz="1200" kern="1200" dirty="0" smtClean="0">
                <a:solidFill>
                  <a:schemeClr val="tx1"/>
                </a:solidFill>
                <a:effectLst/>
                <a:latin typeface="+mn-lt"/>
                <a:ea typeface="+mn-ea"/>
                <a:cs typeface="+mn-cs"/>
              </a:rPr>
              <a:t> CuSO</a:t>
            </a:r>
            <a:r>
              <a:rPr lang="es-ES" sz="1200" kern="1200" baseline="-25000" dirty="0" smtClean="0">
                <a:solidFill>
                  <a:schemeClr val="tx1"/>
                </a:solidFill>
                <a:effectLst/>
                <a:latin typeface="+mn-lt"/>
                <a:ea typeface="+mn-ea"/>
                <a:cs typeface="+mn-cs"/>
              </a:rPr>
              <a:t>4</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nồng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độ</a:t>
            </a:r>
            <a:r>
              <a:rPr lang="es-ES" sz="1200" kern="1200" dirty="0" smtClean="0">
                <a:solidFill>
                  <a:schemeClr val="tx1"/>
                </a:solidFill>
                <a:effectLst/>
                <a:latin typeface="+mn-lt"/>
                <a:ea typeface="+mn-ea"/>
                <a:cs typeface="+mn-cs"/>
              </a:rPr>
              <a:t> 0,7 ppm </a:t>
            </a:r>
            <a:r>
              <a:rPr lang="es-ES" sz="1200" kern="1200" dirty="0" err="1" smtClean="0">
                <a:solidFill>
                  <a:schemeClr val="tx1"/>
                </a:solidFill>
                <a:effectLst/>
                <a:latin typeface="+mn-lt"/>
                <a:ea typeface="+mn-ea"/>
                <a:cs typeface="+mn-cs"/>
              </a:rPr>
              <a:t>phun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khắp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để</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tiêu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diệt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các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giống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tảo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này</a:t>
            </a:r>
            <a:r>
              <a:rPr lang="es-ES" sz="1200" kern="1200" dirty="0" smtClean="0">
                <a:solidFill>
                  <a:schemeClr val="tx1"/>
                </a:solidFill>
                <a:effectLst/>
                <a:latin typeface="+mn-lt"/>
                <a:ea typeface="+mn-ea"/>
                <a:cs typeface="+mn-cs"/>
              </a:rPr>
              <a:t>. </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12</a:t>
            </a:fld>
            <a:endParaRPr lang="vi-VN"/>
          </a:p>
        </p:txBody>
      </p:sp>
    </p:spTree>
    <p:extLst>
      <p:ext uri="{BB962C8B-B14F-4D97-AF65-F5344CB8AC3E}">
        <p14:creationId xmlns:p14="http://schemas.microsoft.com/office/powerpoint/2010/main" val="62414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smtClean="0"/>
              <a:t>Rong đuôi chó?</a:t>
            </a:r>
            <a:endParaRPr lang="vi-VN" b="1" dirty="0"/>
          </a:p>
        </p:txBody>
      </p:sp>
      <p:sp>
        <p:nvSpPr>
          <p:cNvPr id="4" name="Slide Number Placeholder 3"/>
          <p:cNvSpPr>
            <a:spLocks noGrp="1"/>
          </p:cNvSpPr>
          <p:nvPr>
            <p:ph type="sldNum" sz="quarter" idx="10"/>
          </p:nvPr>
        </p:nvSpPr>
        <p:spPr/>
        <p:txBody>
          <a:bodyPr/>
          <a:lstStyle/>
          <a:p>
            <a:fld id="{8414CF5A-E699-4166-A5B2-EE1C51D66F2A}" type="slidenum">
              <a:rPr lang="vi-VN" smtClean="0"/>
              <a:t>14</a:t>
            </a:fld>
            <a:endParaRPr lang="vi-VN"/>
          </a:p>
        </p:txBody>
      </p:sp>
    </p:spTree>
    <p:extLst>
      <p:ext uri="{BB962C8B-B14F-4D97-AF65-F5344CB8AC3E}">
        <p14:creationId xmlns:p14="http://schemas.microsoft.com/office/powerpoint/2010/main" val="247609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kern="1200" dirty="0" smtClean="0">
                <a:solidFill>
                  <a:schemeClr val="tx1"/>
                </a:solidFill>
                <a:effectLst/>
                <a:latin typeface="+mn-lt"/>
                <a:ea typeface="+mn-ea"/>
                <a:cs typeface="+mn-cs"/>
              </a:rPr>
              <a:t>Phân họ </a:t>
            </a:r>
            <a:r>
              <a:rPr lang="vi-VN" sz="2000" b="1" kern="1200" dirty="0" smtClean="0">
                <a:solidFill>
                  <a:schemeClr val="tx1"/>
                </a:solidFill>
                <a:effectLst/>
                <a:latin typeface="+mn-lt"/>
                <a:ea typeface="+mn-ea"/>
                <a:cs typeface="+mn-cs"/>
              </a:rPr>
              <a:t>Bèo tấm</a:t>
            </a:r>
          </a:p>
          <a:p>
            <a:r>
              <a:rPr lang="vi-VN" b="0" dirty="0" smtClean="0">
                <a:effectLst/>
              </a:rPr>
              <a:t>Bách khoa toàn thư mở Wikipedia</a:t>
            </a:r>
          </a:p>
          <a:p>
            <a:pPr rtl="0" fontAlgn="t"/>
            <a:r>
              <a:rPr lang="vi-VN" dirty="0" smtClean="0">
                <a:effectLst/>
              </a:rPr>
              <a:t>Phân họ Bèo tấm</a:t>
            </a:r>
            <a:br>
              <a:rPr lang="vi-VN" dirty="0" smtClean="0">
                <a:effectLst/>
              </a:rPr>
            </a:br>
            <a:r>
              <a:rPr lang="vi-VN" dirty="0" smtClean="0">
                <a:effectLst/>
              </a:rPr>
              <a:t>Hình chụp gần của hai loài bèo tấm/cám khác nhau: </a:t>
            </a:r>
            <a:r>
              <a:rPr lang="vi-VN" i="1" dirty="0" smtClean="0">
                <a:effectLst/>
              </a:rPr>
              <a:t>Spirodela polyrrhiza</a:t>
            </a:r>
            <a:r>
              <a:rPr lang="vi-VN" dirty="0" smtClean="0">
                <a:effectLst/>
              </a:rPr>
              <a:t> và </a:t>
            </a:r>
            <a:r>
              <a:rPr lang="vi-VN" i="1" dirty="0" smtClean="0">
                <a:effectLst/>
              </a:rPr>
              <a:t>Wolffia globosa</a:t>
            </a:r>
            <a:r>
              <a:rPr lang="vi-VN" dirty="0" smtClean="0">
                <a:effectLst/>
              </a:rPr>
              <a:t>. Loài bèo cám </a:t>
            </a:r>
            <a:r>
              <a:rPr lang="vi-VN" i="1" dirty="0" smtClean="0">
                <a:effectLst/>
              </a:rPr>
              <a:t>Wolffia globosa</a:t>
            </a:r>
            <a:r>
              <a:rPr lang="vi-VN" dirty="0" smtClean="0">
                <a:effectLst/>
              </a:rPr>
              <a:t> rất nhỏ này không lớn hơn 2 mm.</a:t>
            </a:r>
            <a:r>
              <a:rPr lang="vi-VN" sz="1200" u="none" strike="noStrike" kern="1200" dirty="0" smtClean="0">
                <a:solidFill>
                  <a:schemeClr val="tx1"/>
                </a:solidFill>
                <a:effectLst/>
                <a:latin typeface="+mn-lt"/>
                <a:ea typeface="+mn-ea"/>
                <a:cs typeface="+mn-cs"/>
                <a:hlinkClick r:id="rId3" tooltip="Phân loại sinh học"/>
              </a:rPr>
              <a:t>Phân loại khoa học</a:t>
            </a:r>
            <a:r>
              <a:rPr lang="vi-VN" sz="1200" u="none" strike="noStrike" kern="1200" dirty="0" smtClean="0">
                <a:solidFill>
                  <a:schemeClr val="tx1"/>
                </a:solidFill>
                <a:effectLst/>
                <a:latin typeface="+mn-lt"/>
                <a:ea typeface="+mn-ea"/>
                <a:cs typeface="+mn-cs"/>
                <a:hlinkClick r:id="rId4" tooltip="Giới (sinh học)"/>
              </a:rPr>
              <a:t>Giới</a:t>
            </a:r>
            <a:r>
              <a:rPr lang="vi-VN" dirty="0" smtClean="0">
                <a:effectLst/>
              </a:rPr>
              <a:t> (</a:t>
            </a:r>
            <a:r>
              <a:rPr lang="vi-VN" i="1" dirty="0" smtClean="0">
                <a:effectLst/>
              </a:rPr>
              <a:t>regnum</a:t>
            </a:r>
            <a:r>
              <a:rPr lang="vi-VN" dirty="0" smtClean="0">
                <a:effectLst/>
              </a:rPr>
              <a:t>)</a:t>
            </a:r>
            <a:r>
              <a:rPr lang="vi-VN" sz="1200" u="none" strike="noStrike" kern="1200" dirty="0" smtClean="0">
                <a:solidFill>
                  <a:schemeClr val="tx1"/>
                </a:solidFill>
                <a:effectLst/>
                <a:latin typeface="+mn-lt"/>
                <a:ea typeface="+mn-ea"/>
                <a:cs typeface="+mn-cs"/>
                <a:hlinkClick r:id="rId5" tooltip="Thực vật"/>
              </a:rPr>
              <a:t>Plantae</a:t>
            </a:r>
            <a:r>
              <a:rPr lang="vi-VN" b="0" dirty="0" smtClean="0">
                <a:effectLst/>
              </a:rPr>
              <a:t>(không phân hạng)</a:t>
            </a:r>
            <a:r>
              <a:rPr lang="vi-VN" sz="1200" u="none" strike="noStrike" kern="1200" dirty="0" smtClean="0">
                <a:solidFill>
                  <a:schemeClr val="tx1"/>
                </a:solidFill>
                <a:effectLst/>
                <a:latin typeface="+mn-lt"/>
                <a:ea typeface="+mn-ea"/>
                <a:cs typeface="+mn-cs"/>
                <a:hlinkClick r:id="rId6" tooltip="Thực vật có hoa"/>
              </a:rPr>
              <a:t>Angiospermae</a:t>
            </a:r>
            <a:r>
              <a:rPr lang="vi-VN" b="0" dirty="0" smtClean="0">
                <a:effectLst/>
              </a:rPr>
              <a:t>(không phân hạng)</a:t>
            </a:r>
            <a:r>
              <a:rPr lang="vi-VN" sz="1200" u="none" strike="noStrike" kern="1200" dirty="0" smtClean="0">
                <a:solidFill>
                  <a:schemeClr val="tx1"/>
                </a:solidFill>
                <a:effectLst/>
                <a:latin typeface="+mn-lt"/>
                <a:ea typeface="+mn-ea"/>
                <a:cs typeface="+mn-cs"/>
                <a:hlinkClick r:id="rId7" tooltip="Thực vật một lá mầm"/>
              </a:rPr>
              <a:t>Monocots</a:t>
            </a:r>
            <a:r>
              <a:rPr lang="vi-VN" sz="1200" u="none" strike="noStrike" kern="1200" dirty="0" smtClean="0">
                <a:solidFill>
                  <a:schemeClr val="tx1"/>
                </a:solidFill>
                <a:effectLst/>
                <a:latin typeface="+mn-lt"/>
                <a:ea typeface="+mn-ea"/>
                <a:cs typeface="+mn-cs"/>
                <a:hlinkClick r:id="rId8" tooltip="Bộ (sinh học)"/>
              </a:rPr>
              <a:t>Bộ</a:t>
            </a:r>
            <a:r>
              <a:rPr lang="vi-VN" dirty="0" smtClean="0">
                <a:effectLst/>
              </a:rPr>
              <a:t> (</a:t>
            </a:r>
            <a:r>
              <a:rPr lang="vi-VN" i="1" dirty="0" smtClean="0">
                <a:effectLst/>
              </a:rPr>
              <a:t>ordo</a:t>
            </a:r>
            <a:r>
              <a:rPr lang="vi-VN" dirty="0" smtClean="0">
                <a:effectLst/>
              </a:rPr>
              <a:t>)</a:t>
            </a:r>
            <a:r>
              <a:rPr lang="vi-VN" sz="1200" u="none" strike="noStrike" kern="1200" dirty="0" smtClean="0">
                <a:solidFill>
                  <a:schemeClr val="tx1"/>
                </a:solidFill>
                <a:effectLst/>
                <a:latin typeface="+mn-lt"/>
                <a:ea typeface="+mn-ea"/>
                <a:cs typeface="+mn-cs"/>
                <a:hlinkClick r:id="rId9" tooltip="Bộ Trạch tả"/>
              </a:rPr>
              <a:t>Alismatales</a:t>
            </a:r>
            <a:r>
              <a:rPr lang="vi-VN" sz="1200" u="none" strike="noStrike" kern="1200" dirty="0" smtClean="0">
                <a:solidFill>
                  <a:schemeClr val="tx1"/>
                </a:solidFill>
                <a:effectLst/>
                <a:latin typeface="+mn-lt"/>
                <a:ea typeface="+mn-ea"/>
                <a:cs typeface="+mn-cs"/>
                <a:hlinkClick r:id="rId10" tooltip="Họ (sinh học)"/>
              </a:rPr>
              <a:t>Họ</a:t>
            </a:r>
            <a:r>
              <a:rPr lang="vi-VN" dirty="0" smtClean="0">
                <a:effectLst/>
              </a:rPr>
              <a:t> (</a:t>
            </a:r>
            <a:r>
              <a:rPr lang="vi-VN" i="1" dirty="0" smtClean="0">
                <a:effectLst/>
              </a:rPr>
              <a:t>familia</a:t>
            </a:r>
            <a:r>
              <a:rPr lang="vi-VN" dirty="0" smtClean="0">
                <a:effectLst/>
              </a:rPr>
              <a:t>)</a:t>
            </a:r>
            <a:r>
              <a:rPr lang="vi-VN" sz="1200" u="none" strike="noStrike" kern="1200" dirty="0" smtClean="0">
                <a:solidFill>
                  <a:schemeClr val="tx1"/>
                </a:solidFill>
                <a:effectLst/>
                <a:latin typeface="+mn-lt"/>
                <a:ea typeface="+mn-ea"/>
                <a:cs typeface="+mn-cs"/>
                <a:hlinkClick r:id="rId11" tooltip="Họ Ráy"/>
              </a:rPr>
              <a:t>Araceae</a:t>
            </a:r>
            <a:r>
              <a:rPr lang="vi-VN" sz="1200" u="none" strike="noStrike" kern="1200" dirty="0" smtClean="0">
                <a:solidFill>
                  <a:schemeClr val="tx1"/>
                </a:solidFill>
                <a:effectLst/>
                <a:latin typeface="+mn-lt"/>
                <a:ea typeface="+mn-ea"/>
                <a:cs typeface="+mn-cs"/>
                <a:hlinkClick r:id="rId12" tooltip="Phân họ"/>
              </a:rPr>
              <a:t>Phân họ</a:t>
            </a:r>
            <a:r>
              <a:rPr lang="vi-VN" dirty="0" smtClean="0">
                <a:effectLst/>
              </a:rPr>
              <a:t> (</a:t>
            </a:r>
            <a:r>
              <a:rPr lang="vi-VN" i="1" dirty="0" smtClean="0">
                <a:effectLst/>
              </a:rPr>
              <a:t>subfamilia</a:t>
            </a:r>
            <a:r>
              <a:rPr lang="vi-VN" dirty="0" smtClean="0">
                <a:effectLst/>
              </a:rPr>
              <a:t>)</a:t>
            </a:r>
            <a:r>
              <a:rPr lang="vi-VN" b="1" dirty="0" smtClean="0">
                <a:effectLst/>
              </a:rPr>
              <a:t>Lemnoideae</a:t>
            </a:r>
            <a:r>
              <a:rPr lang="vi-VN" dirty="0" smtClean="0">
                <a:effectLst/>
              </a:rPr>
              <a:t>Các chi</a:t>
            </a:r>
            <a:r>
              <a:rPr lang="vi-VN" sz="1200" i="1" u="none" strike="noStrike" kern="1200" dirty="0" smtClean="0">
                <a:solidFill>
                  <a:schemeClr val="tx1"/>
                </a:solidFill>
                <a:effectLst/>
                <a:latin typeface="+mn-lt"/>
                <a:ea typeface="+mn-ea"/>
                <a:cs typeface="+mn-cs"/>
                <a:hlinkClick r:id="rId13" tooltip="Spirodela"/>
              </a:rPr>
              <a:t>Spirodela</a:t>
            </a:r>
            <a:endParaRPr lang="vi-VN" dirty="0" smtClean="0">
              <a:effectLst/>
            </a:endParaRPr>
          </a:p>
          <a:p>
            <a:pPr rtl="0" fontAlgn="t"/>
            <a:r>
              <a:rPr lang="vi-VN" sz="1200" i="1" u="none" strike="noStrike" kern="1200" dirty="0" smtClean="0">
                <a:solidFill>
                  <a:schemeClr val="tx1"/>
                </a:solidFill>
                <a:effectLst/>
                <a:latin typeface="+mn-lt"/>
                <a:ea typeface="+mn-ea"/>
                <a:cs typeface="+mn-cs"/>
                <a:hlinkClick r:id="rId14" tooltip="Landoltia punctata"/>
              </a:rPr>
              <a:t>Landoltia</a:t>
            </a:r>
            <a:endParaRPr lang="vi-VN" dirty="0" smtClean="0">
              <a:effectLst/>
            </a:endParaRPr>
          </a:p>
          <a:p>
            <a:pPr rtl="0" fontAlgn="t"/>
            <a:r>
              <a:rPr lang="vi-VN" sz="1200" i="1" u="none" strike="noStrike" kern="1200" dirty="0" smtClean="0">
                <a:solidFill>
                  <a:schemeClr val="tx1"/>
                </a:solidFill>
                <a:effectLst/>
                <a:latin typeface="+mn-lt"/>
                <a:ea typeface="+mn-ea"/>
                <a:cs typeface="+mn-cs"/>
                <a:hlinkClick r:id="rId15" tooltip="Lemna"/>
              </a:rPr>
              <a:t>Lemna</a:t>
            </a:r>
            <a:endParaRPr lang="vi-VN" dirty="0" smtClean="0">
              <a:effectLst/>
            </a:endParaRPr>
          </a:p>
          <a:p>
            <a:pPr rtl="0" fontAlgn="t"/>
            <a:r>
              <a:rPr lang="vi-VN" sz="1200" i="1" u="none" strike="noStrike" kern="1200" dirty="0" smtClean="0">
                <a:solidFill>
                  <a:schemeClr val="tx1"/>
                </a:solidFill>
                <a:effectLst/>
                <a:latin typeface="+mn-lt"/>
                <a:ea typeface="+mn-ea"/>
                <a:cs typeface="+mn-cs"/>
                <a:hlinkClick r:id="rId16" tooltip="Wolffiella"/>
              </a:rPr>
              <a:t>Wolffiella</a:t>
            </a:r>
            <a:endParaRPr lang="vi-VN" dirty="0" smtClean="0">
              <a:effectLst/>
            </a:endParaRPr>
          </a:p>
          <a:p>
            <a:pPr rtl="0" fontAlgn="t"/>
            <a:r>
              <a:rPr lang="vi-VN" sz="1200" i="1" u="none" strike="noStrike" kern="1200" dirty="0" smtClean="0">
                <a:solidFill>
                  <a:schemeClr val="tx1"/>
                </a:solidFill>
                <a:effectLst/>
                <a:latin typeface="+mn-lt"/>
                <a:ea typeface="+mn-ea"/>
                <a:cs typeface="+mn-cs"/>
                <a:hlinkClick r:id="rId17" tooltip="Wolffia"/>
              </a:rPr>
              <a:t>Wolffia</a:t>
            </a:r>
            <a:endParaRPr lang="vi-VN" dirty="0" smtClean="0">
              <a:effectLst/>
            </a:endParaRPr>
          </a:p>
          <a:p>
            <a:pPr rtl="0"/>
            <a:r>
              <a:rPr lang="vi-VN" b="1" dirty="0" smtClean="0">
                <a:effectLst/>
              </a:rPr>
              <a:t>Phân họ Bèo tấm</a:t>
            </a:r>
            <a:r>
              <a:rPr lang="vi-VN" dirty="0" smtClean="0">
                <a:effectLst/>
              </a:rPr>
              <a:t> (</a:t>
            </a:r>
            <a:r>
              <a:rPr lang="vi-VN" sz="1200" u="none" strike="noStrike" kern="1200" dirty="0" smtClean="0">
                <a:solidFill>
                  <a:schemeClr val="tx1"/>
                </a:solidFill>
                <a:effectLst/>
                <a:latin typeface="+mn-lt"/>
                <a:ea typeface="+mn-ea"/>
                <a:cs typeface="+mn-cs"/>
                <a:hlinkClick r:id="rId18" tooltip="Danh pháp"/>
              </a:rPr>
              <a:t>danh pháp khoa học</a:t>
            </a:r>
            <a:r>
              <a:rPr lang="vi-VN" dirty="0" smtClean="0">
                <a:effectLst/>
              </a:rPr>
              <a:t>: </a:t>
            </a:r>
            <a:r>
              <a:rPr lang="vi-VN" b="1" i="1" dirty="0" smtClean="0">
                <a:effectLst/>
              </a:rPr>
              <a:t>Lemnoideae</a:t>
            </a:r>
            <a:r>
              <a:rPr lang="vi-VN" dirty="0" smtClean="0">
                <a:effectLst/>
              </a:rPr>
              <a:t>) là một phân họ trong </a:t>
            </a:r>
            <a:r>
              <a:rPr lang="vi-VN" sz="1200" u="none" strike="noStrike" kern="1200" dirty="0" smtClean="0">
                <a:solidFill>
                  <a:schemeClr val="tx1"/>
                </a:solidFill>
                <a:effectLst/>
                <a:latin typeface="+mn-lt"/>
                <a:ea typeface="+mn-ea"/>
                <a:cs typeface="+mn-cs"/>
                <a:hlinkClick r:id="rId11" tooltip="Họ Ráy"/>
              </a:rPr>
              <a:t>họ Ráy</a:t>
            </a:r>
            <a:r>
              <a:rPr lang="vi-VN" dirty="0" smtClean="0">
                <a:effectLst/>
              </a:rPr>
              <a:t> (</a:t>
            </a:r>
            <a:r>
              <a:rPr lang="vi-VN" i="1" dirty="0" smtClean="0">
                <a:effectLst/>
              </a:rPr>
              <a:t>Araceae</a:t>
            </a:r>
            <a:r>
              <a:rPr lang="vi-VN" dirty="0" smtClean="0">
                <a:effectLst/>
              </a:rPr>
              <a:t>)</a:t>
            </a:r>
            <a:r>
              <a:rPr lang="vi-VN" sz="1200" b="0" i="0" u="none" strike="noStrike" kern="1200" baseline="30000" dirty="0" smtClean="0">
                <a:solidFill>
                  <a:schemeClr val="tx1"/>
                </a:solidFill>
                <a:effectLst/>
                <a:latin typeface="+mn-lt"/>
                <a:ea typeface="+mn-ea"/>
                <a:cs typeface="+mn-cs"/>
                <a:hlinkClick r:id="rId19"/>
              </a:rPr>
              <a:t>[1]</a:t>
            </a:r>
            <a:r>
              <a:rPr lang="vi-VN" dirty="0" smtClean="0">
                <a:effectLst/>
              </a:rPr>
              <a:t>. Các phân loại trước thế kỷ 21 có xu hướng phân loại nhóm này như một họ tách biệt với danh pháp </a:t>
            </a:r>
            <a:r>
              <a:rPr lang="vi-VN" b="1" i="1" dirty="0" smtClean="0">
                <a:effectLst/>
              </a:rPr>
              <a:t>Lemnaceae</a:t>
            </a:r>
            <a:r>
              <a:rPr lang="vi-VN" dirty="0" smtClean="0">
                <a:effectLst/>
              </a:rPr>
              <a:t>.</a:t>
            </a:r>
          </a:p>
          <a:p>
            <a:pPr rtl="0"/>
            <a:r>
              <a:rPr lang="vi-VN" sz="1200" b="1" kern="1200" dirty="0" smtClean="0">
                <a:solidFill>
                  <a:schemeClr val="tx1"/>
                </a:solidFill>
                <a:effectLst/>
                <a:latin typeface="+mn-lt"/>
                <a:ea typeface="+mn-ea"/>
                <a:cs typeface="+mn-cs"/>
              </a:rPr>
              <a:t>Mục lục</a:t>
            </a:r>
          </a:p>
          <a:p>
            <a:pPr rtl="0"/>
            <a:r>
              <a:rPr lang="vi-VN" dirty="0" smtClean="0">
                <a:effectLst/>
              </a:rPr>
              <a:t>  [</a:t>
            </a:r>
            <a:r>
              <a:rPr lang="vi-VN" sz="1200" u="none" strike="noStrike" kern="1200" dirty="0" smtClean="0">
                <a:solidFill>
                  <a:schemeClr val="tx1"/>
                </a:solidFill>
                <a:effectLst/>
                <a:latin typeface="+mn-lt"/>
                <a:ea typeface="+mn-ea"/>
                <a:cs typeface="+mn-cs"/>
                <a:hlinkClick r:id="rId20"/>
              </a:rPr>
              <a:t>ẩn</a:t>
            </a:r>
            <a:r>
              <a:rPr lang="vi-VN" dirty="0" smtClean="0">
                <a:effectLst/>
              </a:rPr>
              <a:t>] </a:t>
            </a:r>
          </a:p>
          <a:p>
            <a:pPr rtl="0"/>
            <a:r>
              <a:rPr lang="vi-VN" sz="1200" u="none" strike="noStrike" kern="1200" dirty="0" smtClean="0">
                <a:solidFill>
                  <a:schemeClr val="tx1"/>
                </a:solidFill>
                <a:effectLst/>
                <a:latin typeface="+mn-lt"/>
                <a:ea typeface="+mn-ea"/>
                <a:cs typeface="+mn-cs"/>
                <a:hlinkClick r:id="rId21"/>
              </a:rPr>
              <a:t>1 Đặc điểm</a:t>
            </a:r>
            <a:endParaRPr lang="vi-VN" dirty="0" smtClean="0">
              <a:effectLst/>
            </a:endParaRPr>
          </a:p>
          <a:p>
            <a:pPr rtl="0"/>
            <a:r>
              <a:rPr lang="vi-VN" sz="1200" u="none" strike="noStrike" kern="1200" dirty="0" smtClean="0">
                <a:solidFill>
                  <a:schemeClr val="tx1"/>
                </a:solidFill>
                <a:effectLst/>
                <a:latin typeface="+mn-lt"/>
                <a:ea typeface="+mn-ea"/>
                <a:cs typeface="+mn-cs"/>
                <a:hlinkClick r:id="rId22"/>
              </a:rPr>
              <a:t>2 Phân loại</a:t>
            </a:r>
            <a:endParaRPr lang="vi-VN" dirty="0" smtClean="0">
              <a:effectLst/>
            </a:endParaRPr>
          </a:p>
          <a:p>
            <a:pPr rtl="0"/>
            <a:r>
              <a:rPr lang="vi-VN" sz="1200" u="none" strike="noStrike" kern="1200" dirty="0" smtClean="0">
                <a:solidFill>
                  <a:schemeClr val="tx1"/>
                </a:solidFill>
                <a:effectLst/>
                <a:latin typeface="+mn-lt"/>
                <a:ea typeface="+mn-ea"/>
                <a:cs typeface="+mn-cs"/>
                <a:hlinkClick r:id="rId23"/>
              </a:rPr>
              <a:t>3 Phát sinh loài</a:t>
            </a:r>
            <a:endParaRPr lang="vi-VN" dirty="0" smtClean="0">
              <a:effectLst/>
            </a:endParaRPr>
          </a:p>
          <a:p>
            <a:pPr rtl="0"/>
            <a:r>
              <a:rPr lang="vi-VN" sz="1200" u="none" strike="noStrike" kern="1200" dirty="0" smtClean="0">
                <a:solidFill>
                  <a:schemeClr val="tx1"/>
                </a:solidFill>
                <a:effectLst/>
                <a:latin typeface="+mn-lt"/>
                <a:ea typeface="+mn-ea"/>
                <a:cs typeface="+mn-cs"/>
                <a:hlinkClick r:id="rId24"/>
              </a:rPr>
              <a:t>4 Hình ảnh</a:t>
            </a:r>
            <a:endParaRPr lang="vi-VN" dirty="0" smtClean="0">
              <a:effectLst/>
            </a:endParaRPr>
          </a:p>
          <a:p>
            <a:pPr rtl="0"/>
            <a:r>
              <a:rPr lang="vi-VN" sz="1200" u="none" strike="noStrike" kern="1200" dirty="0" smtClean="0">
                <a:solidFill>
                  <a:schemeClr val="tx1"/>
                </a:solidFill>
                <a:effectLst/>
                <a:latin typeface="+mn-lt"/>
                <a:ea typeface="+mn-ea"/>
                <a:cs typeface="+mn-cs"/>
                <a:hlinkClick r:id="rId25"/>
              </a:rPr>
              <a:t>5 Liên kết ngoài</a:t>
            </a:r>
            <a:endParaRPr lang="vi-VN" dirty="0" smtClean="0">
              <a:effectLst/>
            </a:endParaRPr>
          </a:p>
          <a:p>
            <a:pPr rtl="0"/>
            <a:r>
              <a:rPr lang="vi-VN" sz="1200" u="none" strike="noStrike" kern="1200" dirty="0" smtClean="0">
                <a:solidFill>
                  <a:schemeClr val="tx1"/>
                </a:solidFill>
                <a:effectLst/>
                <a:latin typeface="+mn-lt"/>
                <a:ea typeface="+mn-ea"/>
                <a:cs typeface="+mn-cs"/>
                <a:hlinkClick r:id="rId26"/>
              </a:rPr>
              <a:t>6 Tham khảo</a:t>
            </a:r>
            <a:endParaRPr lang="vi-VN" dirty="0" smtClean="0">
              <a:effectLst/>
            </a:endParaRPr>
          </a:p>
          <a:p>
            <a:pPr rtl="0"/>
            <a:r>
              <a:rPr lang="vi-VN" sz="1200" b="0" kern="1200" dirty="0" smtClean="0">
                <a:solidFill>
                  <a:schemeClr val="tx1"/>
                </a:solidFill>
                <a:effectLst/>
                <a:latin typeface="+mn-lt"/>
                <a:ea typeface="+mn-ea"/>
                <a:cs typeface="+mn-cs"/>
              </a:rPr>
              <a:t>Đặc điểm[</a:t>
            </a:r>
            <a:r>
              <a:rPr lang="vi-VN" sz="1200" b="0" u="none" strike="noStrike" kern="1200" dirty="0" smtClean="0">
                <a:solidFill>
                  <a:schemeClr val="tx1"/>
                </a:solidFill>
                <a:effectLst/>
                <a:latin typeface="+mn-lt"/>
                <a:ea typeface="+mn-ea"/>
                <a:cs typeface="+mn-cs"/>
                <a:hlinkClick r:id="rId27" tooltip="Sửa đổi phần “Đặc điểm”"/>
              </a:rPr>
              <a:t>sửa</a:t>
            </a:r>
            <a:r>
              <a:rPr lang="vi-VN" sz="1200" b="0" kern="1200" dirty="0" smtClean="0">
                <a:solidFill>
                  <a:schemeClr val="tx1"/>
                </a:solidFill>
                <a:effectLst/>
                <a:latin typeface="+mn-lt"/>
                <a:ea typeface="+mn-ea"/>
                <a:cs typeface="+mn-cs"/>
              </a:rPr>
              <a:t>]</a:t>
            </a:r>
          </a:p>
          <a:p>
            <a:pPr rtl="0"/>
            <a:r>
              <a:rPr lang="vi-VN" dirty="0" smtClean="0">
                <a:effectLst/>
              </a:rPr>
              <a:t>Các loài thực vật này rất đơn giản, chúng thiếu thân hoặc lá, nhưng bao gồm cấu trúc nhỏ giống như lưỡi lam trôi nổi trên hoặc chỉ ngay dưới bề mặt nước, có hoặc không có các rễ con đơn giản. Sự sinh sản của chúng diễn ra chủ yếu là vô tính, nhờ nảy chồi, nhưng thỉnh thoảng thì hoa, bao gồm 2 nhị hoa và một nhụy hoa (đôi khi gọi nó là cụm hoa gồm 3 hoa đơn tính) cũng được sinh ra. Quả là loại </a:t>
            </a:r>
            <a:r>
              <a:rPr lang="vi-VN" i="1" dirty="0" smtClean="0">
                <a:effectLst/>
              </a:rPr>
              <a:t>túi nhỏ</a:t>
            </a:r>
            <a:r>
              <a:rPr lang="vi-VN" dirty="0" smtClean="0">
                <a:effectLst/>
              </a:rPr>
              <a:t>, một cái túi chứa không khí và hạt, nhằm mục đích có thể nổi được. Hoa của chi </a:t>
            </a:r>
            <a:r>
              <a:rPr lang="vi-VN" i="1" dirty="0" smtClean="0">
                <a:effectLst/>
              </a:rPr>
              <a:t>Wolffia</a:t>
            </a:r>
            <a:r>
              <a:rPr lang="vi-VN" dirty="0" smtClean="0">
                <a:effectLst/>
              </a:rPr>
              <a:t> là nhỏ nhất trong thế giới các loài hoa, nó chỉ dài 0,3 mm</a:t>
            </a:r>
            <a:r>
              <a:rPr lang="vi-VN" sz="1200" b="0" i="0" u="none" strike="noStrike" kern="1200" baseline="30000" dirty="0" smtClean="0">
                <a:solidFill>
                  <a:schemeClr val="tx1"/>
                </a:solidFill>
                <a:effectLst/>
                <a:latin typeface="+mn-lt"/>
                <a:ea typeface="+mn-ea"/>
                <a:cs typeface="+mn-cs"/>
                <a:hlinkClick r:id="rId28"/>
              </a:rPr>
              <a:t>[2]</a:t>
            </a:r>
            <a:r>
              <a:rPr lang="vi-VN" dirty="0" smtClean="0">
                <a:effectLst/>
              </a:rPr>
              <a:t>.</a:t>
            </a:r>
          </a:p>
          <a:p>
            <a:pPr rtl="0"/>
            <a:r>
              <a:rPr lang="vi-VN" dirty="0" smtClean="0">
                <a:effectLst/>
              </a:rPr>
              <a:t>Bèo tấm là nguồn thức ăn quan trọng cho các loại chim nước, cũng như được người sử dụng, ở một vài nơi trong khu vực </a:t>
            </a:r>
            <a:r>
              <a:rPr lang="vi-VN" sz="1200" u="none" strike="noStrike" kern="1200" dirty="0" smtClean="0">
                <a:solidFill>
                  <a:schemeClr val="tx1"/>
                </a:solidFill>
                <a:effectLst/>
                <a:latin typeface="+mn-lt"/>
                <a:ea typeface="+mn-ea"/>
                <a:cs typeface="+mn-cs"/>
                <a:hlinkClick r:id="rId29" tooltip="Đông Nam Á"/>
              </a:rPr>
              <a:t>Đông Nam Á</a:t>
            </a:r>
            <a:r>
              <a:rPr lang="vi-VN" dirty="0" smtClean="0">
                <a:effectLst/>
              </a:rPr>
              <a:t> dưới tên gọi </a:t>
            </a:r>
            <a:r>
              <a:rPr lang="vi-VN" i="1" dirty="0" smtClean="0">
                <a:effectLst/>
              </a:rPr>
              <a:t>khai-nam</a:t>
            </a:r>
            <a:r>
              <a:rPr lang="vi-VN" dirty="0" smtClean="0">
                <a:effectLst/>
              </a:rPr>
              <a:t>?. Một số loài bèo tấm được nuôi trồng trong các bể cảnh nước ngọt và ao hồ và chúng phát triển khá nhanh, mặc dù trong các ao hồ lớn có thể là rất khó loại trừ một khi chúng đã có mặt. Bèo tấm có vai trò quan trọng trong việc khắc phục tình trạng dư thừa các chất dinh dưỡng dạng khoág chất dư thừa trong các ao hồ bằng biện pháp sinh học do chúng phát triển nhanh và hấp thụ phần lớn các chất này, cụ thể là các </a:t>
            </a:r>
            <a:r>
              <a:rPr lang="vi-VN" sz="1200" u="none" strike="noStrike" kern="1200" dirty="0" smtClean="0">
                <a:solidFill>
                  <a:schemeClr val="tx1"/>
                </a:solidFill>
                <a:effectLst/>
                <a:latin typeface="+mn-lt"/>
                <a:ea typeface="+mn-ea"/>
                <a:cs typeface="+mn-cs"/>
                <a:hlinkClick r:id="rId30" tooltip="Nitrat"/>
              </a:rPr>
              <a:t>nitrat</a:t>
            </a:r>
            <a:r>
              <a:rPr lang="vi-VN" dirty="0" smtClean="0">
                <a:effectLst/>
              </a:rPr>
              <a:t> và </a:t>
            </a:r>
            <a:r>
              <a:rPr lang="vi-VN" sz="1200" u="none" strike="noStrike" kern="1200" dirty="0" smtClean="0">
                <a:solidFill>
                  <a:schemeClr val="tx1"/>
                </a:solidFill>
                <a:effectLst/>
                <a:latin typeface="+mn-lt"/>
                <a:ea typeface="+mn-ea"/>
                <a:cs typeface="+mn-cs"/>
                <a:hlinkClick r:id="rId31" tooltip="Phốtphát (trang chưa được viết)"/>
              </a:rPr>
              <a:t>phốtphát</a:t>
            </a:r>
            <a:r>
              <a:rPr lang="vi-VN" dirty="0" smtClean="0">
                <a:effectLst/>
              </a:rPr>
              <a:t>. Nó cũng làm giảm tỷ lệ bay hơi của nước.</a:t>
            </a:r>
          </a:p>
          <a:p>
            <a:pPr rtl="0"/>
            <a:r>
              <a:rPr lang="vi-VN" sz="1200" b="0" kern="1200" dirty="0" smtClean="0">
                <a:solidFill>
                  <a:schemeClr val="tx1"/>
                </a:solidFill>
                <a:effectLst/>
                <a:latin typeface="+mn-lt"/>
                <a:ea typeface="+mn-ea"/>
                <a:cs typeface="+mn-cs"/>
              </a:rPr>
              <a:t>Phân loại[</a:t>
            </a:r>
            <a:r>
              <a:rPr lang="vi-VN" sz="1200" b="0" u="none" strike="noStrike" kern="1200" dirty="0" smtClean="0">
                <a:solidFill>
                  <a:schemeClr val="tx1"/>
                </a:solidFill>
                <a:effectLst/>
                <a:latin typeface="+mn-lt"/>
                <a:ea typeface="+mn-ea"/>
                <a:cs typeface="+mn-cs"/>
                <a:hlinkClick r:id="rId32" tooltip="Sửa đổi phần “Phân loại”"/>
              </a:rPr>
              <a:t>sửa</a:t>
            </a:r>
            <a:r>
              <a:rPr lang="vi-VN" sz="1200" b="0" kern="1200" dirty="0" smtClean="0">
                <a:solidFill>
                  <a:schemeClr val="tx1"/>
                </a:solidFill>
                <a:effectLst/>
                <a:latin typeface="+mn-lt"/>
                <a:ea typeface="+mn-ea"/>
                <a:cs typeface="+mn-cs"/>
              </a:rPr>
              <a:t>]</a:t>
            </a:r>
          </a:p>
          <a:p>
            <a:pPr rtl="0"/>
            <a:r>
              <a:rPr lang="vi-VN" dirty="0" smtClean="0">
                <a:effectLst/>
              </a:rPr>
              <a:t>Họ Bèo tấm được phần lớn các </a:t>
            </a:r>
            <a:r>
              <a:rPr lang="vi-VN" sz="1200" u="none" strike="noStrike" kern="1200" dirty="0" smtClean="0">
                <a:solidFill>
                  <a:schemeClr val="tx1"/>
                </a:solidFill>
                <a:effectLst/>
                <a:latin typeface="+mn-lt"/>
                <a:ea typeface="+mn-ea"/>
                <a:cs typeface="+mn-cs"/>
                <a:hlinkClick r:id="rId33" tooltip="Danh sách các hệ thống phân loại thực vật (trang chưa được viết)"/>
              </a:rPr>
              <a:t>hệ thống phân loại thực vật</a:t>
            </a:r>
            <a:r>
              <a:rPr lang="vi-VN" dirty="0" smtClean="0">
                <a:effectLst/>
              </a:rPr>
              <a:t> công nhận, nhưng lại không được </a:t>
            </a:r>
            <a:r>
              <a:rPr lang="vi-VN" sz="1200" u="none" strike="noStrike" kern="1200" dirty="0" smtClean="0">
                <a:solidFill>
                  <a:schemeClr val="tx1"/>
                </a:solidFill>
                <a:effectLst/>
                <a:latin typeface="+mn-lt"/>
                <a:ea typeface="+mn-ea"/>
                <a:cs typeface="+mn-cs"/>
                <a:hlinkClick r:id="rId34" tooltip="Hệ thống APG II"/>
              </a:rPr>
              <a:t>hệ thống APG II</a:t>
            </a:r>
            <a:r>
              <a:rPr lang="vi-VN" dirty="0" smtClean="0">
                <a:effectLst/>
              </a:rPr>
              <a:t> công nhận: trong hệ thống này người ta đưa chúng vào họ </a:t>
            </a:r>
            <a:r>
              <a:rPr lang="vi-VN" sz="1200" i="1" u="none" strike="noStrike" kern="1200" dirty="0" smtClean="0">
                <a:solidFill>
                  <a:schemeClr val="tx1"/>
                </a:solidFill>
                <a:effectLst/>
                <a:latin typeface="+mn-lt"/>
                <a:ea typeface="+mn-ea"/>
                <a:cs typeface="+mn-cs"/>
                <a:hlinkClick r:id="rId11" tooltip="Họ Ráy"/>
              </a:rPr>
              <a:t>Araceae</a:t>
            </a:r>
            <a:r>
              <a:rPr lang="vi-VN" dirty="0" smtClean="0">
                <a:effectLst/>
              </a:rPr>
              <a:t> (các loài ráy, khoai nước v.v).</a:t>
            </a:r>
          </a:p>
          <a:p>
            <a:pPr rtl="0"/>
            <a:r>
              <a:rPr lang="vi-VN" dirty="0" smtClean="0">
                <a:effectLst/>
              </a:rPr>
              <a:t>Các chi trong phân họ bao gồm:</a:t>
            </a:r>
          </a:p>
          <a:p>
            <a:pPr rtl="0"/>
            <a:r>
              <a:rPr lang="vi-VN" sz="1200" i="1" u="none" strike="noStrike" kern="1200" dirty="0" smtClean="0">
                <a:solidFill>
                  <a:schemeClr val="tx1"/>
                </a:solidFill>
                <a:effectLst/>
                <a:latin typeface="+mn-lt"/>
                <a:ea typeface="+mn-ea"/>
                <a:cs typeface="+mn-cs"/>
                <a:hlinkClick r:id="rId13" tooltip="Spirodela"/>
              </a:rPr>
              <a:t>Spirodela</a:t>
            </a:r>
            <a:r>
              <a:rPr lang="vi-VN" dirty="0" smtClean="0">
                <a:effectLst/>
              </a:rPr>
              <a:t>: bèo tấm tía</a:t>
            </a:r>
          </a:p>
          <a:p>
            <a:pPr rtl="0"/>
            <a:r>
              <a:rPr lang="vi-VN" sz="1200" i="1" u="none" strike="noStrike" kern="1200" dirty="0" smtClean="0">
                <a:solidFill>
                  <a:schemeClr val="tx1"/>
                </a:solidFill>
                <a:effectLst/>
                <a:latin typeface="+mn-lt"/>
                <a:ea typeface="+mn-ea"/>
                <a:cs typeface="+mn-cs"/>
                <a:hlinkClick r:id="rId14" tooltip="Landoltia punctata"/>
              </a:rPr>
              <a:t>Landoltia</a:t>
            </a:r>
            <a:endParaRPr lang="vi-VN" dirty="0" smtClean="0">
              <a:effectLst/>
            </a:endParaRPr>
          </a:p>
          <a:p>
            <a:pPr rtl="0"/>
            <a:r>
              <a:rPr lang="vi-VN" sz="1200" i="1" u="none" strike="noStrike" kern="1200" dirty="0" smtClean="0">
                <a:solidFill>
                  <a:schemeClr val="tx1"/>
                </a:solidFill>
                <a:effectLst/>
                <a:latin typeface="+mn-lt"/>
                <a:ea typeface="+mn-ea"/>
                <a:cs typeface="+mn-cs"/>
                <a:hlinkClick r:id="rId15" tooltip="Lemna"/>
              </a:rPr>
              <a:t>Lemna</a:t>
            </a:r>
            <a:r>
              <a:rPr lang="vi-VN" dirty="0" smtClean="0">
                <a:effectLst/>
              </a:rPr>
              <a:t>: bèo tấm</a:t>
            </a:r>
          </a:p>
          <a:p>
            <a:pPr rtl="0"/>
            <a:r>
              <a:rPr lang="vi-VN" sz="1200" i="1" u="none" strike="noStrike" kern="1200" dirty="0" smtClean="0">
                <a:solidFill>
                  <a:schemeClr val="tx1"/>
                </a:solidFill>
                <a:effectLst/>
                <a:latin typeface="+mn-lt"/>
                <a:ea typeface="+mn-ea"/>
                <a:cs typeface="+mn-cs"/>
                <a:hlinkClick r:id="rId16" tooltip="Wolffiella"/>
              </a:rPr>
              <a:t>Wolffiella</a:t>
            </a:r>
            <a:endParaRPr lang="vi-VN" dirty="0" smtClean="0">
              <a:effectLst/>
            </a:endParaRPr>
          </a:p>
          <a:p>
            <a:pPr rtl="0"/>
            <a:r>
              <a:rPr lang="vi-VN" sz="1200" i="1" u="none" strike="noStrike" kern="1200" dirty="0" smtClean="0">
                <a:solidFill>
                  <a:schemeClr val="tx1"/>
                </a:solidFill>
                <a:effectLst/>
                <a:latin typeface="+mn-lt"/>
                <a:ea typeface="+mn-ea"/>
                <a:cs typeface="+mn-cs"/>
                <a:hlinkClick r:id="rId17" tooltip="Wolffia"/>
              </a:rPr>
              <a:t>Wolffia</a:t>
            </a:r>
            <a:r>
              <a:rPr lang="vi-VN" dirty="0" smtClean="0">
                <a:effectLst/>
              </a:rPr>
              <a:t>: bèo cám</a:t>
            </a:r>
          </a:p>
          <a:p>
            <a:pPr rtl="0"/>
            <a:r>
              <a:rPr lang="vi-VN" sz="1200" b="0" kern="1200" dirty="0" smtClean="0">
                <a:solidFill>
                  <a:schemeClr val="tx1"/>
                </a:solidFill>
                <a:effectLst/>
                <a:latin typeface="+mn-lt"/>
                <a:ea typeface="+mn-ea"/>
                <a:cs typeface="+mn-cs"/>
              </a:rPr>
              <a:t>Phát sinh loài[</a:t>
            </a:r>
            <a:r>
              <a:rPr lang="vi-VN" sz="1200" b="0" u="none" strike="noStrike" kern="1200" dirty="0" smtClean="0">
                <a:solidFill>
                  <a:schemeClr val="tx1"/>
                </a:solidFill>
                <a:effectLst/>
                <a:latin typeface="+mn-lt"/>
                <a:ea typeface="+mn-ea"/>
                <a:cs typeface="+mn-cs"/>
                <a:hlinkClick r:id="rId35" tooltip="Sửa đổi phần “Phát sinh loài”"/>
              </a:rPr>
              <a:t>sửa</a:t>
            </a:r>
            <a:r>
              <a:rPr lang="vi-VN" sz="1200" b="0" kern="1200" dirty="0" smtClean="0">
                <a:solidFill>
                  <a:schemeClr val="tx1"/>
                </a:solidFill>
                <a:effectLst/>
                <a:latin typeface="+mn-lt"/>
                <a:ea typeface="+mn-ea"/>
                <a:cs typeface="+mn-cs"/>
              </a:rPr>
              <a:t>]</a:t>
            </a:r>
          </a:p>
          <a:p>
            <a:pPr rtl="0"/>
            <a:r>
              <a:rPr lang="vi-VN" dirty="0" smtClean="0">
                <a:effectLst/>
              </a:rPr>
              <a:t>Từ năm 1876 người ta đã ngờ rằng nhóm này có quan hệ với họ Araceae nhưng trước khi </a:t>
            </a:r>
            <a:r>
              <a:rPr lang="vi-VN" sz="1200" u="none" strike="noStrike" kern="1200" dirty="0" smtClean="0">
                <a:solidFill>
                  <a:schemeClr val="tx1"/>
                </a:solidFill>
                <a:effectLst/>
                <a:latin typeface="+mn-lt"/>
                <a:ea typeface="+mn-ea"/>
                <a:cs typeface="+mn-cs"/>
                <a:hlinkClick r:id="rId36" tooltip="Phát sinh loài phân tử (trang chưa được viết)"/>
              </a:rPr>
              <a:t>phát sinh loài phân tử</a:t>
            </a:r>
            <a:r>
              <a:rPr lang="vi-VN" dirty="0" smtClean="0">
                <a:effectLst/>
              </a:rPr>
              <a:t> ra đời thì người ta khó có thể kiểm tra giả thuyết này. Các nghiên cứu bắt đầu từ năm 1995 đã xác nhận vị trí của nó trong họ Araceae avà phần lớn các nhà hệ thống học kể từ đó đã coi chúng là một phần của họ này</a:t>
            </a:r>
            <a:r>
              <a:rPr lang="vi-VN" sz="1200" b="0" i="0" u="none" strike="noStrike" kern="1200" baseline="30000" dirty="0" smtClean="0">
                <a:solidFill>
                  <a:schemeClr val="tx1"/>
                </a:solidFill>
                <a:effectLst/>
                <a:latin typeface="+mn-lt"/>
                <a:ea typeface="+mn-ea"/>
                <a:cs typeface="+mn-cs"/>
                <a:hlinkClick r:id="rId37"/>
              </a:rPr>
              <a:t>[3]</a:t>
            </a:r>
            <a:r>
              <a:rPr lang="vi-VN" dirty="0" smtClean="0">
                <a:effectLst/>
              </a:rPr>
              <a:t>.</a:t>
            </a:r>
          </a:p>
          <a:p>
            <a:pPr rtl="0"/>
            <a:r>
              <a:rPr lang="vi-VN" dirty="0" smtClean="0">
                <a:effectLst/>
              </a:rPr>
              <a:t>Vị trí của nhóm này trong họ Ráy được một số nghiên cứu gần đây đặt như trong biểu đồ dưới đây</a:t>
            </a:r>
            <a:r>
              <a:rPr lang="vi-VN" sz="1200" b="0" i="0" u="none" strike="noStrike" kern="1200" baseline="30000" dirty="0" smtClean="0">
                <a:solidFill>
                  <a:schemeClr val="tx1"/>
                </a:solidFill>
                <a:effectLst/>
                <a:latin typeface="+mn-lt"/>
                <a:ea typeface="+mn-ea"/>
                <a:cs typeface="+mn-cs"/>
                <a:hlinkClick r:id="rId37"/>
              </a:rPr>
              <a:t>[3]</a:t>
            </a:r>
            <a:r>
              <a:rPr lang="vi-VN" dirty="0" smtClean="0">
                <a:effectLst/>
              </a:rPr>
              <a:t>. Chúng không có quan hệ gần với </a:t>
            </a:r>
            <a:r>
              <a:rPr lang="vi-VN" sz="1200" u="none" strike="noStrike" kern="1200" dirty="0" smtClean="0">
                <a:solidFill>
                  <a:schemeClr val="tx1"/>
                </a:solidFill>
                <a:effectLst/>
                <a:latin typeface="+mn-lt"/>
                <a:ea typeface="+mn-ea"/>
                <a:cs typeface="+mn-cs"/>
                <a:hlinkClick r:id="rId38" tooltip="Bèo cái"/>
              </a:rPr>
              <a:t>bèo cái</a:t>
            </a:r>
            <a:r>
              <a:rPr lang="vi-VN" dirty="0" smtClean="0">
                <a:effectLst/>
              </a:rPr>
              <a:t> (</a:t>
            </a:r>
            <a:r>
              <a:rPr lang="vi-VN" i="1" dirty="0" smtClean="0">
                <a:effectLst/>
              </a:rPr>
              <a:t>Pistia stratiotes</a:t>
            </a:r>
            <a:r>
              <a:rPr lang="vi-VN" dirty="0" smtClean="0">
                <a:effectLst/>
              </a:rPr>
              <a:t>), cũng là một loài thực vật thủy sinh trong họ Araceae</a:t>
            </a:r>
            <a:r>
              <a:rPr lang="vi-VN" sz="1200" b="0" i="0" u="none" strike="noStrike" kern="1200" baseline="30000" dirty="0" smtClean="0">
                <a:solidFill>
                  <a:schemeClr val="tx1"/>
                </a:solidFill>
                <a:effectLst/>
                <a:latin typeface="+mn-lt"/>
                <a:ea typeface="+mn-ea"/>
                <a:cs typeface="+mn-cs"/>
                <a:hlinkClick r:id="rId37"/>
              </a:rPr>
              <a:t>[3]</a:t>
            </a:r>
            <a:r>
              <a:rPr lang="vi-VN" dirty="0" smtClean="0">
                <a:effectLst/>
              </a:rPr>
              <a:t>.</a:t>
            </a:r>
          </a:p>
          <a:p>
            <a:pPr rtl="0"/>
            <a:r>
              <a:rPr lang="vi-VN" dirty="0" smtClean="0">
                <a:effectLst/>
              </a:rPr>
              <a:t/>
            </a:r>
            <a:br>
              <a:rPr lang="vi-VN" dirty="0" smtClean="0">
                <a:effectLst/>
              </a:rPr>
            </a:br>
            <a:r>
              <a:rPr lang="vi-VN" dirty="0" smtClean="0">
                <a:effectLst/>
              </a:rPr>
              <a:t/>
            </a:r>
            <a:br>
              <a:rPr lang="vi-VN" dirty="0" smtClean="0">
                <a:effectLst/>
              </a:rPr>
            </a:br>
            <a:r>
              <a:rPr lang="vi-VN" sz="1200" u="none" strike="noStrike" kern="1200" dirty="0" smtClean="0">
                <a:solidFill>
                  <a:schemeClr val="tx1"/>
                </a:solidFill>
                <a:effectLst/>
                <a:latin typeface="+mn-lt"/>
                <a:ea typeface="+mn-ea"/>
                <a:cs typeface="+mn-cs"/>
                <a:hlinkClick r:id="rId39" tooltip="Gymnostachydoideae (trang chưa được viết)"/>
              </a:rPr>
              <a:t>Gymnostachydoideae</a:t>
            </a:r>
            <a:endParaRPr lang="vi-VN" dirty="0" smtClean="0">
              <a:effectLst/>
            </a:endParaRPr>
          </a:p>
          <a:p>
            <a:pPr rtl="0"/>
            <a:r>
              <a:rPr lang="vi-VN" dirty="0" smtClean="0">
                <a:effectLst/>
              </a:rPr>
              <a:t/>
            </a:r>
            <a:br>
              <a:rPr lang="vi-VN" dirty="0" smtClean="0">
                <a:effectLst/>
              </a:rPr>
            </a:br>
            <a:r>
              <a:rPr lang="vi-VN" dirty="0" smtClean="0">
                <a:effectLst/>
              </a:rPr>
              <a:t/>
            </a:r>
            <a:br>
              <a:rPr lang="vi-VN" dirty="0" smtClean="0">
                <a:effectLst/>
              </a:rPr>
            </a:br>
            <a:r>
              <a:rPr lang="vi-VN" sz="1200" u="none" strike="noStrike" kern="1200" dirty="0" smtClean="0">
                <a:solidFill>
                  <a:schemeClr val="tx1"/>
                </a:solidFill>
                <a:effectLst/>
                <a:latin typeface="+mn-lt"/>
                <a:ea typeface="+mn-ea"/>
                <a:cs typeface="+mn-cs"/>
                <a:hlinkClick r:id="rId40" tooltip="Orontioideae (trang chưa được viết)"/>
              </a:rPr>
              <a:t>Orontioideae</a:t>
            </a:r>
            <a:endParaRPr lang="vi-VN" dirty="0" smtClean="0">
              <a:effectLst/>
            </a:endParaRPr>
          </a:p>
          <a:p>
            <a:pPr rtl="0"/>
            <a:r>
              <a:rPr lang="vi-VN" dirty="0" smtClean="0">
                <a:effectLst/>
              </a:rPr>
              <a:t/>
            </a:r>
            <a:br>
              <a:rPr lang="vi-VN" dirty="0" smtClean="0">
                <a:effectLst/>
              </a:rPr>
            </a:br>
            <a:r>
              <a:rPr lang="vi-VN" dirty="0" smtClean="0">
                <a:effectLst/>
              </a:rPr>
              <a:t/>
            </a:r>
            <a:br>
              <a:rPr lang="vi-VN" dirty="0" smtClean="0">
                <a:effectLst/>
              </a:rPr>
            </a:br>
            <a:r>
              <a:rPr lang="vi-VN" dirty="0" smtClean="0">
                <a:effectLst/>
              </a:rPr>
              <a:t/>
            </a:r>
            <a:br>
              <a:rPr lang="vi-VN" dirty="0" smtClean="0">
                <a:effectLst/>
              </a:rPr>
            </a:br>
            <a:r>
              <a:rPr lang="vi-VN" dirty="0" smtClean="0">
                <a:effectLst/>
              </a:rPr>
              <a:t/>
            </a:r>
            <a:br>
              <a:rPr lang="vi-VN" dirty="0" smtClean="0">
                <a:effectLst/>
              </a:rPr>
            </a:br>
            <a:r>
              <a:rPr lang="vi-VN" b="1" dirty="0" smtClean="0">
                <a:effectLst/>
              </a:rPr>
              <a:t>Lemnoideae</a:t>
            </a:r>
            <a:r>
              <a:rPr lang="vi-VN" dirty="0" smtClean="0">
                <a:effectLst/>
              </a:rPr>
              <a:t> (bèo tấm)</a:t>
            </a:r>
          </a:p>
          <a:p>
            <a:pPr rtl="0"/>
            <a:r>
              <a:rPr lang="vi-VN" dirty="0" smtClean="0">
                <a:effectLst/>
              </a:rPr>
              <a:t/>
            </a:r>
            <a:br>
              <a:rPr lang="vi-VN" dirty="0" smtClean="0">
                <a:effectLst/>
              </a:rPr>
            </a:br>
            <a:r>
              <a:rPr lang="vi-VN" dirty="0" smtClean="0">
                <a:effectLst/>
              </a:rPr>
              <a:t/>
            </a:r>
            <a:br>
              <a:rPr lang="vi-VN" dirty="0" smtClean="0">
                <a:effectLst/>
              </a:rPr>
            </a:br>
            <a:r>
              <a:rPr lang="vi-VN" i="1" dirty="0" smtClean="0">
                <a:effectLst/>
              </a:rPr>
              <a:t>phần lớn của họ Araceae</a:t>
            </a:r>
            <a:endParaRPr lang="vi-VN" dirty="0" smtClean="0">
              <a:effectLst/>
            </a:endParaRPr>
          </a:p>
          <a:p>
            <a:r>
              <a:rPr lang="vi-VN" dirty="0" smtClean="0">
                <a:effectLst/>
              </a:rPr>
              <a:t/>
            </a:r>
            <a:br>
              <a:rPr lang="vi-VN" dirty="0" smtClean="0">
                <a:effectLst/>
              </a:rPr>
            </a:br>
            <a:r>
              <a:rPr lang="vi-VN" dirty="0" smtClean="0">
                <a:effectLst/>
              </a:rPr>
              <a:t/>
            </a:r>
            <a:br>
              <a:rPr lang="vi-VN" dirty="0" smtClean="0">
                <a:effectLst/>
              </a:rPr>
            </a:br>
            <a:endParaRPr lang="vi-VN" dirty="0"/>
          </a:p>
        </p:txBody>
      </p:sp>
      <p:sp>
        <p:nvSpPr>
          <p:cNvPr id="4" name="Slide Number Placeholder 3"/>
          <p:cNvSpPr>
            <a:spLocks noGrp="1"/>
          </p:cNvSpPr>
          <p:nvPr>
            <p:ph type="sldNum" sz="quarter" idx="10"/>
          </p:nvPr>
        </p:nvSpPr>
        <p:spPr/>
        <p:txBody>
          <a:bodyPr/>
          <a:lstStyle/>
          <a:p>
            <a:fld id="{8414CF5A-E699-4166-A5B2-EE1C51D66F2A}" type="slidenum">
              <a:rPr lang="vi-VN" smtClean="0"/>
              <a:t>20</a:t>
            </a:fld>
            <a:endParaRPr lang="vi-VN"/>
          </a:p>
        </p:txBody>
      </p:sp>
    </p:spTree>
    <p:extLst>
      <p:ext uri="{BB962C8B-B14F-4D97-AF65-F5344CB8AC3E}">
        <p14:creationId xmlns:p14="http://schemas.microsoft.com/office/powerpoint/2010/main" val="4236515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ftr" sz="quarter" idx="3"/>
          </p:nvPr>
        </p:nvSpPr>
        <p:spPr>
          <a:xfrm>
            <a:off x="3124200" y="6477000"/>
            <a:ext cx="2895600" cy="168275"/>
          </a:xfrm>
          <a:prstGeom prst="rect">
            <a:avLst/>
          </a:prstGeom>
        </p:spPr>
        <p:txBody>
          <a:bodyPr/>
          <a:lstStyle>
            <a:lvl1pPr algn="ctr">
              <a:defRPr sz="1400">
                <a:solidFill>
                  <a:schemeClr val="bg1"/>
                </a:solidFill>
                <a:latin typeface="Times New Roman" pitchFamily="18" charset="0"/>
              </a:defRPr>
            </a:lvl1pPr>
          </a:lstStyle>
          <a:p>
            <a:r>
              <a:rPr lang="en-US" dirty="0" smtClean="0"/>
              <a:t>2015</a:t>
            </a:r>
            <a:endParaRPr lang="en-US" dirty="0"/>
          </a:p>
        </p:txBody>
      </p:sp>
      <p:grpSp>
        <p:nvGrpSpPr>
          <p:cNvPr id="14" name="Group 13"/>
          <p:cNvGrpSpPr/>
          <p:nvPr userDrawn="1"/>
        </p:nvGrpSpPr>
        <p:grpSpPr>
          <a:xfrm>
            <a:off x="76200" y="76200"/>
            <a:ext cx="8991600" cy="1295400"/>
            <a:chOff x="76200" y="76200"/>
            <a:chExt cx="8991600" cy="1295400"/>
          </a:xfrm>
        </p:grpSpPr>
        <p:sp>
          <p:nvSpPr>
            <p:cNvPr id="2" name="Rectangle 1"/>
            <p:cNvSpPr/>
            <p:nvPr userDrawn="1"/>
          </p:nvSpPr>
          <p:spPr bwMode="auto">
            <a:xfrm>
              <a:off x="76200" y="76200"/>
              <a:ext cx="8991600" cy="1295400"/>
            </a:xfrm>
            <a:prstGeom prst="rect">
              <a:avLst/>
            </a:prstGeom>
            <a:solidFill>
              <a:schemeClr val="accent3"/>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101600"/>
              <a:ext cx="1227139" cy="1227139"/>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249" y="112849"/>
              <a:ext cx="1233351" cy="1233351"/>
            </a:xfrm>
            <a:prstGeom prst="rect">
              <a:avLst/>
            </a:prstGeom>
          </p:spPr>
        </p:pic>
        <p:sp>
          <p:nvSpPr>
            <p:cNvPr id="4" name="TextBox 3"/>
            <p:cNvSpPr txBox="1"/>
            <p:nvPr userDrawn="1"/>
          </p:nvSpPr>
          <p:spPr>
            <a:xfrm>
              <a:off x="1828800" y="237081"/>
              <a:ext cx="5562600" cy="984885"/>
            </a:xfrm>
            <a:prstGeom prst="rect">
              <a:avLst/>
            </a:prstGeom>
            <a:noFill/>
          </p:spPr>
          <p:txBody>
            <a:bodyPr wrap="square" rtlCol="0">
              <a:spAutoFit/>
            </a:bodyPr>
            <a:lstStyle/>
            <a:p>
              <a:pPr algn="ctr"/>
              <a:r>
                <a:rPr lang="en-US" sz="2800" b="1" spc="70" dirty="0" smtClean="0">
                  <a:solidFill>
                    <a:srgbClr val="0000CC"/>
                  </a:solidFill>
                  <a:latin typeface="Times New Roman" pitchFamily="18" charset="0"/>
                  <a:cs typeface="Times New Roman" pitchFamily="18" charset="0"/>
                </a:rPr>
                <a:t>KHOA THỦY</a:t>
              </a:r>
              <a:r>
                <a:rPr lang="en-US" sz="2800" b="1" spc="70" baseline="0" dirty="0" smtClean="0">
                  <a:solidFill>
                    <a:srgbClr val="0000CC"/>
                  </a:solidFill>
                  <a:latin typeface="Times New Roman" pitchFamily="18" charset="0"/>
                  <a:cs typeface="Times New Roman" pitchFamily="18" charset="0"/>
                </a:rPr>
                <a:t> SẢN</a:t>
              </a:r>
            </a:p>
            <a:p>
              <a:pPr algn="ctr"/>
              <a:r>
                <a:rPr lang="en-US" sz="2800" spc="70" baseline="0" dirty="0" err="1" smtClean="0">
                  <a:solidFill>
                    <a:schemeClr val="accent1">
                      <a:lumMod val="50000"/>
                    </a:schemeClr>
                  </a:solidFill>
                  <a:latin typeface="Times New Roman" pitchFamily="18" charset="0"/>
                  <a:cs typeface="Times New Roman" pitchFamily="18" charset="0"/>
                </a:rPr>
                <a:t>Học</a:t>
              </a:r>
              <a:r>
                <a:rPr lang="en-US" sz="2800" spc="70" baseline="0" dirty="0" smtClean="0">
                  <a:solidFill>
                    <a:schemeClr val="accent1">
                      <a:lumMod val="50000"/>
                    </a:schemeClr>
                  </a:solidFill>
                  <a:latin typeface="Times New Roman" pitchFamily="18" charset="0"/>
                  <a:cs typeface="Times New Roman" pitchFamily="18" charset="0"/>
                </a:rPr>
                <a:t> </a:t>
              </a:r>
              <a:r>
                <a:rPr lang="en-US" sz="2800" spc="70" baseline="0" dirty="0" err="1" smtClean="0">
                  <a:solidFill>
                    <a:schemeClr val="accent1">
                      <a:lumMod val="50000"/>
                    </a:schemeClr>
                  </a:solidFill>
                  <a:latin typeface="Times New Roman" pitchFamily="18" charset="0"/>
                  <a:cs typeface="Times New Roman" pitchFamily="18" charset="0"/>
                </a:rPr>
                <a:t>viện</a:t>
              </a:r>
              <a:r>
                <a:rPr lang="en-US" sz="2800" spc="70" baseline="0" dirty="0" smtClean="0">
                  <a:solidFill>
                    <a:schemeClr val="accent1">
                      <a:lumMod val="50000"/>
                    </a:schemeClr>
                  </a:solidFill>
                  <a:latin typeface="Times New Roman" pitchFamily="18" charset="0"/>
                  <a:cs typeface="Times New Roman" pitchFamily="18" charset="0"/>
                </a:rPr>
                <a:t> </a:t>
              </a:r>
              <a:r>
                <a:rPr lang="en-US" sz="2800" spc="70" baseline="0" dirty="0" err="1" smtClean="0">
                  <a:solidFill>
                    <a:schemeClr val="accent1">
                      <a:lumMod val="50000"/>
                    </a:schemeClr>
                  </a:solidFill>
                  <a:latin typeface="Times New Roman" pitchFamily="18" charset="0"/>
                  <a:cs typeface="Times New Roman" pitchFamily="18" charset="0"/>
                </a:rPr>
                <a:t>Nông</a:t>
              </a:r>
              <a:r>
                <a:rPr lang="en-US" sz="2800" spc="70" baseline="0" dirty="0" smtClean="0">
                  <a:solidFill>
                    <a:schemeClr val="accent1">
                      <a:lumMod val="50000"/>
                    </a:schemeClr>
                  </a:solidFill>
                  <a:latin typeface="Times New Roman" pitchFamily="18" charset="0"/>
                  <a:cs typeface="Times New Roman" pitchFamily="18" charset="0"/>
                </a:rPr>
                <a:t> </a:t>
              </a:r>
              <a:r>
                <a:rPr lang="en-US" sz="2800" spc="70" baseline="0" dirty="0" err="1" smtClean="0">
                  <a:solidFill>
                    <a:schemeClr val="accent1">
                      <a:lumMod val="50000"/>
                    </a:schemeClr>
                  </a:solidFill>
                  <a:latin typeface="Times New Roman" pitchFamily="18" charset="0"/>
                  <a:cs typeface="Times New Roman" pitchFamily="18" charset="0"/>
                </a:rPr>
                <a:t>nghiệp</a:t>
              </a:r>
              <a:r>
                <a:rPr lang="en-US" sz="2800" spc="70" baseline="0" dirty="0" smtClean="0">
                  <a:solidFill>
                    <a:schemeClr val="accent1">
                      <a:lumMod val="50000"/>
                    </a:schemeClr>
                  </a:solidFill>
                  <a:latin typeface="Times New Roman" pitchFamily="18" charset="0"/>
                  <a:cs typeface="Times New Roman" pitchFamily="18" charset="0"/>
                </a:rPr>
                <a:t> </a:t>
              </a:r>
              <a:r>
                <a:rPr lang="en-US" sz="2800" spc="70" baseline="0" dirty="0" err="1" smtClean="0">
                  <a:solidFill>
                    <a:schemeClr val="accent1">
                      <a:lumMod val="50000"/>
                    </a:schemeClr>
                  </a:solidFill>
                  <a:latin typeface="Times New Roman" pitchFamily="18" charset="0"/>
                  <a:cs typeface="Times New Roman" pitchFamily="18" charset="0"/>
                </a:rPr>
                <a:t>Việt</a:t>
              </a:r>
              <a:r>
                <a:rPr lang="en-US" sz="2800" spc="70" baseline="0" dirty="0" smtClean="0">
                  <a:solidFill>
                    <a:schemeClr val="accent1">
                      <a:lumMod val="50000"/>
                    </a:schemeClr>
                  </a:solidFill>
                  <a:latin typeface="Times New Roman" pitchFamily="18" charset="0"/>
                  <a:cs typeface="Times New Roman" pitchFamily="18" charset="0"/>
                </a:rPr>
                <a:t> Nam</a:t>
              </a:r>
              <a:endParaRPr lang="en-US" sz="2800" spc="70" dirty="0">
                <a:solidFill>
                  <a:schemeClr val="accent1">
                    <a:lumMod val="50000"/>
                  </a:schemeClr>
                </a:solidFill>
                <a:latin typeface="Times New Roman" pitchFamily="18" charset="0"/>
                <a:cs typeface="Times New Roman" pitchFamily="18" charset="0"/>
              </a:endParaRPr>
            </a:p>
          </p:txBody>
        </p:sp>
        <p:cxnSp>
          <p:nvCxnSpPr>
            <p:cNvPr id="6" name="Straight Connector 5"/>
            <p:cNvCxnSpPr/>
            <p:nvPr userDrawn="1"/>
          </p:nvCxnSpPr>
          <p:spPr bwMode="auto">
            <a:xfrm>
              <a:off x="2514600" y="715169"/>
              <a:ext cx="1524000" cy="8732"/>
            </a:xfrm>
            <a:prstGeom prst="line">
              <a:avLst/>
            </a:prstGeom>
            <a:solidFill>
              <a:schemeClr val="accent1"/>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userDrawn="1"/>
          </p:nvCxnSpPr>
          <p:spPr bwMode="auto">
            <a:xfrm flipV="1">
              <a:off x="5257800" y="729525"/>
              <a:ext cx="1524000" cy="1"/>
            </a:xfrm>
            <a:prstGeom prst="line">
              <a:avLst/>
            </a:prstGeom>
            <a:solidFill>
              <a:schemeClr val="accent1"/>
            </a:solidFill>
            <a:ln w="28575"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userDrawn="1"/>
          </p:nvSpPr>
          <p:spPr>
            <a:xfrm>
              <a:off x="4267200" y="556280"/>
              <a:ext cx="762000" cy="461665"/>
            </a:xfrm>
            <a:prstGeom prst="rect">
              <a:avLst/>
            </a:prstGeom>
            <a:noFill/>
          </p:spPr>
          <p:txBody>
            <a:bodyPr wrap="square" rtlCol="0">
              <a:spAutoFit/>
            </a:bodyPr>
            <a:lstStyle/>
            <a:p>
              <a:r>
                <a:rPr lang="en-US" sz="2400" dirty="0" smtClean="0">
                  <a:solidFill>
                    <a:schemeClr val="tx2"/>
                  </a:solidFill>
                  <a:latin typeface="Times New Roman" pitchFamily="18" charset="0"/>
                  <a:cs typeface="Times New Roman" pitchFamily="18" charset="0"/>
                </a:rPr>
                <a:t>***</a:t>
              </a:r>
              <a:endParaRPr lang="en-US" sz="2400" dirty="0">
                <a:solidFill>
                  <a:schemeClr val="tx2"/>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5" name="Slide Number Placeholder 4"/>
          <p:cNvSpPr>
            <a:spLocks noGrp="1"/>
          </p:cNvSpPr>
          <p:nvPr>
            <p:ph type="sldNum" sz="quarter" idx="11"/>
          </p:nvPr>
        </p:nvSpPr>
        <p:spPr>
          <a:xfrm>
            <a:off x="3352800" y="6480175"/>
            <a:ext cx="2133600" cy="320675"/>
          </a:xfrm>
          <a:prstGeom prst="rect">
            <a:avLst/>
          </a:prstGeom>
        </p:spPr>
        <p:txBody>
          <a:bodyPr/>
          <a:lstStyle>
            <a:lvl1pPr>
              <a:defRPr/>
            </a:lvl1pPr>
          </a:lstStyle>
          <a:p>
            <a:fld id="{F08B530B-47EB-4EB8-9509-DD74818ABBA6}" type="slidenum">
              <a:rPr lang="en-US"/>
              <a:pPr/>
              <a:t>‹#›</a:t>
            </a:fld>
            <a:endParaRPr lang="en-US"/>
          </a:p>
        </p:txBody>
      </p:sp>
      <p:sp>
        <p:nvSpPr>
          <p:cNvPr id="6" name="Footer Placeholder 5"/>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18290213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6005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8"/>
            <a:ext cx="6019800" cy="6005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5" name="Slide Number Placeholder 4"/>
          <p:cNvSpPr>
            <a:spLocks noGrp="1"/>
          </p:cNvSpPr>
          <p:nvPr>
            <p:ph type="sldNum" sz="quarter" idx="11"/>
          </p:nvPr>
        </p:nvSpPr>
        <p:spPr>
          <a:xfrm>
            <a:off x="3352800" y="6480175"/>
            <a:ext cx="2133600" cy="320675"/>
          </a:xfrm>
          <a:prstGeom prst="rect">
            <a:avLst/>
          </a:prstGeom>
        </p:spPr>
        <p:txBody>
          <a:bodyPr/>
          <a:lstStyle>
            <a:lvl1pPr>
              <a:defRPr/>
            </a:lvl1pPr>
          </a:lstStyle>
          <a:p>
            <a:fld id="{25B691B1-6F95-4696-8AC5-DD61DECEA5A3}" type="slidenum">
              <a:rPr lang="en-US"/>
              <a:pPr/>
              <a:t>‹#›</a:t>
            </a:fld>
            <a:endParaRPr lang="en-US"/>
          </a:p>
        </p:txBody>
      </p:sp>
      <p:sp>
        <p:nvSpPr>
          <p:cNvPr id="6" name="Footer Placeholder 5"/>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4176787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19088"/>
            <a:ext cx="82296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229600" cy="4876800"/>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5" name="Slide Number Placeholder 4"/>
          <p:cNvSpPr>
            <a:spLocks noGrp="1"/>
          </p:cNvSpPr>
          <p:nvPr>
            <p:ph type="sldNum" sz="quarter" idx="11"/>
          </p:nvPr>
        </p:nvSpPr>
        <p:spPr>
          <a:xfrm>
            <a:off x="3352800" y="6480175"/>
            <a:ext cx="2133600" cy="320675"/>
          </a:xfrm>
          <a:prstGeom prst="rect">
            <a:avLst/>
          </a:prstGeom>
        </p:spPr>
        <p:txBody>
          <a:bodyPr/>
          <a:lstStyle>
            <a:lvl1pPr>
              <a:defRPr/>
            </a:lvl1pPr>
          </a:lstStyle>
          <a:p>
            <a:fld id="{9CE31B79-2306-4F41-9687-37EB6055FB93}" type="slidenum">
              <a:rPr lang="en-US"/>
              <a:pPr/>
              <a:t>‹#›</a:t>
            </a:fld>
            <a:endParaRPr lang="en-US"/>
          </a:p>
        </p:txBody>
      </p:sp>
      <p:sp>
        <p:nvSpPr>
          <p:cNvPr id="6" name="Footer Placeholder 5"/>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1673445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8E5AB96-E38C-4B17-BB54-9CFDFB3638CE}" type="datetimeFigureOut">
              <a:rPr lang="vi-VN" smtClean="0"/>
              <a:t>16/10/2015</a:t>
            </a:fld>
            <a:endParaRPr lang="vi-VN"/>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343C1D-9E24-44B0-A213-C5131DCB1C7A}" type="slidenum">
              <a:rPr lang="vi-VN" smtClean="0"/>
              <a:t>‹#›</a:t>
            </a:fld>
            <a:endParaRPr lang="vi-VN"/>
          </a:p>
        </p:txBody>
      </p:sp>
    </p:spTree>
    <p:extLst>
      <p:ext uri="{BB962C8B-B14F-4D97-AF65-F5344CB8AC3E}">
        <p14:creationId xmlns:p14="http://schemas.microsoft.com/office/powerpoint/2010/main" val="391146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37A7-4460-4E5F-810B-F5C814223AEB}"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412272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37A7-4460-4E5F-810B-F5C814223AEB}"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2549679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37A7-4460-4E5F-810B-F5C814223AEB}"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236715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37A7-4460-4E5F-810B-F5C814223AEB}" type="datetimeFigureOut">
              <a:rPr lang="en-US" smtClean="0"/>
              <a:t>10/16/2015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1095488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37A7-4460-4E5F-810B-F5C814223AEB}" type="datetimeFigureOut">
              <a:rPr lang="en-US" smtClean="0"/>
              <a:t>10/16/2015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533750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37A7-4460-4E5F-810B-F5C814223AEB}" type="datetimeFigureOut">
              <a:rPr lang="en-US" smtClean="0"/>
              <a:t>10/16/2015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153173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5" name="Group 14"/>
          <p:cNvGrpSpPr/>
          <p:nvPr userDrawn="1"/>
        </p:nvGrpSpPr>
        <p:grpSpPr>
          <a:xfrm rot="5400000">
            <a:off x="-2819401" y="2857499"/>
            <a:ext cx="6578600" cy="914402"/>
            <a:chOff x="1104648" y="2362200"/>
            <a:chExt cx="7115041" cy="1104900"/>
          </a:xfrm>
        </p:grpSpPr>
        <p:grpSp>
          <p:nvGrpSpPr>
            <p:cNvPr id="16" name="Group 15"/>
            <p:cNvGrpSpPr/>
            <p:nvPr userDrawn="1"/>
          </p:nvGrpSpPr>
          <p:grpSpPr>
            <a:xfrm>
              <a:off x="1104648" y="2362200"/>
              <a:ext cx="7115041" cy="1104900"/>
              <a:chOff x="56884" y="76200"/>
              <a:chExt cx="8991599" cy="1295400"/>
            </a:xfrm>
            <a:solidFill>
              <a:srgbClr val="FFC000"/>
            </a:solidFill>
          </p:grpSpPr>
          <p:sp>
            <p:nvSpPr>
              <p:cNvPr id="18" name="Rectangle 17"/>
              <p:cNvSpPr/>
              <p:nvPr userDrawn="1"/>
            </p:nvSpPr>
            <p:spPr bwMode="auto">
              <a:xfrm>
                <a:off x="56884" y="76200"/>
                <a:ext cx="8991599" cy="1295400"/>
              </a:xfrm>
              <a:prstGeom prst="rect">
                <a:avLst/>
              </a:prstGeom>
              <a:grpFill/>
              <a:ln>
                <a:headEnd type="none" w="med" len="med"/>
                <a:tailEnd type="none" w="med" len="med"/>
              </a:ln>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FFFF00"/>
                  </a:solidFill>
                  <a:effectLst>
                    <a:outerShdw blurRad="38100" dist="38100" dir="2700000" algn="tl">
                      <a:srgbClr val="000000">
                        <a:alpha val="43137"/>
                      </a:srgbClr>
                    </a:outerShdw>
                  </a:effectLst>
                  <a:latin typeface="Verdana" pitchFamily="34" charset="0"/>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2" y="119591"/>
                <a:ext cx="1227139" cy="1227139"/>
              </a:xfrm>
              <a:prstGeom prst="rect">
                <a:avLst/>
              </a:prstGeom>
              <a:grpFill/>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249" y="112849"/>
                <a:ext cx="1233351" cy="1233351"/>
              </a:xfrm>
              <a:prstGeom prst="rect">
                <a:avLst/>
              </a:prstGeom>
              <a:grpFill/>
            </p:spPr>
          </p:pic>
          <p:sp>
            <p:nvSpPr>
              <p:cNvPr id="21" name="TextBox 20"/>
              <p:cNvSpPr txBox="1"/>
              <p:nvPr userDrawn="1"/>
            </p:nvSpPr>
            <p:spPr>
              <a:xfrm>
                <a:off x="1616956" y="271706"/>
                <a:ext cx="5943602" cy="915634"/>
              </a:xfrm>
              <a:prstGeom prst="rect">
                <a:avLst/>
              </a:prstGeom>
              <a:grpFill/>
              <a:ln>
                <a:solidFill>
                  <a:schemeClr val="bg1"/>
                </a:solidFill>
              </a:ln>
            </p:spPr>
            <p:txBody>
              <a:bodyPr wrap="square" rtlCol="0">
                <a:spAutoFit/>
              </a:bodyPr>
              <a:lstStyle/>
              <a:p>
                <a:pPr algn="ctr"/>
                <a:r>
                  <a:rPr lang="en-US" sz="1800" b="1" spc="70" dirty="0" smtClean="0">
                    <a:solidFill>
                      <a:srgbClr val="0070C0"/>
                    </a:solidFill>
                    <a:latin typeface="Times New Roman" pitchFamily="18" charset="0"/>
                    <a:cs typeface="Times New Roman" pitchFamily="18" charset="0"/>
                  </a:rPr>
                  <a:t>KHOA THỦY</a:t>
                </a:r>
                <a:r>
                  <a:rPr lang="en-US" sz="1800" b="1" spc="70" baseline="0" dirty="0" smtClean="0">
                    <a:solidFill>
                      <a:srgbClr val="0070C0"/>
                    </a:solidFill>
                    <a:latin typeface="Times New Roman" pitchFamily="18" charset="0"/>
                    <a:cs typeface="Times New Roman" pitchFamily="18" charset="0"/>
                  </a:rPr>
                  <a:t> SẢN</a:t>
                </a:r>
              </a:p>
              <a:p>
                <a:pPr algn="ctr"/>
                <a:r>
                  <a:rPr lang="en-US" sz="1800" spc="70" baseline="0" dirty="0" err="1" smtClean="0">
                    <a:solidFill>
                      <a:schemeClr val="accent1">
                        <a:lumMod val="50000"/>
                      </a:schemeClr>
                    </a:solidFill>
                    <a:latin typeface="Times New Roman" pitchFamily="18" charset="0"/>
                    <a:cs typeface="Times New Roman" pitchFamily="18" charset="0"/>
                  </a:rPr>
                  <a:t>Học</a:t>
                </a:r>
                <a:r>
                  <a:rPr lang="en-US" sz="1800" spc="70" baseline="0" dirty="0" smtClean="0">
                    <a:solidFill>
                      <a:schemeClr val="accent1">
                        <a:lumMod val="50000"/>
                      </a:schemeClr>
                    </a:solidFill>
                    <a:latin typeface="Times New Roman" pitchFamily="18" charset="0"/>
                    <a:cs typeface="Times New Roman" pitchFamily="18" charset="0"/>
                  </a:rPr>
                  <a:t> </a:t>
                </a:r>
                <a:r>
                  <a:rPr lang="en-US" sz="1800" spc="70" baseline="0" dirty="0" err="1" smtClean="0">
                    <a:solidFill>
                      <a:schemeClr val="accent1">
                        <a:lumMod val="50000"/>
                      </a:schemeClr>
                    </a:solidFill>
                    <a:latin typeface="Times New Roman" pitchFamily="18" charset="0"/>
                    <a:cs typeface="Times New Roman" pitchFamily="18" charset="0"/>
                  </a:rPr>
                  <a:t>viện</a:t>
                </a:r>
                <a:r>
                  <a:rPr lang="en-US" sz="1800" spc="70" baseline="0" dirty="0" smtClean="0">
                    <a:solidFill>
                      <a:schemeClr val="accent1">
                        <a:lumMod val="50000"/>
                      </a:schemeClr>
                    </a:solidFill>
                    <a:latin typeface="Times New Roman" pitchFamily="18" charset="0"/>
                    <a:cs typeface="Times New Roman" pitchFamily="18" charset="0"/>
                  </a:rPr>
                  <a:t> </a:t>
                </a:r>
                <a:r>
                  <a:rPr lang="en-US" sz="1800" spc="70" baseline="0" dirty="0" err="1" smtClean="0">
                    <a:solidFill>
                      <a:schemeClr val="accent1">
                        <a:lumMod val="50000"/>
                      </a:schemeClr>
                    </a:solidFill>
                    <a:latin typeface="Times New Roman" pitchFamily="18" charset="0"/>
                    <a:cs typeface="Times New Roman" pitchFamily="18" charset="0"/>
                  </a:rPr>
                  <a:t>Nông</a:t>
                </a:r>
                <a:r>
                  <a:rPr lang="en-US" sz="1800" spc="70" baseline="0" dirty="0" smtClean="0">
                    <a:solidFill>
                      <a:schemeClr val="accent1">
                        <a:lumMod val="50000"/>
                      </a:schemeClr>
                    </a:solidFill>
                    <a:latin typeface="Times New Roman" pitchFamily="18" charset="0"/>
                    <a:cs typeface="Times New Roman" pitchFamily="18" charset="0"/>
                  </a:rPr>
                  <a:t> </a:t>
                </a:r>
                <a:r>
                  <a:rPr lang="en-US" sz="1800" spc="70" baseline="0" dirty="0" err="1" smtClean="0">
                    <a:solidFill>
                      <a:schemeClr val="accent1">
                        <a:lumMod val="50000"/>
                      </a:schemeClr>
                    </a:solidFill>
                    <a:latin typeface="Times New Roman" pitchFamily="18" charset="0"/>
                    <a:cs typeface="Times New Roman" pitchFamily="18" charset="0"/>
                  </a:rPr>
                  <a:t>nghiệp</a:t>
                </a:r>
                <a:r>
                  <a:rPr lang="en-US" sz="1800" spc="70" baseline="0" dirty="0" smtClean="0">
                    <a:solidFill>
                      <a:schemeClr val="accent1">
                        <a:lumMod val="50000"/>
                      </a:schemeClr>
                    </a:solidFill>
                    <a:latin typeface="Times New Roman" pitchFamily="18" charset="0"/>
                    <a:cs typeface="Times New Roman" pitchFamily="18" charset="0"/>
                  </a:rPr>
                  <a:t> </a:t>
                </a:r>
                <a:r>
                  <a:rPr lang="en-US" sz="1800" spc="70" baseline="0" dirty="0" err="1" smtClean="0">
                    <a:solidFill>
                      <a:schemeClr val="accent1">
                        <a:lumMod val="50000"/>
                      </a:schemeClr>
                    </a:solidFill>
                    <a:latin typeface="Times New Roman" pitchFamily="18" charset="0"/>
                    <a:cs typeface="Times New Roman" pitchFamily="18" charset="0"/>
                  </a:rPr>
                  <a:t>Việt</a:t>
                </a:r>
                <a:r>
                  <a:rPr lang="en-US" sz="1800" spc="70" baseline="0" dirty="0" smtClean="0">
                    <a:solidFill>
                      <a:schemeClr val="accent1">
                        <a:lumMod val="50000"/>
                      </a:schemeClr>
                    </a:solidFill>
                    <a:latin typeface="Times New Roman" pitchFamily="18" charset="0"/>
                    <a:cs typeface="Times New Roman" pitchFamily="18" charset="0"/>
                  </a:rPr>
                  <a:t> Nam</a:t>
                </a:r>
                <a:endParaRPr lang="en-US" sz="1800" spc="70" dirty="0">
                  <a:solidFill>
                    <a:schemeClr val="accent1">
                      <a:lumMod val="50000"/>
                    </a:schemeClr>
                  </a:solidFill>
                  <a:latin typeface="Times New Roman" pitchFamily="18" charset="0"/>
                  <a:cs typeface="Times New Roman" pitchFamily="18" charset="0"/>
                </a:endParaRPr>
              </a:p>
            </p:txBody>
          </p:sp>
          <p:cxnSp>
            <p:nvCxnSpPr>
              <p:cNvPr id="22" name="Straight Connector 21"/>
              <p:cNvCxnSpPr/>
              <p:nvPr userDrawn="1"/>
            </p:nvCxnSpPr>
            <p:spPr bwMode="auto">
              <a:xfrm>
                <a:off x="2514600" y="748994"/>
                <a:ext cx="4331568" cy="0"/>
              </a:xfrm>
              <a:prstGeom prst="line">
                <a:avLst/>
              </a:prstGeom>
              <a:grp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278" y="2390374"/>
              <a:ext cx="1005275" cy="1056401"/>
            </a:xfrm>
            <a:prstGeom prst="rect">
              <a:avLst/>
            </a:prstGeom>
          </p:spPr>
        </p:pic>
      </p:grpSp>
      <p:cxnSp>
        <p:nvCxnSpPr>
          <p:cNvPr id="24" name="Straight Connector 23"/>
          <p:cNvCxnSpPr/>
          <p:nvPr userDrawn="1"/>
        </p:nvCxnSpPr>
        <p:spPr bwMode="auto">
          <a:xfrm>
            <a:off x="-5915" y="6604000"/>
            <a:ext cx="8959415" cy="0"/>
          </a:xfrm>
          <a:prstGeom prst="line">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916655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37A7-4460-4E5F-810B-F5C814223AEB}" type="datetimeFigureOut">
              <a:rPr lang="en-US" smtClean="0"/>
              <a:t>10/16/2015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2689728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37A7-4460-4E5F-810B-F5C814223AEB}" type="datetimeFigureOut">
              <a:rPr lang="en-US" smtClean="0"/>
              <a:t>10/16/2015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1234775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37A7-4460-4E5F-810B-F5C814223AEB}" type="datetimeFigureOut">
              <a:rPr lang="en-US" smtClean="0"/>
              <a:t>10/16/2015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3033623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37A7-4460-4E5F-810B-F5C814223AEB}"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2058006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37A7-4460-4E5F-810B-F5C814223AEB}" type="datetimeFigureOut">
              <a:rPr lang="en-US" smtClean="0"/>
              <a:t>10/16/2015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98916-C332-473E-9390-F59D0B6DBD8A}" type="slidenum">
              <a:rPr lang="en-US" smtClean="0"/>
              <a:t>‹#›</a:t>
            </a:fld>
            <a:endParaRPr lang="en-US"/>
          </a:p>
        </p:txBody>
      </p:sp>
    </p:spTree>
    <p:extLst>
      <p:ext uri="{BB962C8B-B14F-4D97-AF65-F5344CB8AC3E}">
        <p14:creationId xmlns:p14="http://schemas.microsoft.com/office/powerpoint/2010/main" val="40366340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342919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6" name="Slide Number Placeholder 5"/>
          <p:cNvSpPr>
            <a:spLocks noGrp="1"/>
          </p:cNvSpPr>
          <p:nvPr>
            <p:ph type="sldNum" sz="quarter" idx="11"/>
          </p:nvPr>
        </p:nvSpPr>
        <p:spPr>
          <a:xfrm>
            <a:off x="3352800" y="6480175"/>
            <a:ext cx="2133600" cy="320675"/>
          </a:xfrm>
          <a:prstGeom prst="rect">
            <a:avLst/>
          </a:prstGeom>
        </p:spPr>
        <p:txBody>
          <a:bodyPr/>
          <a:lstStyle>
            <a:lvl1pPr>
              <a:defRPr/>
            </a:lvl1pPr>
          </a:lstStyle>
          <a:p>
            <a:fld id="{816038A3-0801-4B4F-8736-940152A614C4}" type="slidenum">
              <a:rPr lang="en-US"/>
              <a:pPr/>
              <a:t>‹#›</a:t>
            </a:fld>
            <a:endParaRPr lang="en-US"/>
          </a:p>
        </p:txBody>
      </p:sp>
      <p:sp>
        <p:nvSpPr>
          <p:cNvPr id="7" name="Footer Placeholder 6"/>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422581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8" name="Slide Number Placeholder 7"/>
          <p:cNvSpPr>
            <a:spLocks noGrp="1"/>
          </p:cNvSpPr>
          <p:nvPr>
            <p:ph type="sldNum" sz="quarter" idx="11"/>
          </p:nvPr>
        </p:nvSpPr>
        <p:spPr>
          <a:xfrm>
            <a:off x="3352800" y="6480175"/>
            <a:ext cx="2133600" cy="320675"/>
          </a:xfrm>
          <a:prstGeom prst="rect">
            <a:avLst/>
          </a:prstGeom>
        </p:spPr>
        <p:txBody>
          <a:bodyPr/>
          <a:lstStyle>
            <a:lvl1pPr>
              <a:defRPr/>
            </a:lvl1pPr>
          </a:lstStyle>
          <a:p>
            <a:fld id="{5CB1665E-3321-4A8C-835F-5CFEF6E85CD6}" type="slidenum">
              <a:rPr lang="en-US"/>
              <a:pPr/>
              <a:t>‹#›</a:t>
            </a:fld>
            <a:endParaRPr lang="en-US"/>
          </a:p>
        </p:txBody>
      </p:sp>
      <p:sp>
        <p:nvSpPr>
          <p:cNvPr id="9" name="Footer Placeholder 8"/>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25482034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4" name="Slide Number Placeholder 3"/>
          <p:cNvSpPr>
            <a:spLocks noGrp="1"/>
          </p:cNvSpPr>
          <p:nvPr>
            <p:ph type="sldNum" sz="quarter" idx="11"/>
          </p:nvPr>
        </p:nvSpPr>
        <p:spPr>
          <a:xfrm>
            <a:off x="3352800" y="6480175"/>
            <a:ext cx="2133600" cy="320675"/>
          </a:xfrm>
          <a:prstGeom prst="rect">
            <a:avLst/>
          </a:prstGeom>
        </p:spPr>
        <p:txBody>
          <a:bodyPr/>
          <a:lstStyle>
            <a:lvl1pPr>
              <a:defRPr/>
            </a:lvl1pPr>
          </a:lstStyle>
          <a:p>
            <a:fld id="{8845B1B4-B116-4841-853F-2550FB4DF0B9}" type="slidenum">
              <a:rPr lang="en-US"/>
              <a:pPr/>
              <a:t>‹#›</a:t>
            </a:fld>
            <a:endParaRPr lang="en-US"/>
          </a:p>
        </p:txBody>
      </p:sp>
      <p:sp>
        <p:nvSpPr>
          <p:cNvPr id="5" name="Footer Placeholder 4"/>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21535372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3" name="Slide Number Placeholder 2"/>
          <p:cNvSpPr>
            <a:spLocks noGrp="1"/>
          </p:cNvSpPr>
          <p:nvPr>
            <p:ph type="sldNum" sz="quarter" idx="11"/>
          </p:nvPr>
        </p:nvSpPr>
        <p:spPr>
          <a:xfrm>
            <a:off x="3352800" y="6480175"/>
            <a:ext cx="2133600" cy="320675"/>
          </a:xfrm>
          <a:prstGeom prst="rect">
            <a:avLst/>
          </a:prstGeom>
        </p:spPr>
        <p:txBody>
          <a:bodyPr/>
          <a:lstStyle>
            <a:lvl1pPr>
              <a:defRPr/>
            </a:lvl1pPr>
          </a:lstStyle>
          <a:p>
            <a:fld id="{E8C7C3A9-FEE0-474B-8FC7-830773300559}" type="slidenum">
              <a:rPr lang="en-US"/>
              <a:pPr/>
              <a:t>‹#›</a:t>
            </a:fld>
            <a:endParaRPr lang="en-US"/>
          </a:p>
        </p:txBody>
      </p:sp>
      <p:sp>
        <p:nvSpPr>
          <p:cNvPr id="4" name="Footer Placeholder 3"/>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555711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6" name="Slide Number Placeholder 5"/>
          <p:cNvSpPr>
            <a:spLocks noGrp="1"/>
          </p:cNvSpPr>
          <p:nvPr>
            <p:ph type="sldNum" sz="quarter" idx="11"/>
          </p:nvPr>
        </p:nvSpPr>
        <p:spPr>
          <a:xfrm>
            <a:off x="3352800" y="6480175"/>
            <a:ext cx="2133600" cy="320675"/>
          </a:xfrm>
          <a:prstGeom prst="rect">
            <a:avLst/>
          </a:prstGeom>
        </p:spPr>
        <p:txBody>
          <a:bodyPr/>
          <a:lstStyle>
            <a:lvl1pPr>
              <a:defRPr/>
            </a:lvl1pPr>
          </a:lstStyle>
          <a:p>
            <a:fld id="{9AE909E5-0F31-4A90-BCC2-EAB3B6E036F4}" type="slidenum">
              <a:rPr lang="en-US"/>
              <a:pPr/>
              <a:t>‹#›</a:t>
            </a:fld>
            <a:endParaRPr lang="en-US"/>
          </a:p>
        </p:txBody>
      </p:sp>
      <p:sp>
        <p:nvSpPr>
          <p:cNvPr id="7" name="Footer Placeholder 6"/>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130381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 y="6477000"/>
            <a:ext cx="2133600" cy="320675"/>
          </a:xfrm>
          <a:prstGeom prst="rect">
            <a:avLst/>
          </a:prstGeom>
        </p:spPr>
        <p:txBody>
          <a:bodyPr/>
          <a:lstStyle>
            <a:lvl1pPr>
              <a:defRPr/>
            </a:lvl1pPr>
          </a:lstStyle>
          <a:p>
            <a:r>
              <a:rPr lang="en-US"/>
              <a:t>www.themegallery.com</a:t>
            </a:r>
          </a:p>
        </p:txBody>
      </p:sp>
      <p:sp>
        <p:nvSpPr>
          <p:cNvPr id="6" name="Slide Number Placeholder 5"/>
          <p:cNvSpPr>
            <a:spLocks noGrp="1"/>
          </p:cNvSpPr>
          <p:nvPr>
            <p:ph type="sldNum" sz="quarter" idx="11"/>
          </p:nvPr>
        </p:nvSpPr>
        <p:spPr>
          <a:xfrm>
            <a:off x="3352800" y="6480175"/>
            <a:ext cx="2133600" cy="320675"/>
          </a:xfrm>
          <a:prstGeom prst="rect">
            <a:avLst/>
          </a:prstGeom>
        </p:spPr>
        <p:txBody>
          <a:bodyPr/>
          <a:lstStyle>
            <a:lvl1pPr>
              <a:defRPr/>
            </a:lvl1pPr>
          </a:lstStyle>
          <a:p>
            <a:fld id="{A2857B5A-351A-458D-B462-FF443A888170}" type="slidenum">
              <a:rPr lang="en-US"/>
              <a:pPr/>
              <a:t>‹#›</a:t>
            </a:fld>
            <a:endParaRPr lang="en-US"/>
          </a:p>
        </p:txBody>
      </p:sp>
      <p:sp>
        <p:nvSpPr>
          <p:cNvPr id="7" name="Footer Placeholder 6"/>
          <p:cNvSpPr>
            <a:spLocks noGrp="1"/>
          </p:cNvSpPr>
          <p:nvPr>
            <p:ph type="ftr" sz="quarter" idx="12"/>
          </p:nvPr>
        </p:nvSpPr>
        <p:spPr>
          <a:xfrm>
            <a:off x="5943600" y="6480175"/>
            <a:ext cx="2895600" cy="320675"/>
          </a:xfrm>
          <a:prstGeom prst="rect">
            <a:avLst/>
          </a:prstGeom>
        </p:spPr>
        <p:txBody>
          <a:bodyPr/>
          <a:lstStyle>
            <a:lvl1pPr>
              <a:defRPr/>
            </a:lvl1pPr>
          </a:lstStyle>
          <a:p>
            <a:r>
              <a:rPr lang="en-US"/>
              <a:t>Company Logo</a:t>
            </a:r>
          </a:p>
        </p:txBody>
      </p:sp>
    </p:spTree>
    <p:extLst>
      <p:ext uri="{BB962C8B-B14F-4D97-AF65-F5344CB8AC3E}">
        <p14:creationId xmlns:p14="http://schemas.microsoft.com/office/powerpoint/2010/main" val="1197527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39" name="Object 15"/>
          <p:cNvGraphicFramePr>
            <a:graphicFrameLocks noChangeAspect="1"/>
          </p:cNvGraphicFramePr>
          <p:nvPr/>
        </p:nvGraphicFramePr>
        <p:xfrm>
          <a:off x="0" y="0"/>
          <a:ext cx="9144000" cy="1066800"/>
        </p:xfrm>
        <a:graphic>
          <a:graphicData uri="http://schemas.openxmlformats.org/presentationml/2006/ole">
            <mc:AlternateContent xmlns:mc="http://schemas.openxmlformats.org/markup-compatibility/2006">
              <mc:Choice xmlns:v="urn:schemas-microsoft-com:vml" Requires="v">
                <p:oleObj spid="_x0000_s1076" name="Image" r:id="rId16" imgW="7377778" imgH="1219048" progId="Photoshop.Image.6">
                  <p:embed/>
                </p:oleObj>
              </mc:Choice>
              <mc:Fallback>
                <p:oleObj name="Image" r:id="rId16" imgW="7377778" imgH="1219048" progId="Photoshop.Image.6">
                  <p:embed/>
                  <p:pic>
                    <p:nvPicPr>
                      <p:cNvPr id="0" name="Object 15"/>
                      <p:cNvPicPr>
                        <a:picLocks noChangeAspect="1" noChangeArrowheads="1"/>
                      </p:cNvPicPr>
                      <p:nvPr/>
                    </p:nvPicPr>
                    <p:blipFill>
                      <a:blip r:embed="rId17">
                        <a:extLst>
                          <a:ext uri="{28A0092B-C50C-407E-A947-70E740481C1C}">
                            <a14:useLocalDpi xmlns:a14="http://schemas.microsoft.com/office/drawing/2010/main" val="0"/>
                          </a:ext>
                        </a:extLst>
                      </a:blip>
                      <a:srcRect r="2905" b="12500"/>
                      <a:stretch>
                        <a:fillRect/>
                      </a:stretch>
                    </p:blipFill>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3"/>
          <p:cNvSpPr>
            <a:spLocks noGrp="1" noChangeArrowheads="1"/>
          </p:cNvSpPr>
          <p:nvPr>
            <p:ph type="body" idx="1"/>
          </p:nvPr>
        </p:nvSpPr>
        <p:spPr bwMode="auto">
          <a:xfrm>
            <a:off x="457200" y="1447800"/>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6" name="Rectangle 2"/>
          <p:cNvSpPr>
            <a:spLocks noGrp="1" noChangeArrowheads="1"/>
          </p:cNvSpPr>
          <p:nvPr>
            <p:ph type="title"/>
          </p:nvPr>
        </p:nvSpPr>
        <p:spPr bwMode="white">
          <a:xfrm>
            <a:off x="457200" y="31908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iming>
    <p:tnLst>
      <p:par>
        <p:cTn id="1" dur="indefinite" restart="never" nodeType="tmRoot"/>
      </p:par>
    </p:tnLst>
  </p:timing>
  <p:hf sldNum="0" hdr="0"/>
  <p:txStyles>
    <p:title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itchFamily="34" charset="0"/>
        </a:defRPr>
      </a:lvl2pPr>
      <a:lvl3pPr algn="ctr" rtl="0" eaLnBrk="1" fontAlgn="base" hangingPunct="1">
        <a:spcBef>
          <a:spcPct val="0"/>
        </a:spcBef>
        <a:spcAft>
          <a:spcPct val="0"/>
        </a:spcAft>
        <a:defRPr sz="3200" b="1">
          <a:solidFill>
            <a:schemeClr val="bg1"/>
          </a:solidFill>
          <a:latin typeface="Verdana" pitchFamily="34" charset="0"/>
        </a:defRPr>
      </a:lvl3pPr>
      <a:lvl4pPr algn="ctr" rtl="0" eaLnBrk="1" fontAlgn="base" hangingPunct="1">
        <a:spcBef>
          <a:spcPct val="0"/>
        </a:spcBef>
        <a:spcAft>
          <a:spcPct val="0"/>
        </a:spcAft>
        <a:defRPr sz="3200" b="1">
          <a:solidFill>
            <a:schemeClr val="bg1"/>
          </a:solidFill>
          <a:latin typeface="Verdana" pitchFamily="34" charset="0"/>
        </a:defRPr>
      </a:lvl4pPr>
      <a:lvl5pPr algn="ctr" rtl="0" eaLnBrk="1" fontAlgn="base" hangingPunct="1">
        <a:spcBef>
          <a:spcPct val="0"/>
        </a:spcBef>
        <a:spcAft>
          <a:spcPct val="0"/>
        </a:spcAft>
        <a:defRPr sz="3200" b="1">
          <a:solidFill>
            <a:schemeClr val="bg1"/>
          </a:solidFill>
          <a:latin typeface="Verdana" pitchFamily="34"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accent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537A7-4460-4E5F-810B-F5C814223AEB}" type="datetimeFigureOut">
              <a:rPr lang="en-US" smtClean="0"/>
              <a:t>10/16/2015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98916-C332-473E-9390-F59D0B6DBD8A}" type="slidenum">
              <a:rPr lang="en-US" smtClean="0"/>
              <a:t>‹#›</a:t>
            </a:fld>
            <a:endParaRPr lang="en-US"/>
          </a:p>
        </p:txBody>
      </p:sp>
    </p:spTree>
    <p:extLst>
      <p:ext uri="{BB962C8B-B14F-4D97-AF65-F5344CB8AC3E}">
        <p14:creationId xmlns:p14="http://schemas.microsoft.com/office/powerpoint/2010/main" val="36611520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Freeform 4"/>
          <p:cNvSpPr>
            <a:spLocks/>
          </p:cNvSpPr>
          <p:nvPr/>
        </p:nvSpPr>
        <p:spPr bwMode="gray">
          <a:xfrm>
            <a:off x="1981200" y="2012950"/>
            <a:ext cx="5303838" cy="806450"/>
          </a:xfrm>
          <a:custGeom>
            <a:avLst/>
            <a:gdLst>
              <a:gd name="T0" fmla="*/ 1 w 3341"/>
              <a:gd name="T1" fmla="*/ 492 h 508"/>
              <a:gd name="T2" fmla="*/ 1707 w 3341"/>
              <a:gd name="T3" fmla="*/ 20 h 508"/>
              <a:gd name="T4" fmla="*/ 3340 w 3341"/>
              <a:gd name="T5" fmla="*/ 482 h 508"/>
              <a:gd name="T6" fmla="*/ 1734 w 3341"/>
              <a:gd name="T7" fmla="*/ 74 h 508"/>
              <a:gd name="T8" fmla="*/ 1 w 3341"/>
              <a:gd name="T9" fmla="*/ 492 h 508"/>
            </a:gdLst>
            <a:ahLst/>
            <a:cxnLst>
              <a:cxn ang="0">
                <a:pos x="T0" y="T1"/>
              </a:cxn>
              <a:cxn ang="0">
                <a:pos x="T2" y="T3"/>
              </a:cxn>
              <a:cxn ang="0">
                <a:pos x="T4" y="T5"/>
              </a:cxn>
              <a:cxn ang="0">
                <a:pos x="T6" y="T7"/>
              </a:cxn>
              <a:cxn ang="0">
                <a:pos x="T8" y="T9"/>
              </a:cxn>
            </a:cxnLst>
            <a:rect l="0" t="0" r="r" b="b"/>
            <a:pathLst>
              <a:path w="3341" h="508">
                <a:moveTo>
                  <a:pt x="1" y="492"/>
                </a:moveTo>
                <a:cubicBezTo>
                  <a:pt x="0" y="477"/>
                  <a:pt x="710" y="0"/>
                  <a:pt x="1707" y="20"/>
                </a:cubicBezTo>
                <a:cubicBezTo>
                  <a:pt x="2704" y="40"/>
                  <a:pt x="3339" y="467"/>
                  <a:pt x="3340" y="482"/>
                </a:cubicBezTo>
                <a:cubicBezTo>
                  <a:pt x="3341" y="496"/>
                  <a:pt x="2608" y="93"/>
                  <a:pt x="1734" y="74"/>
                </a:cubicBezTo>
                <a:cubicBezTo>
                  <a:pt x="860" y="54"/>
                  <a:pt x="2" y="508"/>
                  <a:pt x="1" y="492"/>
                </a:cubicBezTo>
                <a:close/>
              </a:path>
            </a:pathLst>
          </a:custGeom>
          <a:gradFill rotWithShape="1">
            <a:gsLst>
              <a:gs pos="0">
                <a:schemeClr val="accent1"/>
              </a:gs>
              <a:gs pos="50000">
                <a:schemeClr val="accent1">
                  <a:gamma/>
                  <a:tint val="45882"/>
                  <a:invGamma/>
                </a:schemeClr>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4343400" y="6400800"/>
            <a:ext cx="914400" cy="400110"/>
          </a:xfrm>
          <a:prstGeom prst="rect">
            <a:avLst/>
          </a:prstGeom>
          <a:noFill/>
        </p:spPr>
        <p:txBody>
          <a:bodyPr wrap="square" rtlCol="0">
            <a:spAutoFit/>
          </a:bodyPr>
          <a:lstStyle/>
          <a:p>
            <a:r>
              <a:rPr lang="en-US" sz="2000" b="1" dirty="0" smtClean="0">
                <a:solidFill>
                  <a:schemeClr val="bg1"/>
                </a:solidFill>
                <a:latin typeface="Times New Roman" pitchFamily="18" charset="0"/>
                <a:cs typeface="Times New Roman" pitchFamily="18" charset="0"/>
              </a:rPr>
              <a:t>2015</a:t>
            </a:r>
            <a:endParaRPr lang="en-US" sz="2000" b="1" dirty="0">
              <a:solidFill>
                <a:schemeClr val="bg1"/>
              </a:solidFill>
              <a:latin typeface="Times New Roman" pitchFamily="18" charset="0"/>
              <a:cs typeface="Times New Roman" pitchFamily="18" charset="0"/>
            </a:endParaRPr>
          </a:p>
        </p:txBody>
      </p:sp>
      <p:sp>
        <p:nvSpPr>
          <p:cNvPr id="2" name="TextBox 1"/>
          <p:cNvSpPr txBox="1"/>
          <p:nvPr/>
        </p:nvSpPr>
        <p:spPr>
          <a:xfrm>
            <a:off x="2209800" y="2381071"/>
            <a:ext cx="5171038" cy="1446550"/>
          </a:xfrm>
          <a:prstGeom prst="rect">
            <a:avLst/>
          </a:prstGeom>
          <a:noFill/>
        </p:spPr>
        <p:txBody>
          <a:bodyPr wrap="square" rtlCol="0">
            <a:spAutoFit/>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Chương</a:t>
            </a:r>
            <a:r>
              <a:rPr lang="en-US" sz="4400" b="1" dirty="0" smtClean="0">
                <a:solidFill>
                  <a:schemeClr val="bg1"/>
                </a:solidFill>
                <a:latin typeface="Times New Roman" panose="02020603050405020304" pitchFamily="18" charset="0"/>
                <a:cs typeface="Times New Roman" panose="02020603050405020304" pitchFamily="18" charset="0"/>
              </a:rPr>
              <a:t> 4</a:t>
            </a:r>
          </a:p>
          <a:p>
            <a:pPr algn="ctr"/>
            <a:r>
              <a:rPr lang="vi-VN" sz="4400" b="1" dirty="0" smtClean="0">
                <a:solidFill>
                  <a:schemeClr val="bg1"/>
                </a:solidFill>
                <a:latin typeface="Times New Roman" panose="02020603050405020304" pitchFamily="18" charset="0"/>
                <a:cs typeface="Times New Roman" panose="02020603050405020304" pitchFamily="18" charset="0"/>
              </a:rPr>
              <a:t>Bệnh do </a:t>
            </a:r>
            <a:r>
              <a:rPr lang="en-US" sz="4400" b="1" dirty="0">
                <a:solidFill>
                  <a:schemeClr val="bg1"/>
                </a:solidFill>
                <a:latin typeface="Times New Roman" panose="02020603050405020304" pitchFamily="18" charset="0"/>
                <a:cs typeface="Times New Roman" panose="02020603050405020304" pitchFamily="18" charset="0"/>
              </a:rPr>
              <a:t>đ</a:t>
            </a:r>
            <a:r>
              <a:rPr lang="vi-VN" sz="4400" b="1" dirty="0" smtClean="0">
                <a:solidFill>
                  <a:schemeClr val="bg1"/>
                </a:solidFill>
                <a:latin typeface="Times New Roman" panose="02020603050405020304" pitchFamily="18" charset="0"/>
                <a:cs typeface="Times New Roman" panose="02020603050405020304" pitchFamily="18" charset="0"/>
              </a:rPr>
              <a:t>ịch </a:t>
            </a:r>
            <a:r>
              <a:rPr lang="vi-VN" sz="4400" b="1" dirty="0">
                <a:solidFill>
                  <a:schemeClr val="bg1"/>
                </a:solidFill>
                <a:latin typeface="Times New Roman" panose="02020603050405020304" pitchFamily="18" charset="0"/>
                <a:cs typeface="Times New Roman" panose="02020603050405020304" pitchFamily="18" charset="0"/>
              </a:rPr>
              <a:t>hại</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24369" y="4016535"/>
            <a:ext cx="2556469" cy="400110"/>
          </a:xfrm>
          <a:prstGeom prst="rect">
            <a:avLst/>
          </a:prstGeom>
          <a:noFill/>
        </p:spPr>
        <p:txBody>
          <a:bodyPr wrap="none" rtlCol="0">
            <a:spAutoFit/>
          </a:bodyPr>
          <a:lstStyle/>
          <a:p>
            <a:r>
              <a:rPr lang="en-US" sz="2000" b="1" dirty="0" err="1" smtClean="0">
                <a:solidFill>
                  <a:schemeClr val="bg1"/>
                </a:solidFill>
                <a:latin typeface="Times New Roman" panose="02020603050405020304" pitchFamily="18" charset="0"/>
                <a:cs typeface="Times New Roman" panose="02020603050405020304" pitchFamily="18" charset="0"/>
              </a:rPr>
              <a:t>ThS</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err="1" smtClean="0">
                <a:solidFill>
                  <a:schemeClr val="bg1"/>
                </a:solidFill>
                <a:latin typeface="Times New Roman" panose="02020603050405020304" pitchFamily="18" charset="0"/>
                <a:cs typeface="Times New Roman" panose="02020603050405020304" pitchFamily="18" charset="0"/>
              </a:rPr>
              <a:t>Trịnh</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err="1" smtClean="0">
                <a:solidFill>
                  <a:schemeClr val="bg1"/>
                </a:solidFill>
                <a:latin typeface="Times New Roman" panose="02020603050405020304" pitchFamily="18" charset="0"/>
                <a:cs typeface="Times New Roman" panose="02020603050405020304" pitchFamily="18" charset="0"/>
              </a:rPr>
              <a:t>Thị</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b="1" dirty="0" err="1" smtClean="0">
                <a:solidFill>
                  <a:schemeClr val="bg1"/>
                </a:solidFill>
                <a:latin typeface="Times New Roman" panose="02020603050405020304" pitchFamily="18" charset="0"/>
                <a:cs typeface="Times New Roman" panose="02020603050405020304" pitchFamily="18" charset="0"/>
              </a:rPr>
              <a:t>Trang</a:t>
            </a:r>
            <a:endParaRPr lang="en-US" sz="2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792088"/>
          </a:xfrm>
        </p:spPr>
        <p:txBody>
          <a:bodyPr>
            <a:noAutofit/>
          </a:bodyPr>
          <a:lstStyle/>
          <a:p>
            <a:r>
              <a:rPr lang="en-US" b="1" dirty="0" smtClean="0">
                <a:latin typeface="Times New Roman" pitchFamily="18" charset="0"/>
                <a:cs typeface="Times New Roman" pitchFamily="18" charset="0"/>
              </a:rPr>
              <a:t>4.2 </a:t>
            </a:r>
            <a:r>
              <a:rPr lang="en-US" b="1" dirty="0" err="1" smtClean="0">
                <a:latin typeface="Times New Roman" pitchFamily="18" charset="0"/>
                <a:cs typeface="Times New Roman" pitchFamily="18" charset="0"/>
              </a:rPr>
              <a:t>Thực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bậc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thấp</a:t>
            </a:r>
            <a:r>
              <a:rPr lang="en-US" b="1" dirty="0">
                <a:latin typeface="Times New Roman" pitchFamily="18" charset="0"/>
                <a:cs typeface="Times New Roman" pitchFamily="18" charset="0"/>
              </a:rPr>
              <a:t> - </a:t>
            </a:r>
            <a:r>
              <a:rPr lang="en-US" b="1" dirty="0" err="1" smtClean="0">
                <a:latin typeface="Times New Roman" pitchFamily="18" charset="0"/>
                <a:cs typeface="Times New Roman" pitchFamily="18" charset="0"/>
              </a:rPr>
              <a:t>Tảo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lục</a:t>
            </a:r>
            <a:r>
              <a:rPr lang="en-US" b="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Zygnemataceae</a:t>
            </a:r>
            <a:endParaRPr lang="vi-VN" b="1" i="1" dirty="0">
              <a:latin typeface="Times New Roman" pitchFamily="18" charset="0"/>
              <a:cs typeface="Times New Roman" pitchFamily="18" charset="0"/>
            </a:endParaRPr>
          </a:p>
        </p:txBody>
      </p:sp>
      <p:sp>
        <p:nvSpPr>
          <p:cNvPr id="3" name="Content Placeholder 2"/>
          <p:cNvSpPr>
            <a:spLocks noGrp="1"/>
          </p:cNvSpPr>
          <p:nvPr>
            <p:ph idx="1"/>
          </p:nvPr>
        </p:nvSpPr>
        <p:spPr>
          <a:xfrm>
            <a:off x="251520" y="980728"/>
            <a:ext cx="8712968" cy="5688632"/>
          </a:xfrm>
        </p:spPr>
        <p:txBody>
          <a:bodyPr>
            <a:normAutofit/>
          </a:bodyPr>
          <a:lstStyle/>
          <a:p>
            <a:r>
              <a:rPr lang="es-ES" b="1" i="1" dirty="0" smtClean="0"/>
              <a:t>Z</a:t>
            </a:r>
            <a:r>
              <a:rPr lang="es-ES" b="1" i="1" dirty="0"/>
              <a:t>. </a:t>
            </a:r>
            <a:r>
              <a:rPr lang="es-ES" b="1" i="1" dirty="0" err="1"/>
              <a:t>Spirogyra</a:t>
            </a:r>
            <a:r>
              <a:rPr lang="es-ES" b="1" i="1" dirty="0"/>
              <a:t>; Z. </a:t>
            </a:r>
            <a:r>
              <a:rPr lang="es-ES" b="1" i="1" dirty="0" err="1"/>
              <a:t>Mougestia</a:t>
            </a:r>
            <a:r>
              <a:rPr lang="es-ES" b="1" i="1" dirty="0"/>
              <a:t>; Z. </a:t>
            </a:r>
            <a:r>
              <a:rPr lang="es-ES" b="1" i="1" dirty="0" err="1" smtClean="0"/>
              <a:t>Zygnema</a:t>
            </a:r>
            <a:endParaRPr lang="es-ES" b="1" i="1" dirty="0" smtClean="0"/>
          </a:p>
          <a:p>
            <a:endParaRPr lang="es-ES" b="1" i="1" dirty="0" smtClean="0"/>
          </a:p>
          <a:p>
            <a:pPr marL="0" indent="0">
              <a:buNone/>
            </a:pPr>
            <a:endParaRPr lang="vi-VN" dirty="0"/>
          </a:p>
          <a:p>
            <a:endParaRPr lang="vi-VN"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47921"/>
            <a:ext cx="8784975" cy="577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825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792088"/>
          </a:xfrm>
        </p:spPr>
        <p:txBody>
          <a:bodyPr>
            <a:noAutofit/>
          </a:bodyPr>
          <a:lstStyle/>
          <a:p>
            <a:r>
              <a:rPr lang="en-US" sz="3600" b="1" dirty="0" smtClean="0">
                <a:latin typeface="Times New Roman" pitchFamily="18" charset="0"/>
                <a:cs typeface="Times New Roman" pitchFamily="18" charset="0"/>
              </a:rPr>
              <a:t>4.2 </a:t>
            </a:r>
            <a:r>
              <a:rPr lang="en-US" sz="3600" b="1" dirty="0" err="1" smtClean="0">
                <a:latin typeface="Times New Roman" pitchFamily="18" charset="0"/>
                <a:cs typeface="Times New Roman" pitchFamily="18" charset="0"/>
              </a:rPr>
              <a:t>Thực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vật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bậc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thấp</a:t>
            </a:r>
            <a:r>
              <a:rPr lang="en-US" sz="3600" b="1" dirty="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Tảo</a:t>
            </a:r>
            <a:r>
              <a:rPr lang="en-US" sz="3600" b="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Zygnemataceae</a:t>
            </a:r>
            <a:endParaRPr lang="vi-VN" sz="3600" b="1" i="1" dirty="0">
              <a:latin typeface="Times New Roman" pitchFamily="18" charset="0"/>
              <a:cs typeface="Times New Roman" pitchFamily="18" charset="0"/>
            </a:endParaRPr>
          </a:p>
        </p:txBody>
      </p:sp>
      <p:sp>
        <p:nvSpPr>
          <p:cNvPr id="3" name="Content Placeholder 2"/>
          <p:cNvSpPr>
            <a:spLocks noGrp="1"/>
          </p:cNvSpPr>
          <p:nvPr>
            <p:ph idx="1"/>
          </p:nvPr>
        </p:nvSpPr>
        <p:spPr>
          <a:xfrm>
            <a:off x="251520" y="1219200"/>
            <a:ext cx="8712968" cy="5450160"/>
          </a:xfrm>
        </p:spPr>
        <p:txBody>
          <a:bodyPr>
            <a:normAutofit/>
          </a:bodyPr>
          <a:lstStyle/>
          <a:p>
            <a:pPr algn="just">
              <a:spcAft>
                <a:spcPts val="600"/>
              </a:spcAft>
            </a:pPr>
            <a:r>
              <a:rPr lang="es-ES" b="0" dirty="0" err="1" smtClean="0">
                <a:latin typeface="Times New Roman" panose="02020603050405020304" pitchFamily="18" charset="0"/>
                <a:cs typeface="Times New Roman" panose="02020603050405020304" pitchFamily="18" charset="0"/>
              </a:rPr>
              <a:t>Tảo</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lục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này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thể</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có</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hình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trụ</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dài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không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phân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nhánh</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600"/>
              </a:spcAft>
            </a:pPr>
            <a:r>
              <a:rPr lang="es-ES" b="0" dirty="0" err="1" smtClean="0">
                <a:latin typeface="Times New Roman" panose="02020603050405020304" pitchFamily="18" charset="0"/>
                <a:cs typeface="Times New Roman" panose="02020603050405020304" pitchFamily="18" charset="0"/>
              </a:rPr>
              <a:t>Giống</a:t>
            </a:r>
            <a:r>
              <a:rPr lang="es-ES" b="0" dirty="0" smtClean="0">
                <a:latin typeface="Times New Roman" panose="02020603050405020304" pitchFamily="18" charset="0"/>
                <a:cs typeface="Times New Roman" panose="02020603050405020304" pitchFamily="18" charset="0"/>
              </a:rPr>
              <a:t> </a:t>
            </a:r>
            <a:r>
              <a:rPr lang="es-ES" b="0" i="1" dirty="0" err="1">
                <a:latin typeface="Times New Roman" panose="02020603050405020304" pitchFamily="18" charset="0"/>
                <a:cs typeface="Times New Roman" panose="02020603050405020304" pitchFamily="18" charset="0"/>
              </a:rPr>
              <a:t>Spirogyra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mỗi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tế</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bào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có</a:t>
            </a:r>
            <a:r>
              <a:rPr lang="es-ES" b="0" dirty="0">
                <a:latin typeface="Times New Roman" panose="02020603050405020304" pitchFamily="18" charset="0"/>
                <a:cs typeface="Times New Roman" panose="02020603050405020304" pitchFamily="18" charset="0"/>
              </a:rPr>
              <a:t> 1- 14 </a:t>
            </a:r>
            <a:r>
              <a:rPr lang="es-ES" b="0" dirty="0" err="1">
                <a:latin typeface="Times New Roman" panose="02020603050405020304" pitchFamily="18" charset="0"/>
                <a:cs typeface="Times New Roman" panose="02020603050405020304" pitchFamily="18" charset="0"/>
              </a:rPr>
              <a:t>sợi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thể</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sắc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tố</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hình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xoắn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ốc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mỗi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sợi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có</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nhiều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hạch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protein</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600"/>
              </a:spcAft>
            </a:pPr>
            <a:r>
              <a:rPr lang="es-ES" b="0" dirty="0" err="1" smtClean="0">
                <a:latin typeface="Times New Roman" panose="02020603050405020304" pitchFamily="18" charset="0"/>
                <a:cs typeface="Times New Roman" panose="02020603050405020304" pitchFamily="18" charset="0"/>
              </a:rPr>
              <a:t>Ngoài</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thể</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sắc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tố</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mỗi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tế</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bào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tảo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có</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hạch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tế</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bào</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600"/>
              </a:spcAft>
            </a:pPr>
            <a:r>
              <a:rPr lang="es-ES" b="0" dirty="0" err="1" smtClean="0">
                <a:latin typeface="Times New Roman" panose="02020603050405020304" pitchFamily="18" charset="0"/>
                <a:cs typeface="Times New Roman" panose="02020603050405020304" pitchFamily="18" charset="0"/>
              </a:rPr>
              <a:t>Các</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giống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tảo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lục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trên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thường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phát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triển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mạnh</a:t>
            </a:r>
            <a:r>
              <a:rPr lang="es-ES" b="0" dirty="0">
                <a:latin typeface="Times New Roman" panose="02020603050405020304" pitchFamily="18" charset="0"/>
                <a:cs typeface="Times New Roman" panose="02020603050405020304" pitchFamily="18" charset="0"/>
              </a:rPr>
              <a:t> ở </a:t>
            </a:r>
            <a:r>
              <a:rPr lang="es-ES" b="0" dirty="0" err="1">
                <a:latin typeface="Times New Roman" panose="02020603050405020304" pitchFamily="18" charset="0"/>
                <a:cs typeface="Times New Roman" panose="02020603050405020304" pitchFamily="18" charset="0"/>
              </a:rPr>
              <a:t>những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rãnh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mương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nước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cạn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a:t>
            </a:r>
            <a:r>
              <a:rPr lang="es-ES" b="0" dirty="0">
                <a:latin typeface="Times New Roman" panose="02020603050405020304" pitchFamily="18" charset="0"/>
                <a:cs typeface="Times New Roman" panose="02020603050405020304" pitchFamily="18" charset="0"/>
              </a:rPr>
              <a:t> ven </a:t>
            </a:r>
            <a:r>
              <a:rPr lang="es-ES" b="0" dirty="0" err="1">
                <a:latin typeface="Times New Roman" panose="02020603050405020304" pitchFamily="18" charset="0"/>
                <a:cs typeface="Times New Roman" panose="02020603050405020304" pitchFamily="18" charset="0"/>
              </a:rPr>
              <a:t>ao</a:t>
            </a:r>
            <a:r>
              <a:rPr lang="es-ES" b="0" dirty="0" smtClean="0">
                <a:latin typeface="Times New Roman" panose="02020603050405020304" pitchFamily="18" charset="0"/>
                <a:cs typeface="Times New Roman" panose="02020603050405020304" pitchFamily="18" charset="0"/>
              </a:rPr>
              <a:t>,</a:t>
            </a:r>
          </a:p>
          <a:p>
            <a:pPr algn="just">
              <a:spcAft>
                <a:spcPts val="600"/>
              </a:spcAft>
            </a:pP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a:t>
            </a:r>
            <a:r>
              <a:rPr lang="es-ES" b="0" dirty="0" err="1" smtClean="0">
                <a:latin typeface="Times New Roman" panose="02020603050405020304" pitchFamily="18" charset="0"/>
                <a:cs typeface="Times New Roman" panose="02020603050405020304" pitchFamily="18" charset="0"/>
              </a:rPr>
              <a:t>úc</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đầu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thể</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già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đứt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nằm</a:t>
            </a:r>
            <a:r>
              <a:rPr lang="es-ES" b="0" dirty="0">
                <a:latin typeface="Times New Roman" panose="02020603050405020304" pitchFamily="18" charset="0"/>
                <a:cs typeface="Times New Roman" panose="02020603050405020304" pitchFamily="18" charset="0"/>
              </a:rPr>
              <a:t> ở </a:t>
            </a:r>
            <a:r>
              <a:rPr lang="es-ES" b="0" dirty="0" err="1">
                <a:latin typeface="Times New Roman" panose="02020603050405020304" pitchFamily="18" charset="0"/>
                <a:cs typeface="Times New Roman" panose="02020603050405020304" pitchFamily="18" charset="0"/>
              </a:rPr>
              <a:t>đáy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ao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sau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đó</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phát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triển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dần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thành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từng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búi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giống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như</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bông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nổi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lên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mặt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nước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biến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thành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màu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xanh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dùng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tay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sờ</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thấy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nhớt</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600"/>
              </a:spcAft>
            </a:pP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290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792088"/>
          </a:xfrm>
        </p:spPr>
        <p:txBody>
          <a:bodyPr>
            <a:noAutofit/>
          </a:bodyPr>
          <a:lstStyle/>
          <a:p>
            <a:r>
              <a:rPr lang="en-US" sz="3600" b="1" dirty="0" smtClean="0">
                <a:latin typeface="Times New Roman" pitchFamily="18" charset="0"/>
                <a:cs typeface="Times New Roman" pitchFamily="18" charset="0"/>
              </a:rPr>
              <a:t>4.2 </a:t>
            </a:r>
            <a:r>
              <a:rPr lang="en-US" sz="3600" b="1" dirty="0" err="1" smtClean="0">
                <a:latin typeface="Times New Roman" pitchFamily="18" charset="0"/>
                <a:cs typeface="Times New Roman" pitchFamily="18" charset="0"/>
              </a:rPr>
              <a:t>Thực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vật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bậc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thấp</a:t>
            </a:r>
            <a:r>
              <a:rPr lang="en-US" sz="3600" b="1" dirty="0">
                <a:latin typeface="Times New Roman" pitchFamily="18" charset="0"/>
                <a:cs typeface="Times New Roman" pitchFamily="18" charset="0"/>
              </a:rPr>
              <a:t> - </a:t>
            </a:r>
            <a:r>
              <a:rPr lang="en-US" sz="3600" b="1" dirty="0" err="1" smtClean="0">
                <a:latin typeface="Times New Roman" pitchFamily="18" charset="0"/>
                <a:cs typeface="Times New Roman" pitchFamily="18" charset="0"/>
              </a:rPr>
              <a:t>Tảo</a:t>
            </a:r>
            <a:r>
              <a:rPr lang="en-US" sz="3600" b="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Zygnemataceae</a:t>
            </a:r>
            <a:endParaRPr lang="vi-VN" sz="3600" b="1" i="1" dirty="0">
              <a:latin typeface="Times New Roman" pitchFamily="18" charset="0"/>
              <a:cs typeface="Times New Roman" pitchFamily="18" charset="0"/>
            </a:endParaRPr>
          </a:p>
        </p:txBody>
      </p:sp>
      <p:sp>
        <p:nvSpPr>
          <p:cNvPr id="3" name="Content Placeholder 2"/>
          <p:cNvSpPr>
            <a:spLocks noGrp="1"/>
          </p:cNvSpPr>
          <p:nvPr>
            <p:ph idx="1"/>
          </p:nvPr>
        </p:nvSpPr>
        <p:spPr>
          <a:xfrm>
            <a:off x="215516" y="1560240"/>
            <a:ext cx="8712968" cy="4764360"/>
          </a:xfrm>
        </p:spPr>
        <p:txBody>
          <a:bodyPr>
            <a:normAutofit/>
          </a:bodyPr>
          <a:lstStyle/>
          <a:p>
            <a:pPr algn="just">
              <a:spcAft>
                <a:spcPts val="600"/>
              </a:spcAft>
            </a:pPr>
            <a:r>
              <a:rPr lang="es-ES" sz="2400" b="0" dirty="0" err="1" smtClean="0">
                <a:latin typeface="Times New Roman" panose="02020603050405020304" pitchFamily="18" charset="0"/>
                <a:cs typeface="Times New Roman" panose="02020603050405020304" pitchFamily="18" charset="0"/>
              </a:rPr>
              <a:t>Các</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giống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tảo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này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trong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quá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trình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sinh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trưởng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sinh</a:t>
            </a:r>
            <a:r>
              <a:rPr lang="es-ES" sz="2400" b="0" dirty="0">
                <a:latin typeface="Times New Roman" panose="02020603050405020304" pitchFamily="18" charset="0"/>
                <a:cs typeface="Times New Roman" panose="02020603050405020304" pitchFamily="18" charset="0"/>
              </a:rPr>
              <a:t> </a:t>
            </a:r>
            <a:r>
              <a:rPr lang="es-ES" sz="2400" b="0" dirty="0" err="1">
                <a:solidFill>
                  <a:schemeClr val="tx1"/>
                </a:solidFill>
                <a:latin typeface="Times New Roman" panose="02020603050405020304" pitchFamily="18" charset="0"/>
                <a:cs typeface="Times New Roman" panose="02020603050405020304" pitchFamily="18" charset="0"/>
              </a:rPr>
              <a:t>sản</a:t>
            </a:r>
            <a:r>
              <a:rPr lang="es-ES" sz="2400" b="0" dirty="0">
                <a:solidFill>
                  <a:schemeClr val="tx1"/>
                </a:solidFill>
                <a:latin typeface="Times New Roman" panose="02020603050405020304" pitchFamily="18" charset="0"/>
                <a:cs typeface="Times New Roman" panose="02020603050405020304" pitchFamily="18" charset="0"/>
              </a:rPr>
              <a:t> </a:t>
            </a:r>
            <a:r>
              <a:rPr lang="es-ES" sz="2400" b="0" dirty="0" err="1">
                <a:solidFill>
                  <a:schemeClr val="tx1"/>
                </a:solidFill>
                <a:latin typeface="Times New Roman" panose="02020603050405020304" pitchFamily="18" charset="0"/>
                <a:cs typeface="Times New Roman" panose="02020603050405020304" pitchFamily="18" charset="0"/>
              </a:rPr>
              <a:t>tiêu</a:t>
            </a:r>
            <a:r>
              <a:rPr lang="es-ES" sz="2400" b="0" dirty="0">
                <a:solidFill>
                  <a:schemeClr val="tx1"/>
                </a:solidFill>
                <a:latin typeface="Times New Roman" panose="02020603050405020304" pitchFamily="18" charset="0"/>
                <a:cs typeface="Times New Roman" panose="02020603050405020304" pitchFamily="18" charset="0"/>
              </a:rPr>
              <a:t> hao </a:t>
            </a:r>
            <a:r>
              <a:rPr lang="es-ES" sz="2400" b="0" dirty="0" err="1">
                <a:solidFill>
                  <a:schemeClr val="tx1"/>
                </a:solidFill>
                <a:latin typeface="Times New Roman" panose="02020603050405020304" pitchFamily="18" charset="0"/>
                <a:cs typeface="Times New Roman" panose="02020603050405020304" pitchFamily="18" charset="0"/>
              </a:rPr>
              <a:t>một</a:t>
            </a:r>
            <a:r>
              <a:rPr lang="es-ES" sz="2400" b="0" dirty="0">
                <a:solidFill>
                  <a:schemeClr val="tx1"/>
                </a:solidFill>
                <a:latin typeface="Times New Roman" panose="02020603050405020304" pitchFamily="18" charset="0"/>
                <a:cs typeface="Times New Roman" panose="02020603050405020304" pitchFamily="18" charset="0"/>
              </a:rPr>
              <a:t> </a:t>
            </a:r>
            <a:r>
              <a:rPr lang="es-ES" sz="2400" b="0" dirty="0" err="1">
                <a:solidFill>
                  <a:schemeClr val="tx1"/>
                </a:solidFill>
                <a:latin typeface="Times New Roman" panose="02020603050405020304" pitchFamily="18" charset="0"/>
                <a:cs typeface="Times New Roman" panose="02020603050405020304" pitchFamily="18" charset="0"/>
              </a:rPr>
              <a:t>lượng</a:t>
            </a:r>
            <a:r>
              <a:rPr lang="es-ES" sz="2400" b="0" dirty="0">
                <a:solidFill>
                  <a:schemeClr val="tx1"/>
                </a:solidFill>
                <a:latin typeface="Times New Roman" panose="02020603050405020304" pitchFamily="18" charset="0"/>
                <a:cs typeface="Times New Roman" panose="02020603050405020304" pitchFamily="18" charset="0"/>
              </a:rPr>
              <a:t> </a:t>
            </a:r>
            <a:r>
              <a:rPr lang="es-ES" sz="2400" b="0" dirty="0" err="1">
                <a:solidFill>
                  <a:schemeClr val="tx1"/>
                </a:solidFill>
                <a:latin typeface="Times New Roman" panose="02020603050405020304" pitchFamily="18" charset="0"/>
                <a:cs typeface="Times New Roman" panose="02020603050405020304" pitchFamily="18" charset="0"/>
              </a:rPr>
              <a:t>lớn</a:t>
            </a:r>
            <a:r>
              <a:rPr lang="es-ES" sz="2400" b="0" dirty="0">
                <a:solidFill>
                  <a:schemeClr val="tx1"/>
                </a:solidFill>
                <a:latin typeface="Times New Roman" panose="02020603050405020304" pitchFamily="18" charset="0"/>
                <a:cs typeface="Times New Roman" panose="02020603050405020304" pitchFamily="18" charset="0"/>
              </a:rPr>
              <a:t> </a:t>
            </a:r>
            <a:r>
              <a:rPr lang="es-ES" sz="2400" b="0" dirty="0" err="1">
                <a:solidFill>
                  <a:schemeClr val="tx1"/>
                </a:solidFill>
                <a:latin typeface="Times New Roman" panose="02020603050405020304" pitchFamily="18" charset="0"/>
                <a:cs typeface="Times New Roman" panose="02020603050405020304" pitchFamily="18" charset="0"/>
              </a:rPr>
              <a:t>muối</a:t>
            </a:r>
            <a:r>
              <a:rPr lang="es-ES" sz="2400" b="0" dirty="0">
                <a:solidFill>
                  <a:schemeClr val="tx1"/>
                </a:solidFill>
                <a:latin typeface="Times New Roman" panose="02020603050405020304" pitchFamily="18" charset="0"/>
                <a:cs typeface="Times New Roman" panose="02020603050405020304" pitchFamily="18" charset="0"/>
              </a:rPr>
              <a:t> </a:t>
            </a:r>
            <a:r>
              <a:rPr lang="es-ES" sz="2400" b="0" dirty="0" err="1">
                <a:solidFill>
                  <a:schemeClr val="tx1"/>
                </a:solidFill>
                <a:latin typeface="Times New Roman" panose="02020603050405020304" pitchFamily="18" charset="0"/>
                <a:cs typeface="Times New Roman" panose="02020603050405020304" pitchFamily="18" charset="0"/>
              </a:rPr>
              <a:t>vô</a:t>
            </a:r>
            <a:r>
              <a:rPr lang="es-ES" sz="2400" b="0" dirty="0">
                <a:solidFill>
                  <a:schemeClr val="tx1"/>
                </a:solidFill>
                <a:latin typeface="Times New Roman" panose="02020603050405020304" pitchFamily="18" charset="0"/>
                <a:cs typeface="Times New Roman" panose="02020603050405020304" pitchFamily="18" charset="0"/>
              </a:rPr>
              <a:t> </a:t>
            </a:r>
            <a:r>
              <a:rPr lang="es-ES" sz="2400" b="0" dirty="0" err="1">
                <a:solidFill>
                  <a:schemeClr val="tx1"/>
                </a:solidFill>
                <a:latin typeface="Times New Roman" panose="02020603050405020304" pitchFamily="18" charset="0"/>
                <a:cs typeface="Times New Roman" panose="02020603050405020304" pitchFamily="18" charset="0"/>
              </a:rPr>
              <a:t>cơ</a:t>
            </a:r>
            <a:r>
              <a:rPr lang="es-ES" sz="2400" b="0" dirty="0">
                <a:solidFill>
                  <a:schemeClr val="tx1"/>
                </a:solidFill>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làm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giảm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chất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dinh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dưỡng</a:t>
            </a:r>
            <a:r>
              <a:rPr lang="es-ES" sz="2400" b="0" dirty="0">
                <a:latin typeface="Times New Roman" panose="02020603050405020304" pitchFamily="18" charset="0"/>
                <a:cs typeface="Times New Roman" panose="02020603050405020304" pitchFamily="18" charset="0"/>
              </a:rPr>
              <a:t> </a:t>
            </a:r>
            <a:endParaRPr lang="es-ES" sz="2400" b="0" dirty="0" smtClean="0">
              <a:latin typeface="Times New Roman" panose="02020603050405020304" pitchFamily="18" charset="0"/>
              <a:cs typeface="Times New Roman" panose="02020603050405020304" pitchFamily="18" charset="0"/>
            </a:endParaRPr>
          </a:p>
          <a:p>
            <a:pPr algn="just">
              <a:spcAft>
                <a:spcPts val="600"/>
              </a:spcAft>
            </a:pPr>
            <a:r>
              <a:rPr lang="es-ES" sz="2400" b="0" dirty="0" err="1" smtClean="0">
                <a:latin typeface="Times New Roman" panose="02020603050405020304" pitchFamily="18" charset="0"/>
                <a:cs typeface="Times New Roman" panose="02020603050405020304" pitchFamily="18" charset="0"/>
              </a:rPr>
              <a:t>Tảo</a:t>
            </a:r>
            <a:r>
              <a:rPr lang="es-ES" sz="2400" b="0" dirty="0" smtClean="0">
                <a:latin typeface="Times New Roman" panose="02020603050405020304" pitchFamily="18" charset="0"/>
                <a:cs typeface="Times New Roman" panose="02020603050405020304" pitchFamily="18" charset="0"/>
              </a:rPr>
              <a:t> </a:t>
            </a:r>
            <a:r>
              <a:rPr lang="es-ES" sz="2400" b="0" dirty="0" err="1" smtClean="0">
                <a:latin typeface="Times New Roman" panose="02020603050405020304" pitchFamily="18" charset="0"/>
                <a:cs typeface="Times New Roman" panose="02020603050405020304" pitchFamily="18" charset="0"/>
              </a:rPr>
              <a:t>phát</a:t>
            </a:r>
            <a:r>
              <a:rPr lang="es-ES" sz="2400" b="0" dirty="0" smtClean="0">
                <a:latin typeface="Times New Roman" panose="02020603050405020304" pitchFamily="18" charset="0"/>
                <a:cs typeface="Times New Roman" panose="02020603050405020304" pitchFamily="18" charset="0"/>
              </a:rPr>
              <a:t> </a:t>
            </a:r>
            <a:r>
              <a:rPr lang="es-ES" sz="2400" b="0" dirty="0" err="1" smtClean="0">
                <a:latin typeface="Times New Roman" panose="02020603050405020304" pitchFamily="18" charset="0"/>
                <a:cs typeface="Times New Roman" panose="02020603050405020304" pitchFamily="18" charset="0"/>
              </a:rPr>
              <a:t>triển</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thành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từng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búi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răng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bẫy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mắc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phải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bơi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lội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bột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không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thoát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được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búi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chết</a:t>
            </a:r>
            <a:r>
              <a:rPr lang="es-ES" sz="2400" b="0" dirty="0">
                <a:latin typeface="Times New Roman" panose="02020603050405020304" pitchFamily="18" charset="0"/>
                <a:cs typeface="Times New Roman" panose="02020603050405020304" pitchFamily="18" charset="0"/>
              </a:rPr>
              <a:t>. </a:t>
            </a:r>
            <a:endParaRPr lang="es-ES" sz="2400" b="0" dirty="0" smtClean="0">
              <a:latin typeface="Times New Roman" panose="02020603050405020304" pitchFamily="18" charset="0"/>
              <a:cs typeface="Times New Roman" panose="02020603050405020304" pitchFamily="18" charset="0"/>
            </a:endParaRPr>
          </a:p>
          <a:p>
            <a:pPr marL="0" indent="0">
              <a:spcAft>
                <a:spcPts val="600"/>
              </a:spcAft>
              <a:buNone/>
            </a:pPr>
            <a:r>
              <a:rPr lang="es-ES" sz="2400" dirty="0" err="1">
                <a:latin typeface="Times New Roman" panose="02020603050405020304" pitchFamily="18" charset="0"/>
                <a:cs typeface="Times New Roman" panose="02020603050405020304" pitchFamily="18" charset="0"/>
              </a:rPr>
              <a:t>Phòng</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trừ</a:t>
            </a:r>
            <a:r>
              <a:rPr lang="es-ES" sz="2400" dirty="0">
                <a:latin typeface="Times New Roman" panose="02020603050405020304" pitchFamily="18" charset="0"/>
                <a:cs typeface="Times New Roman" panose="02020603050405020304" pitchFamily="18" charset="0"/>
              </a:rPr>
              <a:t>: </a:t>
            </a:r>
          </a:p>
          <a:p>
            <a:pPr>
              <a:spcAft>
                <a:spcPts val="600"/>
              </a:spcAft>
            </a:pPr>
            <a:r>
              <a:rPr lang="es-ES" sz="2400" b="0" dirty="0" err="1">
                <a:latin typeface="Times New Roman" panose="02020603050405020304" pitchFamily="18" charset="0"/>
                <a:cs typeface="Times New Roman" panose="02020603050405020304" pitchFamily="18" charset="0"/>
              </a:rPr>
              <a:t>Dùng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vôi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tẩy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ao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trước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ương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nuôi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nhất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ao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ương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hương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giống</a:t>
            </a:r>
            <a:r>
              <a:rPr lang="es-ES" sz="2400" b="0" dirty="0">
                <a:latin typeface="Times New Roman" panose="02020603050405020304" pitchFamily="18" charset="0"/>
                <a:cs typeface="Times New Roman" panose="02020603050405020304" pitchFamily="18" charset="0"/>
              </a:rPr>
              <a:t>. </a:t>
            </a:r>
          </a:p>
          <a:p>
            <a:pPr>
              <a:spcAft>
                <a:spcPts val="600"/>
              </a:spcAft>
            </a:pPr>
            <a:r>
              <a:rPr lang="es-ES" sz="2400" b="0" dirty="0" err="1">
                <a:latin typeface="Times New Roman" panose="02020603050405020304" pitchFamily="18" charset="0"/>
                <a:cs typeface="Times New Roman" panose="02020603050405020304" pitchFamily="18" charset="0"/>
              </a:rPr>
              <a:t>Dùng</a:t>
            </a:r>
            <a:r>
              <a:rPr lang="es-ES" sz="2400" b="0" dirty="0">
                <a:latin typeface="Times New Roman" panose="02020603050405020304" pitchFamily="18" charset="0"/>
                <a:cs typeface="Times New Roman" panose="02020603050405020304" pitchFamily="18" charset="0"/>
              </a:rPr>
              <a:t> CuSO</a:t>
            </a:r>
            <a:r>
              <a:rPr lang="es-ES" sz="2400" b="0" baseline="-25000" dirty="0">
                <a:latin typeface="Times New Roman" panose="02020603050405020304" pitchFamily="18" charset="0"/>
                <a:cs typeface="Times New Roman" panose="02020603050405020304" pitchFamily="18" charset="0"/>
              </a:rPr>
              <a:t>4</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nồng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độ</a:t>
            </a:r>
            <a:r>
              <a:rPr lang="es-ES" sz="2400" b="0" dirty="0">
                <a:latin typeface="Times New Roman" panose="02020603050405020304" pitchFamily="18" charset="0"/>
                <a:cs typeface="Times New Roman" panose="02020603050405020304" pitchFamily="18" charset="0"/>
              </a:rPr>
              <a:t> 0,7 ppm </a:t>
            </a:r>
            <a:r>
              <a:rPr lang="es-ES" sz="2400" b="0" dirty="0" err="1">
                <a:latin typeface="Times New Roman" panose="02020603050405020304" pitchFamily="18" charset="0"/>
                <a:cs typeface="Times New Roman" panose="02020603050405020304" pitchFamily="18" charset="0"/>
              </a:rPr>
              <a:t>phun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khắp</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ao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để</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tiêu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diệt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giống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tảo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này</a:t>
            </a:r>
            <a:r>
              <a:rPr lang="es-ES" sz="2400" b="0" dirty="0">
                <a:latin typeface="Times New Roman" panose="02020603050405020304" pitchFamily="18" charset="0"/>
                <a:cs typeface="Times New Roman" panose="02020603050405020304" pitchFamily="18" charset="0"/>
              </a:rPr>
              <a:t>. </a:t>
            </a:r>
            <a:endParaRPr lang="vi-VN" sz="2400" b="0" dirty="0">
              <a:latin typeface="Times New Roman" panose="02020603050405020304" pitchFamily="18" charset="0"/>
              <a:cs typeface="Times New Roman" panose="02020603050405020304" pitchFamily="18" charset="0"/>
            </a:endParaRPr>
          </a:p>
          <a:p>
            <a:pPr algn="just">
              <a:spcAft>
                <a:spcPts val="600"/>
              </a:spcAft>
            </a:pPr>
            <a:endParaRPr lang="vi-VN" sz="2400" b="0" dirty="0">
              <a:latin typeface="Times New Roman" panose="02020603050405020304" pitchFamily="18" charset="0"/>
              <a:cs typeface="Times New Roman" panose="02020603050405020304" pitchFamily="18" charset="0"/>
            </a:endParaRPr>
          </a:p>
          <a:p>
            <a:pPr algn="just">
              <a:spcAft>
                <a:spcPts val="600"/>
              </a:spcAft>
            </a:pPr>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070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4096"/>
          </a:xfrm>
        </p:spPr>
        <p:txBody>
          <a:bodyPr/>
          <a:lstStyle/>
          <a:p>
            <a:r>
              <a:rPr lang="en-US" b="1" dirty="0" smtClean="0">
                <a:latin typeface="Times New Roman" pitchFamily="18" charset="0"/>
                <a:cs typeface="Times New Roman" pitchFamily="18" charset="0"/>
              </a:rPr>
              <a:t>4.2 </a:t>
            </a:r>
            <a:r>
              <a:rPr lang="en-US" b="1" dirty="0" err="1" smtClean="0">
                <a:latin typeface="Times New Roman" pitchFamily="18" charset="0"/>
                <a:cs typeface="Times New Roman" pitchFamily="18" charset="0"/>
              </a:rPr>
              <a:t>Thực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bậc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cao</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5328592"/>
          </a:xfrm>
        </p:spPr>
        <p:txBody>
          <a:bodyPr>
            <a:normAutofit/>
          </a:bodyPr>
          <a:lstStyle/>
          <a:p>
            <a:pPr>
              <a:spcAft>
                <a:spcPts val="600"/>
              </a:spcAft>
            </a:pPr>
            <a:r>
              <a:rPr lang="vi-VN" sz="2400" i="1" dirty="0">
                <a:latin typeface="Times New Roman" panose="02020603050405020304" pitchFamily="18" charset="0"/>
                <a:cs typeface="Times New Roman" panose="02020603050405020304" pitchFamily="18" charset="0"/>
              </a:rPr>
              <a:t>Chara </a:t>
            </a:r>
            <a:r>
              <a:rPr lang="vi-VN" sz="2400" dirty="0" smtClean="0">
                <a:latin typeface="Times New Roman" panose="02020603050405020304" pitchFamily="18" charset="0"/>
                <a:cs typeface="Times New Roman" panose="02020603050405020304" pitchFamily="18" charset="0"/>
              </a:rPr>
              <a:t>spp</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pPr>
              <a:spcAft>
                <a:spcPts val="600"/>
              </a:spcAft>
            </a:pPr>
            <a:r>
              <a:rPr lang="vi-VN" sz="2400" i="1" dirty="0">
                <a:latin typeface="Times New Roman" panose="02020603050405020304" pitchFamily="18" charset="0"/>
                <a:cs typeface="Times New Roman" panose="02020603050405020304" pitchFamily="18" charset="0"/>
              </a:rPr>
              <a:t>Spirodela </a:t>
            </a:r>
            <a:r>
              <a:rPr lang="vi-VN" sz="2400" i="1" dirty="0" smtClean="0">
                <a:latin typeface="Times New Roman" panose="02020603050405020304" pitchFamily="18" charset="0"/>
                <a:cs typeface="Times New Roman" panose="02020603050405020304" pitchFamily="18" charset="0"/>
              </a:rPr>
              <a:t>polyrhiza</a:t>
            </a:r>
          </a:p>
          <a:p>
            <a:pPr>
              <a:spcAft>
                <a:spcPts val="600"/>
              </a:spcAft>
            </a:pPr>
            <a:r>
              <a:rPr lang="vi-VN" sz="2400" i="1" dirty="0">
                <a:latin typeface="Times New Roman" panose="02020603050405020304" pitchFamily="18" charset="0"/>
                <a:cs typeface="Times New Roman" panose="02020603050405020304" pitchFamily="18" charset="0"/>
              </a:rPr>
              <a:t>Eichhornia </a:t>
            </a:r>
            <a:r>
              <a:rPr lang="vi-VN" sz="2400" i="1" dirty="0" smtClean="0">
                <a:latin typeface="Times New Roman" panose="02020603050405020304" pitchFamily="18" charset="0"/>
                <a:cs typeface="Times New Roman" panose="02020603050405020304" pitchFamily="18" charset="0"/>
              </a:rPr>
              <a:t>crassipes</a:t>
            </a:r>
          </a:p>
          <a:p>
            <a:pPr>
              <a:spcAft>
                <a:spcPts val="600"/>
              </a:spcAft>
            </a:pPr>
            <a:r>
              <a:rPr lang="vi-VN" sz="2400" i="1" dirty="0">
                <a:latin typeface="Times New Roman" panose="02020603050405020304" pitchFamily="18" charset="0"/>
                <a:cs typeface="Times New Roman" panose="02020603050405020304" pitchFamily="18" charset="0"/>
              </a:rPr>
              <a:t>Myriophyllum </a:t>
            </a:r>
            <a:r>
              <a:rPr lang="vi-VN" sz="2400" i="1" dirty="0" smtClean="0">
                <a:latin typeface="Times New Roman" panose="02020603050405020304" pitchFamily="18" charset="0"/>
                <a:cs typeface="Times New Roman" panose="02020603050405020304" pitchFamily="18" charset="0"/>
              </a:rPr>
              <a:t>spicatum</a:t>
            </a:r>
          </a:p>
          <a:p>
            <a:pPr>
              <a:spcAft>
                <a:spcPts val="600"/>
              </a:spcAft>
            </a:pPr>
            <a:r>
              <a:rPr lang="vi-VN" sz="2400" i="1" dirty="0">
                <a:latin typeface="Times New Roman" panose="02020603050405020304" pitchFamily="18" charset="0"/>
                <a:cs typeface="Times New Roman" panose="02020603050405020304" pitchFamily="18" charset="0"/>
              </a:rPr>
              <a:t>Hydrilla </a:t>
            </a:r>
            <a:r>
              <a:rPr lang="vi-VN" sz="2400" dirty="0" smtClean="0">
                <a:latin typeface="Times New Roman" panose="02020603050405020304" pitchFamily="18" charset="0"/>
                <a:cs typeface="Times New Roman" panose="02020603050405020304" pitchFamily="18" charset="0"/>
              </a:rPr>
              <a:t>plant</a:t>
            </a:r>
          </a:p>
          <a:p>
            <a:pPr>
              <a:spcAft>
                <a:spcPts val="600"/>
              </a:spcAft>
            </a:pPr>
            <a:r>
              <a:rPr lang="vi-VN" sz="2400" dirty="0">
                <a:latin typeface="Times New Roman" panose="02020603050405020304" pitchFamily="18" charset="0"/>
                <a:cs typeface="Times New Roman" panose="02020603050405020304" pitchFamily="18" charset="0"/>
              </a:rPr>
              <a:t>ELODEA</a:t>
            </a:r>
            <a:endParaRPr lang="vi-VN" sz="2400" dirty="0" smtClean="0">
              <a:latin typeface="Times New Roman" panose="02020603050405020304" pitchFamily="18" charset="0"/>
              <a:cs typeface="Times New Roman" panose="02020603050405020304" pitchFamily="18" charset="0"/>
            </a:endParaRPr>
          </a:p>
          <a:p>
            <a:pPr>
              <a:spcAft>
                <a:spcPts val="600"/>
              </a:spcAft>
            </a:pPr>
            <a:r>
              <a:rPr lang="vi-VN" sz="2400" i="1" dirty="0">
                <a:latin typeface="Times New Roman" panose="02020603050405020304" pitchFamily="18" charset="0"/>
                <a:cs typeface="Times New Roman" panose="02020603050405020304" pitchFamily="18" charset="0"/>
              </a:rPr>
              <a:t>Najas </a:t>
            </a:r>
            <a:r>
              <a:rPr lang="vi-VN" sz="2400" i="1" dirty="0" smtClean="0">
                <a:latin typeface="Times New Roman" panose="02020603050405020304" pitchFamily="18" charset="0"/>
                <a:cs typeface="Times New Roman" panose="02020603050405020304" pitchFamily="18" charset="0"/>
              </a:rPr>
              <a:t>guadalupensis</a:t>
            </a:r>
          </a:p>
          <a:p>
            <a:pPr>
              <a:spcAft>
                <a:spcPts val="600"/>
              </a:spcAft>
            </a:pPr>
            <a:r>
              <a:rPr lang="vi-VN" sz="2400" i="1" dirty="0">
                <a:latin typeface="Times New Roman" panose="02020603050405020304" pitchFamily="18" charset="0"/>
                <a:cs typeface="Times New Roman" panose="02020603050405020304" pitchFamily="18" charset="0"/>
              </a:rPr>
              <a:t>Juncus </a:t>
            </a:r>
            <a:r>
              <a:rPr lang="vi-VN" sz="2400" i="1" dirty="0" smtClean="0">
                <a:latin typeface="Times New Roman" panose="02020603050405020304" pitchFamily="18" charset="0"/>
                <a:cs typeface="Times New Roman" panose="02020603050405020304" pitchFamily="18" charset="0"/>
              </a:rPr>
              <a:t>effusus</a:t>
            </a:r>
          </a:p>
          <a:p>
            <a:pPr>
              <a:spcAft>
                <a:spcPts val="600"/>
              </a:spcAft>
            </a:pPr>
            <a:r>
              <a:rPr lang="vi-VN" sz="2400" i="1" dirty="0">
                <a:latin typeface="Times New Roman" panose="02020603050405020304" pitchFamily="18" charset="0"/>
                <a:cs typeface="Times New Roman" panose="02020603050405020304" pitchFamily="18" charset="0"/>
              </a:rPr>
              <a:t>Potamogeton </a:t>
            </a:r>
            <a:r>
              <a:rPr lang="vi-VN" sz="2400" i="1" dirty="0" smtClean="0">
                <a:latin typeface="Times New Roman" panose="02020603050405020304" pitchFamily="18" charset="0"/>
                <a:cs typeface="Times New Roman" panose="02020603050405020304" pitchFamily="18" charset="0"/>
              </a:rPr>
              <a:t>diversifolius</a:t>
            </a:r>
          </a:p>
          <a:p>
            <a:pPr>
              <a:spcAft>
                <a:spcPts val="600"/>
              </a:spcAft>
            </a:pPr>
            <a:r>
              <a:rPr lang="vi-VN" sz="2400" i="1" dirty="0">
                <a:latin typeface="Times New Roman" panose="02020603050405020304" pitchFamily="18" charset="0"/>
                <a:cs typeface="Times New Roman" panose="02020603050405020304" pitchFamily="18" charset="0"/>
              </a:rPr>
              <a:t>Hydrocotyle </a:t>
            </a:r>
            <a:r>
              <a:rPr lang="vi-VN" sz="2400" i="1" dirty="0" smtClean="0">
                <a:latin typeface="Times New Roman" panose="02020603050405020304" pitchFamily="18" charset="0"/>
                <a:cs typeface="Times New Roman" panose="02020603050405020304" pitchFamily="18" charset="0"/>
              </a:rPr>
              <a:t>ranunculoides</a:t>
            </a:r>
          </a:p>
        </p:txBody>
      </p:sp>
    </p:spTree>
    <p:extLst>
      <p:ext uri="{BB962C8B-B14F-4D97-AF65-F5344CB8AC3E}">
        <p14:creationId xmlns:p14="http://schemas.microsoft.com/office/powerpoint/2010/main" val="4094805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64096"/>
          </a:xfrm>
        </p:spPr>
        <p:txBody>
          <a:bodyPr/>
          <a:lstStyle/>
          <a:p>
            <a:r>
              <a:rPr lang="vi-VN" b="1" i="1" dirty="0">
                <a:latin typeface="Times New Roman" panose="02020603050405020304" pitchFamily="18" charset="0"/>
                <a:cs typeface="Times New Roman" panose="02020603050405020304" pitchFamily="18" charset="0"/>
              </a:rPr>
              <a:t>Chara </a:t>
            </a:r>
            <a:r>
              <a:rPr lang="vi-VN" b="1" dirty="0" smtClean="0">
                <a:latin typeface="Times New Roman" panose="02020603050405020304" pitchFamily="18" charset="0"/>
                <a:cs typeface="Times New Roman" panose="02020603050405020304" pitchFamily="18" charset="0"/>
              </a:rPr>
              <a:t>spp</a:t>
            </a:r>
            <a:r>
              <a:rPr lang="en-US" b="1" dirty="0" smtClean="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223" y="3538700"/>
            <a:ext cx="2880320" cy="3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282994"/>
            <a:ext cx="4018641" cy="301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3" y="1315536"/>
            <a:ext cx="3970079" cy="297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129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94692"/>
            <a:ext cx="7444679" cy="558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075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521" y="1143000"/>
            <a:ext cx="7216079" cy="566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531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416" y="1219200"/>
            <a:ext cx="6351984" cy="551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182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936" y="1193046"/>
            <a:ext cx="7376864" cy="553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684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42777"/>
            <a:ext cx="3423931" cy="291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883" y="442776"/>
            <a:ext cx="4422784" cy="291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923" y="3473178"/>
            <a:ext cx="4400676" cy="312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7" y="3473178"/>
            <a:ext cx="3423930" cy="312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506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200"/>
            <a:ext cx="8229600" cy="1143000"/>
          </a:xfrm>
        </p:spPr>
        <p:txBody>
          <a:bodyPr/>
          <a:lstStyle/>
          <a:p>
            <a:r>
              <a:rPr lang="en-US" b="1" dirty="0">
                <a:latin typeface="Times New Roman" pitchFamily="18" charset="0"/>
                <a:cs typeface="Times New Roman" pitchFamily="18" charset="0"/>
              </a:rPr>
              <a:t>4</a:t>
            </a:r>
            <a:r>
              <a:rPr lang="en-US" b="1" dirty="0" smtClean="0">
                <a:latin typeface="Times New Roman" pitchFamily="18" charset="0"/>
                <a:cs typeface="Times New Roman" pitchFamily="18" charset="0"/>
              </a:rPr>
              <a:t>.1 </a:t>
            </a:r>
            <a:r>
              <a:rPr lang="en-US" b="1" dirty="0" err="1" smtClean="0">
                <a:latin typeface="Times New Roman" pitchFamily="18" charset="0"/>
                <a:cs typeface="Times New Roman" pitchFamily="18" charset="0"/>
              </a:rPr>
              <a:t>Khái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niệm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về</a:t>
            </a: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địch hại</a:t>
            </a:r>
            <a:endParaRPr lang="vi-VN" b="1" dirty="0">
              <a:latin typeface="Times New Roman" pitchFamily="18" charset="0"/>
              <a:cs typeface="Times New Roman"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96632911"/>
              </p:ext>
            </p:extLst>
          </p:nvPr>
        </p:nvGraphicFramePr>
        <p:xfrm>
          <a:off x="179512" y="1340768"/>
          <a:ext cx="878497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540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lstStyle/>
          <a:p>
            <a:r>
              <a:rPr lang="vi-VN" b="1" i="1" dirty="0">
                <a:latin typeface="Times New Roman" panose="02020603050405020304" pitchFamily="18" charset="0"/>
                <a:cs typeface="Times New Roman" panose="02020603050405020304" pitchFamily="18" charset="0"/>
              </a:rPr>
              <a:t>Spirodela polyrhiza</a:t>
            </a:r>
            <a:endParaRPr lang="vi-VN"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824" y="4209366"/>
            <a:ext cx="3384376" cy="25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93" y="1174763"/>
            <a:ext cx="4079007" cy="30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6891" y="3821084"/>
            <a:ext cx="76200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9436" y="1174763"/>
            <a:ext cx="4089028" cy="305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4245864"/>
            <a:ext cx="2628404" cy="252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629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43000"/>
            <a:ext cx="6984775" cy="567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408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088"/>
          </a:xfrm>
        </p:spPr>
        <p:txBody>
          <a:bodyPr>
            <a:normAutofit/>
          </a:bodyPr>
          <a:lstStyle/>
          <a:p>
            <a:r>
              <a:rPr lang="vi-VN" sz="4000" b="1" i="1" dirty="0">
                <a:latin typeface="Times New Roman" panose="02020603050405020304" pitchFamily="18" charset="0"/>
                <a:cs typeface="Times New Roman" panose="02020603050405020304" pitchFamily="18" charset="0"/>
              </a:rPr>
              <a:t>Eichhornia crassipes</a:t>
            </a:r>
            <a:endParaRPr lang="vi-VN" sz="4000"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endParaRPr lang="vi-VN"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14727"/>
            <a:ext cx="4104456" cy="270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96934"/>
            <a:ext cx="4032448" cy="272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940560"/>
            <a:ext cx="3547864" cy="265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76400" y="3970432"/>
            <a:ext cx="2743200" cy="26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543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120" y="1143000"/>
            <a:ext cx="7520880" cy="564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75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normAutofit/>
          </a:bodyPr>
          <a:lstStyle/>
          <a:p>
            <a:r>
              <a:rPr lang="vi-VN" b="1" i="1" dirty="0">
                <a:latin typeface="Times New Roman" panose="02020603050405020304" pitchFamily="18" charset="0"/>
                <a:cs typeface="Times New Roman" panose="02020603050405020304" pitchFamily="18" charset="0"/>
              </a:rPr>
              <a:t>Myriophyllum </a:t>
            </a:r>
            <a:r>
              <a:rPr lang="vi-VN" b="1" i="1" dirty="0" smtClean="0">
                <a:latin typeface="Times New Roman" panose="02020603050405020304" pitchFamily="18" charset="0"/>
                <a:cs typeface="Times New Roman" panose="02020603050405020304" pitchFamily="18" charset="0"/>
              </a:rPr>
              <a:t>spicatum</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Rong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xương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cá</a:t>
            </a:r>
            <a:r>
              <a:rPr lang="en-US" b="1" i="1" dirty="0" smtClean="0">
                <a:latin typeface="Times New Roman" panose="02020603050405020304" pitchFamily="18" charset="0"/>
                <a:cs typeface="Times New Roman" panose="02020603050405020304" pitchFamily="18" charset="0"/>
              </a:rPr>
              <a:t>)</a:t>
            </a:r>
            <a:endParaRPr lang="vi-VN"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267" y="1156452"/>
            <a:ext cx="4445605" cy="295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64" y="1156452"/>
            <a:ext cx="4217219" cy="295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173059"/>
            <a:ext cx="1296144" cy="263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0549" y="4136483"/>
            <a:ext cx="3351531" cy="265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217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i="1" dirty="0">
                <a:latin typeface="Times New Roman" panose="02020603050405020304" pitchFamily="18" charset="0"/>
                <a:cs typeface="Times New Roman" panose="02020603050405020304" pitchFamily="18" charset="0"/>
              </a:rPr>
              <a:t>Myriophyllum spicatum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Rong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xương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a:t>
            </a:r>
            <a:r>
              <a:rPr lang="en-US" i="1" dirty="0">
                <a:latin typeface="Times New Roman" panose="02020603050405020304" pitchFamily="18" charset="0"/>
                <a:cs typeface="Times New Roman" panose="02020603050405020304" pitchFamily="18" charset="0"/>
              </a:rPr>
              <a:t>)</a:t>
            </a:r>
            <a:endParaRPr lang="vi-VN" dirty="0"/>
          </a:p>
        </p:txBody>
      </p:sp>
      <p:sp>
        <p:nvSpPr>
          <p:cNvPr id="3" name="Content Placeholder 2"/>
          <p:cNvSpPr>
            <a:spLocks noGrp="1"/>
          </p:cNvSpPr>
          <p:nvPr>
            <p:ph idx="1"/>
          </p:nvPr>
        </p:nvSpPr>
        <p:spPr/>
        <p:txBody>
          <a:bodyPr/>
          <a:lstStyle/>
          <a:p>
            <a:endParaRPr lang="vi-VN"/>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1839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87" y="1616486"/>
            <a:ext cx="3827113" cy="453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570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i="1" dirty="0">
                <a:latin typeface="Times New Roman" panose="02020603050405020304" pitchFamily="18" charset="0"/>
                <a:cs typeface="Times New Roman" panose="02020603050405020304" pitchFamily="18" charset="0"/>
              </a:rPr>
              <a:t>Myriophyllum spicatum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Rong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xương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a:t>
            </a:r>
            <a:r>
              <a:rPr lang="en-US" i="1" dirty="0">
                <a:latin typeface="Times New Roman" panose="02020603050405020304" pitchFamily="18" charset="0"/>
                <a:cs typeface="Times New Roman" panose="02020603050405020304" pitchFamily="18" charset="0"/>
              </a:rPr>
              <a:t>)</a:t>
            </a:r>
            <a:endParaRPr lang="vi-VN" dirty="0"/>
          </a:p>
        </p:txBody>
      </p:sp>
      <p:sp>
        <p:nvSpPr>
          <p:cNvPr id="3" name="Content Placeholder 2"/>
          <p:cNvSpPr>
            <a:spLocks noGrp="1"/>
          </p:cNvSpPr>
          <p:nvPr>
            <p:ph idx="1"/>
          </p:nvPr>
        </p:nvSpPr>
        <p:spPr/>
        <p:txBody>
          <a:bodyPr/>
          <a:lstStyle/>
          <a:p>
            <a:endParaRPr lang="vi-VN"/>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91556"/>
            <a:ext cx="7448872" cy="5590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1457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lstStyle/>
          <a:p>
            <a:r>
              <a:rPr lang="vi-VN" b="1" i="1" dirty="0">
                <a:latin typeface="Times New Roman" panose="02020603050405020304" pitchFamily="18" charset="0"/>
                <a:cs typeface="Times New Roman" panose="02020603050405020304" pitchFamily="18" charset="0"/>
              </a:rPr>
              <a:t>Hydrilla </a:t>
            </a:r>
            <a:r>
              <a:rPr lang="vi-VN" b="1" dirty="0" smtClean="0">
                <a:latin typeface="Times New Roman" panose="02020603050405020304" pitchFamily="18" charset="0"/>
                <a:cs typeface="Times New Roman" panose="02020603050405020304" pitchFamily="18" charset="0"/>
              </a:rPr>
              <a:t>plant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thủy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thảo</a:t>
            </a:r>
            <a:r>
              <a:rPr lang="en-US" b="1" dirty="0" smtClean="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endParaRPr lang="vi-VN"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7" y="1052735"/>
            <a:ext cx="3753013" cy="242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734166"/>
            <a:ext cx="4519017" cy="300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068867"/>
            <a:ext cx="2557823" cy="315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699" y="1068867"/>
            <a:ext cx="170497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3332288"/>
            <a:ext cx="2664296" cy="340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078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104" y="1295400"/>
            <a:ext cx="4264496" cy="536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955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79688"/>
            <a:ext cx="7466670" cy="56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835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49644"/>
          </a:xfrm>
        </p:spPr>
        <p:txBody>
          <a:bodyPr>
            <a:normAutofit/>
          </a:bodyPr>
          <a:lstStyle/>
          <a:p>
            <a:r>
              <a:rPr lang="en-US" b="1" dirty="0">
                <a:latin typeface="Times New Roman" pitchFamily="18" charset="0"/>
                <a:cs typeface="Times New Roman" pitchFamily="18" charset="0"/>
              </a:rPr>
              <a:t>4</a:t>
            </a:r>
            <a:r>
              <a:rPr lang="en-US" b="1" dirty="0" smtClean="0">
                <a:latin typeface="Times New Roman" pitchFamily="18" charset="0"/>
                <a:cs typeface="Times New Roman" pitchFamily="18" charset="0"/>
              </a:rPr>
              <a:t>.1 </a:t>
            </a:r>
            <a:r>
              <a:rPr lang="en-US" b="1" dirty="0" err="1" smtClean="0">
                <a:latin typeface="Times New Roman" pitchFamily="18" charset="0"/>
                <a:cs typeface="Times New Roman" pitchFamily="18" charset="0"/>
              </a:rPr>
              <a:t>Ví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dụ</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vi-V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66276"/>
            <a:ext cx="8784976" cy="587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122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83688"/>
            <a:ext cx="7909269" cy="526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067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16" y="404664"/>
            <a:ext cx="8612472" cy="618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598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4" y="1143000"/>
            <a:ext cx="8894466" cy="480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444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9" y="1143000"/>
            <a:ext cx="8702167" cy="563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130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399"/>
            <a:ext cx="6624736" cy="537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371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lstStyle/>
          <a:p>
            <a:r>
              <a:rPr lang="vi-VN" b="1" i="1" dirty="0">
                <a:latin typeface="Times New Roman" panose="02020603050405020304" pitchFamily="18" charset="0"/>
                <a:cs typeface="Times New Roman" panose="02020603050405020304" pitchFamily="18" charset="0"/>
              </a:rPr>
              <a:t>Juncus </a:t>
            </a:r>
            <a:r>
              <a:rPr lang="vi-VN" b="1" i="1" dirty="0" smtClean="0">
                <a:latin typeface="Times New Roman" panose="02020603050405020304" pitchFamily="18" charset="0"/>
                <a:cs typeface="Times New Roman" panose="02020603050405020304" pitchFamily="18" charset="0"/>
              </a:rPr>
              <a:t>effuses</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Cỏ</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bấc</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đèn</a:t>
            </a:r>
            <a:r>
              <a:rPr lang="en-US" i="1" dirty="0">
                <a:latin typeface="Times New Roman" panose="02020603050405020304" pitchFamily="18" charset="0"/>
                <a:cs typeface="Times New Roman" panose="02020603050405020304" pitchFamily="18" charset="0"/>
              </a:rPr>
              <a:t>)</a:t>
            </a:r>
            <a:endParaRPr lang="vi-VN"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171" y="4122297"/>
            <a:ext cx="1724025" cy="2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908719"/>
            <a:ext cx="2493194" cy="286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908719"/>
            <a:ext cx="2367102" cy="291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81" y="4135301"/>
            <a:ext cx="3410218" cy="226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 y="908720"/>
            <a:ext cx="2088232" cy="293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562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3810000" cy="553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8106" y="1219200"/>
            <a:ext cx="3649094"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954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vi-VN" b="1" i="1" dirty="0">
                <a:latin typeface="Times New Roman" panose="02020603050405020304" pitchFamily="18" charset="0"/>
                <a:cs typeface="Times New Roman" panose="02020603050405020304" pitchFamily="18" charset="0"/>
              </a:rPr>
              <a:t>Potamogeton </a:t>
            </a:r>
            <a:r>
              <a:rPr lang="vi-VN" b="1" i="1" dirty="0" smtClean="0">
                <a:latin typeface="Times New Roman" panose="02020603050405020304" pitchFamily="18" charset="0"/>
                <a:cs typeface="Times New Roman" panose="02020603050405020304" pitchFamily="18" charset="0"/>
              </a:rPr>
              <a:t>diversifolius</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Rong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mái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chèo</a:t>
            </a:r>
            <a:r>
              <a:rPr lang="en-US" b="1" i="1" dirty="0" smtClean="0">
                <a:latin typeface="Times New Roman" panose="02020603050405020304" pitchFamily="18" charset="0"/>
                <a:cs typeface="Times New Roman" panose="02020603050405020304" pitchFamily="18" charset="0"/>
              </a:rPr>
              <a:t>)</a:t>
            </a:r>
            <a:endParaRPr lang="vi-VN" b="1"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endParaRPr lang="vi-VN"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935" y="1307585"/>
            <a:ext cx="4036665" cy="524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872" y="1295154"/>
            <a:ext cx="475252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952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50" y="476672"/>
            <a:ext cx="8891227"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558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92088"/>
          </a:xfrm>
        </p:spPr>
        <p:txBody>
          <a:bodyPr/>
          <a:lstStyle/>
          <a:p>
            <a:r>
              <a:rPr lang="vi-VN" b="1" i="1" dirty="0">
                <a:latin typeface="Times New Roman" panose="02020603050405020304" pitchFamily="18" charset="0"/>
                <a:cs typeface="Times New Roman" panose="02020603050405020304" pitchFamily="18" charset="0"/>
              </a:rPr>
              <a:t>Hydrocotyle </a:t>
            </a:r>
            <a:r>
              <a:rPr lang="vi-VN" b="1" i="1" dirty="0" smtClean="0">
                <a:latin typeface="Times New Roman" panose="02020603050405020304" pitchFamily="18" charset="0"/>
                <a:cs typeface="Times New Roman" panose="02020603050405020304" pitchFamily="18" charset="0"/>
              </a:rPr>
              <a:t>ranunculoides</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Sen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dù</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lùn</a:t>
            </a:r>
            <a:r>
              <a:rPr lang="en-US" b="1" i="1" dirty="0" smtClean="0">
                <a:latin typeface="Times New Roman" panose="02020603050405020304" pitchFamily="18" charset="0"/>
                <a:cs typeface="Times New Roman" panose="02020603050405020304" pitchFamily="18" charset="0"/>
              </a:rPr>
              <a:t>)</a:t>
            </a:r>
            <a:endParaRPr lang="vi-VN"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71800"/>
            <a:ext cx="4392487" cy="378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96752"/>
            <a:ext cx="4320480" cy="323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727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8198296" cy="56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0354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3536"/>
            <a:ext cx="8640960" cy="655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277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Tác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của</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lên</a:t>
            </a:r>
            <a:r>
              <a:rPr lang="en-US" b="1" dirty="0" smtClean="0">
                <a:latin typeface="Times New Roman" pitchFamily="18" charset="0"/>
                <a:cs typeface="Times New Roman" pitchFamily="18" charset="0"/>
              </a:rPr>
              <a:t> ĐVTS</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4400" dirty="0" err="1">
                <a:latin typeface="Times New Roman" pitchFamily="18" charset="0"/>
                <a:cs typeface="Times New Roman" pitchFamily="18" charset="0"/>
              </a:rPr>
              <a:t>Trực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tiếp</a:t>
            </a:r>
            <a:r>
              <a:rPr lang="en-US" sz="4400" dirty="0">
                <a:latin typeface="Times New Roman" pitchFamily="18" charset="0"/>
                <a:cs typeface="Times New Roman" pitchFamily="18" charset="0"/>
              </a:rPr>
              <a:t>: </a:t>
            </a:r>
          </a:p>
          <a:p>
            <a:pPr lvl="1"/>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Gây</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chết</a:t>
            </a:r>
            <a:r>
              <a:rPr lang="en-US" sz="3600" dirty="0">
                <a:latin typeface="Times New Roman" pitchFamily="18" charset="0"/>
                <a:cs typeface="Times New Roman" pitchFamily="18" charset="0"/>
              </a:rPr>
              <a:t> ĐVTS</a:t>
            </a:r>
          </a:p>
          <a:p>
            <a:r>
              <a:rPr lang="en-US" sz="4400" dirty="0" err="1">
                <a:latin typeface="Times New Roman" pitchFamily="18" charset="0"/>
                <a:cs typeface="Times New Roman" pitchFamily="18" charset="0"/>
              </a:rPr>
              <a:t>Gián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tiếp</a:t>
            </a:r>
            <a:r>
              <a:rPr lang="en-US" sz="4400" dirty="0">
                <a:latin typeface="Times New Roman" pitchFamily="18" charset="0"/>
                <a:cs typeface="Times New Roman" pitchFamily="18" charset="0"/>
              </a:rPr>
              <a:t>:</a:t>
            </a:r>
          </a:p>
          <a:p>
            <a:pPr lvl="1"/>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Cạnh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dinh</a:t>
            </a:r>
            <a:r>
              <a:rPr lang="en-US" sz="3600" dirty="0">
                <a:latin typeface="Times New Roman" pitchFamily="18" charset="0"/>
                <a:cs typeface="Times New Roman" pitchFamily="18" charset="0"/>
              </a:rPr>
              <a:t> d</a:t>
            </a:r>
            <a:r>
              <a:rPr lang="vi-VN" sz="3600" dirty="0">
                <a:latin typeface="Times New Roman" pitchFamily="18" charset="0"/>
                <a:cs typeface="Times New Roman" pitchFamily="18" charset="0"/>
              </a:rPr>
              <a:t>ưỡng</a:t>
            </a:r>
          </a:p>
          <a:p>
            <a:pPr lvl="1"/>
            <a:r>
              <a:rPr lang="vi-VN" sz="3600" dirty="0">
                <a:latin typeface="Times New Roman" pitchFamily="18" charset="0"/>
                <a:cs typeface="Times New Roman" pitchFamily="18" charset="0"/>
              </a:rPr>
              <a:t> Cạnh tranh không gian sống</a:t>
            </a:r>
          </a:p>
          <a:p>
            <a:endParaRPr lang="vi-VN" dirty="0"/>
          </a:p>
        </p:txBody>
      </p:sp>
    </p:spTree>
    <p:extLst>
      <p:ext uri="{BB962C8B-B14F-4D97-AF65-F5344CB8AC3E}">
        <p14:creationId xmlns:p14="http://schemas.microsoft.com/office/powerpoint/2010/main" val="40465596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10312"/>
            <a:ext cx="8507288" cy="648072"/>
          </a:xfrm>
        </p:spPr>
        <p:txBody>
          <a:bodyPr>
            <a:noAutofit/>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Địch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x</a:t>
            </a:r>
            <a:r>
              <a:rPr lang="vi-VN" b="1" dirty="0" smtClean="0">
                <a:latin typeface="Times New Roman" pitchFamily="18" charset="0"/>
                <a:cs typeface="Times New Roman" pitchFamily="18" charset="0"/>
              </a:rPr>
              <a:t>ươ</a:t>
            </a:r>
            <a:r>
              <a:rPr lang="en-US" b="1" dirty="0" err="1" smtClean="0">
                <a:latin typeface="Times New Roman" pitchFamily="18" charset="0"/>
                <a:cs typeface="Times New Roman" pitchFamily="18" charset="0"/>
              </a:rPr>
              <a:t>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a:latin typeface="Times New Roman" pitchFamily="18" charset="0"/>
                <a:cs typeface="Times New Roman" pitchFamily="18" charset="0"/>
              </a:rPr>
              <a:t>(</a:t>
            </a:r>
            <a:r>
              <a:rPr lang="en-US" b="1" dirty="0" err="1" smtClean="0">
                <a:latin typeface="Times New Roman" pitchFamily="18" charset="0"/>
                <a:cs typeface="Times New Roman" pitchFamily="18" charset="0"/>
              </a:rPr>
              <a:t>Giáp</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xác</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chân</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chèo</a:t>
            </a:r>
            <a:r>
              <a:rPr lang="en-US" b="1" dirty="0" smtClean="0">
                <a:latin typeface="Times New Roman" pitchFamily="18" charset="0"/>
                <a:cs typeface="Times New Roman" pitchFamily="18" charset="0"/>
              </a:rPr>
              <a:t> – </a:t>
            </a:r>
            <a:r>
              <a:rPr lang="en-US" b="1" i="1" dirty="0" err="1" smtClean="0">
                <a:latin typeface="Times New Roman" pitchFamily="18" charset="0"/>
                <a:cs typeface="Times New Roman" pitchFamily="18" charset="0"/>
              </a:rPr>
              <a:t>Copepoda</a:t>
            </a:r>
            <a:r>
              <a:rPr lang="en-US" b="1" dirty="0" smtClean="0">
                <a:latin typeface="Times New Roman" pitchFamily="18" charset="0"/>
                <a:cs typeface="Times New Roman" pitchFamily="18" charset="0"/>
              </a:rPr>
              <a:t>)</a:t>
            </a:r>
            <a:endParaRPr lang="vi-VN" b="1" dirty="0">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3" y="1295400"/>
            <a:ext cx="8229587" cy="513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7866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65012"/>
            <a:ext cx="8115300" cy="511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278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696" y="1447799"/>
            <a:ext cx="6336704" cy="534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201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507288" cy="648072"/>
          </a:xfrm>
        </p:spPr>
        <p:txBody>
          <a:bodyPr>
            <a:noAutofit/>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Địch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x</a:t>
            </a:r>
            <a:r>
              <a:rPr lang="vi-VN" b="1" dirty="0" smtClean="0">
                <a:latin typeface="Times New Roman" pitchFamily="18" charset="0"/>
                <a:cs typeface="Times New Roman" pitchFamily="18" charset="0"/>
              </a:rPr>
              <a:t>ươ</a:t>
            </a:r>
            <a:r>
              <a:rPr lang="en-US" b="1" dirty="0" err="1" smtClean="0">
                <a:latin typeface="Times New Roman" pitchFamily="18" charset="0"/>
                <a:cs typeface="Times New Roman" pitchFamily="18" charset="0"/>
              </a:rPr>
              <a:t>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a:latin typeface="Times New Roman" pitchFamily="18" charset="0"/>
                <a:cs typeface="Times New Roman" pitchFamily="18" charset="0"/>
              </a:rPr>
              <a:t>(</a:t>
            </a:r>
            <a:r>
              <a:rPr lang="en-US" b="1" dirty="0" err="1" smtClean="0">
                <a:latin typeface="Times New Roman" pitchFamily="18" charset="0"/>
                <a:cs typeface="Times New Roman" pitchFamily="18" charset="0"/>
              </a:rPr>
              <a:t>Giáp</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xác</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chân</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chèo</a:t>
            </a:r>
            <a:r>
              <a:rPr lang="en-US" b="1" dirty="0" smtClean="0">
                <a:latin typeface="Times New Roman" pitchFamily="18" charset="0"/>
                <a:cs typeface="Times New Roman" pitchFamily="18" charset="0"/>
              </a:rPr>
              <a:t> – </a:t>
            </a:r>
            <a:r>
              <a:rPr lang="en-US" b="1" i="1" dirty="0" err="1" smtClean="0">
                <a:latin typeface="Times New Roman" pitchFamily="18" charset="0"/>
                <a:cs typeface="Times New Roman" pitchFamily="18" charset="0"/>
              </a:rPr>
              <a:t>Copepoda</a:t>
            </a:r>
            <a:r>
              <a:rPr lang="en-US" b="1" dirty="0" smtClean="0">
                <a:latin typeface="Times New Roman" pitchFamily="18" charset="0"/>
                <a:cs typeface="Times New Roman" pitchFamily="18" charset="0"/>
              </a:rPr>
              <a:t>)</a:t>
            </a:r>
            <a:endParaRPr lang="vi-VN" b="1" dirty="0">
              <a:latin typeface="Times New Roman" pitchFamily="18" charset="0"/>
              <a:cs typeface="Times New Roman"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06824277"/>
              </p:ext>
            </p:extLst>
          </p:nvPr>
        </p:nvGraphicFramePr>
        <p:xfrm>
          <a:off x="107950" y="1196975"/>
          <a:ext cx="8928100" cy="5545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a:off x="4211960" y="3527134"/>
            <a:ext cx="86409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085380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507288" cy="648072"/>
          </a:xfrm>
        </p:spPr>
        <p:txBody>
          <a:bodyPr>
            <a:noAutofit/>
          </a:bodyPr>
          <a:lstStyle/>
          <a:p>
            <a:r>
              <a:rPr lang="en-US" sz="3600" b="1" dirty="0" smtClean="0">
                <a:latin typeface="Times New Roman" pitchFamily="18" charset="0"/>
                <a:cs typeface="Times New Roman" pitchFamily="18" charset="0"/>
              </a:rPr>
              <a:t>4.3 </a:t>
            </a:r>
            <a:r>
              <a:rPr lang="en-US" sz="3600" b="1" dirty="0" err="1" smtClean="0">
                <a:latin typeface="Times New Roman" pitchFamily="18" charset="0"/>
                <a:cs typeface="Times New Roman" pitchFamily="18" charset="0"/>
              </a:rPr>
              <a:t>Địch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ĐV </a:t>
            </a:r>
            <a:r>
              <a:rPr lang="en-US" sz="3600" b="1" dirty="0" err="1" smtClean="0">
                <a:latin typeface="Times New Roman" pitchFamily="18" charset="0"/>
                <a:cs typeface="Times New Roman" pitchFamily="18" charset="0"/>
              </a:rPr>
              <a:t>không</a:t>
            </a:r>
            <a:r>
              <a:rPr lang="en-US" sz="3600" b="1" dirty="0" smtClean="0">
                <a:latin typeface="Times New Roman" pitchFamily="18" charset="0"/>
                <a:cs typeface="Times New Roman" pitchFamily="18" charset="0"/>
              </a:rPr>
              <a:t> x</a:t>
            </a:r>
            <a:r>
              <a:rPr lang="vi-VN" sz="3600" b="1" dirty="0" smtClean="0">
                <a:latin typeface="Times New Roman" pitchFamily="18" charset="0"/>
                <a:cs typeface="Times New Roman" pitchFamily="18" charset="0"/>
              </a:rPr>
              <a:t>ươ</a:t>
            </a:r>
            <a:r>
              <a:rPr lang="en-US" sz="3600" b="1" dirty="0" err="1" smtClean="0">
                <a:latin typeface="Times New Roman" pitchFamily="18" charset="0"/>
                <a:cs typeface="Times New Roman" pitchFamily="18" charset="0"/>
              </a:rPr>
              <a:t>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sống</a:t>
            </a: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200" b="1" dirty="0">
                <a:latin typeface="Times New Roman" pitchFamily="18" charset="0"/>
                <a:cs typeface="Times New Roman" pitchFamily="18" charset="0"/>
              </a:rPr>
              <a:t>(</a:t>
            </a:r>
            <a:r>
              <a:rPr lang="en-US" sz="3200" b="1" dirty="0" err="1" smtClean="0">
                <a:latin typeface="Times New Roman" pitchFamily="18" charset="0"/>
                <a:cs typeface="Times New Roman" pitchFamily="18" charset="0"/>
              </a:rPr>
              <a:t>Giáp</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xác</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chân</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chèo</a:t>
            </a:r>
            <a:r>
              <a:rPr lang="en-US" sz="3200" b="1" dirty="0" smtClean="0">
                <a:latin typeface="Times New Roman" pitchFamily="18" charset="0"/>
                <a:cs typeface="Times New Roman" pitchFamily="18" charset="0"/>
              </a:rPr>
              <a:t> – </a:t>
            </a:r>
            <a:r>
              <a:rPr lang="en-US" sz="3200" b="1" i="1" dirty="0" err="1" smtClean="0">
                <a:latin typeface="Times New Roman" pitchFamily="18" charset="0"/>
                <a:cs typeface="Times New Roman" pitchFamily="18" charset="0"/>
              </a:rPr>
              <a:t>Copepoda</a:t>
            </a:r>
            <a:r>
              <a:rPr lang="en-US" sz="3200" b="1"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541984"/>
            <a:ext cx="8928992" cy="5544616"/>
          </a:xfrm>
        </p:spPr>
        <p:txBody>
          <a:bodyPr>
            <a:normAutofit/>
          </a:bodyPr>
          <a:lstStyle/>
          <a:p>
            <a:pPr algn="just">
              <a:spcAft>
                <a:spcPts val="1200"/>
              </a:spcAft>
            </a:pPr>
            <a:r>
              <a:rPr lang="en-US" b="0" dirty="0" err="1" smtClean="0">
                <a:latin typeface="Times New Roman" panose="02020603050405020304" pitchFamily="18" charset="0"/>
                <a:cs typeface="Times New Roman" panose="02020603050405020304" pitchFamily="18" charset="0"/>
              </a:rPr>
              <a:t>Đối</a:t>
            </a:r>
            <a:r>
              <a:rPr lang="en-US" b="0" dirty="0" smtClean="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với</a:t>
            </a:r>
            <a:r>
              <a:rPr lang="en-US" b="0" dirty="0">
                <a:latin typeface="Times New Roman" panose="02020603050405020304" pitchFamily="18" charset="0"/>
                <a:cs typeface="Times New Roman" panose="02020603050405020304" pitchFamily="18" charset="0"/>
              </a:rPr>
              <a:t> </a:t>
            </a:r>
            <a:r>
              <a:rPr lang="en-US" b="0" dirty="0" err="1" smtClean="0">
                <a:latin typeface="Times New Roman" panose="02020603050405020304" pitchFamily="18" charset="0"/>
                <a:cs typeface="Times New Roman" panose="02020603050405020304" pitchFamily="18" charset="0"/>
              </a:rPr>
              <a:t>cá</a:t>
            </a:r>
            <a:r>
              <a:rPr lang="en-US" b="0" dirty="0" smtClean="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bột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sau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khi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nở</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vòng</a:t>
            </a:r>
            <a:r>
              <a:rPr lang="en-US" b="0" dirty="0">
                <a:latin typeface="Times New Roman" panose="02020603050405020304" pitchFamily="18" charset="0"/>
                <a:cs typeface="Times New Roman" panose="02020603050405020304" pitchFamily="18" charset="0"/>
              </a:rPr>
              <a:t> 5 </a:t>
            </a:r>
            <a:r>
              <a:rPr lang="en-US" b="0" dirty="0" err="1">
                <a:latin typeface="Times New Roman" panose="02020603050405020304" pitchFamily="18" charset="0"/>
                <a:cs typeface="Times New Roman" panose="02020603050405020304" pitchFamily="18" charset="0"/>
              </a:rPr>
              <a:t>ngày</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tuổi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thì</a:t>
            </a:r>
            <a:r>
              <a:rPr lang="en-US" b="0" dirty="0">
                <a:latin typeface="Times New Roman" panose="02020603050405020304" pitchFamily="18" charset="0"/>
                <a:cs typeface="Times New Roman" panose="02020603050405020304" pitchFamily="18" charset="0"/>
              </a:rPr>
              <a:t> </a:t>
            </a:r>
            <a:r>
              <a:rPr lang="en-US" b="0" i="1" dirty="0" err="1">
                <a:latin typeface="Times New Roman" panose="02020603050405020304" pitchFamily="18" charset="0"/>
                <a:cs typeface="Times New Roman" panose="02020603050405020304" pitchFamily="18" charset="0"/>
              </a:rPr>
              <a:t>Copepoda</a:t>
            </a:r>
            <a:r>
              <a:rPr lang="en-US" b="0" i="1"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địch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hại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nguy</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hiểm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ảnh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hưởng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đến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tỷ</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lệ</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ra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bột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nhưng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sau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đó</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chuyển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dần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thành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thức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ăn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quan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trọng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của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loài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nuôi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nhất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hương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giống</a:t>
            </a:r>
            <a:r>
              <a:rPr lang="en-US" b="0" dirty="0">
                <a:latin typeface="Times New Roman" panose="02020603050405020304" pitchFamily="18" charset="0"/>
                <a:cs typeface="Times New Roman" panose="02020603050405020304" pitchFamily="18" charset="0"/>
              </a:rPr>
              <a:t>. </a:t>
            </a:r>
            <a:endParaRPr lang="en-US" b="0" dirty="0" smtClean="0">
              <a:latin typeface="Times New Roman" panose="02020603050405020304" pitchFamily="18" charset="0"/>
              <a:cs typeface="Times New Roman" panose="02020603050405020304" pitchFamily="18" charset="0"/>
            </a:endParaRPr>
          </a:p>
          <a:p>
            <a:pPr algn="just">
              <a:spcAft>
                <a:spcPts val="1200"/>
              </a:spcAft>
            </a:pPr>
            <a:r>
              <a:rPr lang="en-US" b="0" dirty="0" err="1" smtClean="0">
                <a:latin typeface="Times New Roman" panose="02020603050405020304" pitchFamily="18" charset="0"/>
                <a:cs typeface="Times New Roman" panose="02020603050405020304" pitchFamily="18" charset="0"/>
              </a:rPr>
              <a:t>Một</a:t>
            </a:r>
            <a:r>
              <a:rPr lang="en-US" b="0" dirty="0" smtClean="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số</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giống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giáp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xác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gây</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tác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hại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cho</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trứng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bột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như</a:t>
            </a:r>
            <a:r>
              <a:rPr lang="en-US" b="0" dirty="0">
                <a:latin typeface="Times New Roman" panose="02020603050405020304" pitchFamily="18" charset="0"/>
                <a:cs typeface="Times New Roman" panose="02020603050405020304" pitchFamily="18" charset="0"/>
              </a:rPr>
              <a:t>: </a:t>
            </a:r>
            <a:r>
              <a:rPr lang="en-US" b="0" i="1" dirty="0" err="1">
                <a:latin typeface="Times New Roman" panose="02020603050405020304" pitchFamily="18" charset="0"/>
                <a:cs typeface="Times New Roman" panose="02020603050405020304" pitchFamily="18" charset="0"/>
              </a:rPr>
              <a:t>Sinodiaptomus</a:t>
            </a:r>
            <a:r>
              <a:rPr lang="en-US" b="0" i="1" dirty="0">
                <a:latin typeface="Times New Roman" panose="02020603050405020304" pitchFamily="18" charset="0"/>
                <a:cs typeface="Times New Roman" panose="02020603050405020304" pitchFamily="18" charset="0"/>
              </a:rPr>
              <a:t>, </a:t>
            </a:r>
            <a:r>
              <a:rPr lang="en-US" b="0" i="1" dirty="0" err="1">
                <a:latin typeface="Times New Roman" panose="02020603050405020304" pitchFamily="18" charset="0"/>
                <a:cs typeface="Times New Roman" panose="02020603050405020304" pitchFamily="18" charset="0"/>
              </a:rPr>
              <a:t>Thermocyclops</a:t>
            </a:r>
            <a:r>
              <a:rPr lang="en-US" b="0" i="1" dirty="0">
                <a:latin typeface="Times New Roman" panose="02020603050405020304" pitchFamily="18" charset="0"/>
                <a:cs typeface="Times New Roman" panose="02020603050405020304" pitchFamily="18" charset="0"/>
              </a:rPr>
              <a:t>, </a:t>
            </a:r>
            <a:r>
              <a:rPr lang="en-US" b="0" i="1" dirty="0" err="1">
                <a:latin typeface="Times New Roman" panose="02020603050405020304" pitchFamily="18" charset="0"/>
                <a:cs typeface="Times New Roman" panose="02020603050405020304" pitchFamily="18" charset="0"/>
              </a:rPr>
              <a:t>Misocyclops</a:t>
            </a:r>
            <a:r>
              <a:rPr lang="en-US" b="0" dirty="0">
                <a:latin typeface="Times New Roman" panose="02020603050405020304" pitchFamily="18" charset="0"/>
                <a:cs typeface="Times New Roman" panose="02020603050405020304" pitchFamily="18" charset="0"/>
              </a:rPr>
              <a:t>. </a:t>
            </a:r>
            <a:endParaRPr lang="vi-VN" b="0" dirty="0">
              <a:latin typeface="Times New Roman" panose="02020603050405020304" pitchFamily="18" charset="0"/>
              <a:cs typeface="Times New Roman" panose="02020603050405020304" pitchFamily="18" charset="0"/>
            </a:endParaRPr>
          </a:p>
          <a:p>
            <a:pPr algn="just">
              <a:spcAft>
                <a:spcPts val="1200"/>
              </a:spcAft>
            </a:pP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2537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6800"/>
            <a:ext cx="7162800" cy="510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95600" y="6248400"/>
            <a:ext cx="3389069" cy="461665"/>
          </a:xfrm>
          <a:prstGeom prst="rect">
            <a:avLst/>
          </a:prstGeom>
        </p:spPr>
        <p:txBody>
          <a:bodyPr wrap="none">
            <a:spAutoFit/>
          </a:bodyPr>
          <a:lstStyle/>
          <a:p>
            <a:r>
              <a:rPr lang="vi-VN" sz="2400" b="1" i="1" dirty="0">
                <a:effectLst/>
                <a:latin typeface="Times New Roman" panose="02020603050405020304" pitchFamily="18" charset="0"/>
                <a:cs typeface="Times New Roman" panose="02020603050405020304" pitchFamily="18" charset="0"/>
              </a:rPr>
              <a:t>Sinodiaptomus valkanovi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2925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03376"/>
            <a:ext cx="7543800" cy="5285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38067"/>
            <a:ext cx="4419600" cy="1200329"/>
          </a:xfrm>
          <a:prstGeom prst="rect">
            <a:avLst/>
          </a:prstGeom>
          <a:noFill/>
        </p:spPr>
        <p:txBody>
          <a:bodyPr wrap="square" rtlCol="0">
            <a:spAutoFit/>
          </a:bodyPr>
          <a:lstStyle/>
          <a:p>
            <a:pPr fontAlgn="auto">
              <a:spcBef>
                <a:spcPts val="0"/>
              </a:spcBef>
              <a:spcAft>
                <a:spcPts val="0"/>
              </a:spcAft>
              <a:defRPr/>
            </a:pPr>
            <a:r>
              <a:rPr lang="vi-VN" sz="2400" b="1" i="1" dirty="0">
                <a:effectLst/>
                <a:latin typeface="Times New Roman" panose="02020603050405020304" pitchFamily="18" charset="0"/>
                <a:cs typeface="Times New Roman" panose="02020603050405020304" pitchFamily="18" charset="0"/>
              </a:rPr>
              <a:t>Thermocyclops hyalinus</a:t>
            </a:r>
            <a:r>
              <a:rPr lang="en-US" sz="2400" b="1" i="1" dirty="0">
                <a:effectLst/>
                <a:latin typeface="Times New Roman" panose="02020603050405020304" pitchFamily="18" charset="0"/>
                <a:cs typeface="Times New Roman" panose="02020603050405020304" pitchFamily="18" charset="0"/>
              </a:rPr>
              <a:t> (100µm)</a:t>
            </a:r>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8161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740"/>
            <a:ext cx="7853491" cy="511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526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normAutofit fontScale="90000"/>
          </a:bodyPr>
          <a:lstStyle/>
          <a:p>
            <a:r>
              <a:rPr lang="en-US" b="1" dirty="0" smtClean="0">
                <a:latin typeface="Times New Roman" pitchFamily="18" charset="0"/>
                <a:cs typeface="Times New Roman" pitchFamily="18" charset="0"/>
              </a:rPr>
              <a:t>4.2 </a:t>
            </a:r>
            <a:r>
              <a:rPr lang="en-US" b="1" dirty="0" err="1" smtClean="0">
                <a:latin typeface="Times New Roman" pitchFamily="18" charset="0"/>
                <a:cs typeface="Times New Roman" pitchFamily="18" charset="0"/>
              </a:rPr>
              <a:t>Tác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của</a:t>
            </a:r>
            <a:r>
              <a:rPr lang="en-US" b="1" dirty="0" smtClean="0">
                <a:latin typeface="Times New Roman" pitchFamily="18" charset="0"/>
                <a:cs typeface="Times New Roman" pitchFamily="18" charset="0"/>
              </a:rPr>
              <a:t> TV </a:t>
            </a:r>
            <a:r>
              <a:rPr lang="en-US" b="1" dirty="0" err="1" smtClean="0">
                <a:latin typeface="Times New Roman" pitchFamily="18" charset="0"/>
                <a:cs typeface="Times New Roman" pitchFamily="18" charset="0"/>
              </a:rPr>
              <a:t>lên</a:t>
            </a:r>
            <a:r>
              <a:rPr lang="en-US" b="1" dirty="0" smtClean="0">
                <a:latin typeface="Times New Roman" pitchFamily="18" charset="0"/>
                <a:cs typeface="Times New Roman" pitchFamily="18" charset="0"/>
              </a:rPr>
              <a:t> ĐVTS</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686800" cy="4876800"/>
          </a:xfrm>
        </p:spPr>
        <p:txBody>
          <a:bodyPr>
            <a:normAutofit/>
          </a:bodyPr>
          <a:lstStyle/>
          <a:p>
            <a:pPr algn="just">
              <a:spcAft>
                <a:spcPts val="600"/>
              </a:spcAft>
            </a:pPr>
            <a:r>
              <a:rPr lang="en-US" sz="2400" dirty="0" err="1" smtClean="0">
                <a:latin typeface="Times New Roman" pitchFamily="18" charset="0"/>
                <a:cs typeface="Times New Roman" pitchFamily="18" charset="0"/>
              </a:rPr>
              <a:t>Trực</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chết</a:t>
            </a:r>
            <a:r>
              <a:rPr lang="en-US" sz="2400" dirty="0" smtClean="0">
                <a:latin typeface="Times New Roman" pitchFamily="18" charset="0"/>
                <a:cs typeface="Times New Roman" pitchFamily="18" charset="0"/>
              </a:rPr>
              <a:t> ĐVTS</a:t>
            </a:r>
          </a:p>
          <a:p>
            <a:pPr marL="0" indent="0" algn="just">
              <a:spcAft>
                <a:spcPts val="600"/>
              </a:spcAft>
              <a:buNone/>
            </a:pPr>
            <a:r>
              <a:rPr lang="en-US" sz="2400" dirty="0">
                <a:latin typeface="Times New Roman" pitchFamily="18" charset="0"/>
                <a:cs typeface="Times New Roman" pitchFamily="18" charset="0"/>
              </a:rPr>
              <a:t>	</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Biến</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đổi</a:t>
            </a:r>
            <a:r>
              <a:rPr lang="en-US" sz="2400" b="0" dirty="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mạnh</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các</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yếu</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tố</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thủy</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lý</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thủy</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hóa</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trong</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ao</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độ</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trong</a:t>
            </a:r>
            <a:r>
              <a:rPr lang="en-US" sz="2400" b="0" dirty="0" smtClean="0">
                <a:solidFill>
                  <a:schemeClr val="accent4"/>
                </a:solidFill>
                <a:latin typeface="Times New Roman" pitchFamily="18" charset="0"/>
                <a:cs typeface="Times New Roman" pitchFamily="18" charset="0"/>
              </a:rPr>
              <a:t>, oxy, pH…)</a:t>
            </a:r>
          </a:p>
          <a:p>
            <a:pPr marL="0" indent="0" algn="just">
              <a:spcAft>
                <a:spcPts val="600"/>
              </a:spcAft>
              <a:buNone/>
            </a:pPr>
            <a:r>
              <a:rPr lang="en-US" sz="2400" b="0" dirty="0">
                <a:solidFill>
                  <a:schemeClr val="accent4"/>
                </a:solidFill>
                <a:latin typeface="Times New Roman" pitchFamily="18" charset="0"/>
                <a:cs typeface="Times New Roman" pitchFamily="18" charset="0"/>
              </a:rPr>
              <a:t>	</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Bám</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mang</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thân</a:t>
            </a:r>
            <a:r>
              <a:rPr lang="en-US" sz="2400" b="0" dirty="0" smtClean="0">
                <a:solidFill>
                  <a:schemeClr val="accent4"/>
                </a:solidFill>
                <a:latin typeface="Times New Roman" pitchFamily="18" charset="0"/>
                <a:cs typeface="Times New Roman" pitchFamily="18" charset="0"/>
              </a:rPr>
              <a:t> ĐVTS</a:t>
            </a:r>
          </a:p>
          <a:p>
            <a:pPr marL="0" indent="0" algn="just">
              <a:spcAft>
                <a:spcPts val="600"/>
              </a:spcAft>
              <a:buNone/>
            </a:pPr>
            <a:r>
              <a:rPr lang="en-US" sz="2400" b="0" dirty="0">
                <a:solidFill>
                  <a:schemeClr val="accent4"/>
                </a:solidFill>
                <a:latin typeface="Times New Roman" pitchFamily="18" charset="0"/>
                <a:cs typeface="Times New Roman" pitchFamily="18" charset="0"/>
              </a:rPr>
              <a:t>	</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Tiết</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độc</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tô</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hoặc</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không</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tiêu</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hóa</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được</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Tảo</a:t>
            </a:r>
            <a:r>
              <a:rPr lang="en-US" sz="2400" b="0" dirty="0" smtClean="0">
                <a:solidFill>
                  <a:schemeClr val="accent4"/>
                </a:solidFill>
                <a:latin typeface="Times New Roman" pitchFamily="18" charset="0"/>
                <a:cs typeface="Times New Roman" pitchFamily="18" charset="0"/>
              </a:rPr>
              <a:t> </a:t>
            </a:r>
            <a:r>
              <a:rPr lang="en-US" sz="2400" b="0" dirty="0" err="1" smtClean="0">
                <a:solidFill>
                  <a:schemeClr val="accent4"/>
                </a:solidFill>
                <a:latin typeface="Times New Roman" pitchFamily="18" charset="0"/>
                <a:cs typeface="Times New Roman" pitchFamily="18" charset="0"/>
              </a:rPr>
              <a:t>Microsystis</a:t>
            </a:r>
            <a:r>
              <a:rPr lang="en-US" sz="2400" b="0" dirty="0" smtClean="0">
                <a:solidFill>
                  <a:schemeClr val="accent4"/>
                </a:solidFill>
                <a:latin typeface="Times New Roman" pitchFamily="18" charset="0"/>
                <a:cs typeface="Times New Roman" pitchFamily="18" charset="0"/>
              </a:rPr>
              <a:t>…)</a:t>
            </a:r>
          </a:p>
          <a:p>
            <a:pPr algn="just">
              <a:spcAft>
                <a:spcPts val="600"/>
              </a:spcAft>
            </a:pPr>
            <a:r>
              <a:rPr lang="en-US" sz="2400" dirty="0" err="1" smtClean="0">
                <a:latin typeface="Times New Roman" pitchFamily="18" charset="0"/>
                <a:cs typeface="Times New Roman" pitchFamily="18" charset="0"/>
              </a:rPr>
              <a:t>Gián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a:t>
            </a:r>
          </a:p>
          <a:p>
            <a:pPr lvl="1" algn="just">
              <a:spcAft>
                <a:spcPts val="600"/>
              </a:spcAft>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dinh</a:t>
            </a:r>
            <a:r>
              <a:rPr lang="en-US" sz="2400" dirty="0" smtClean="0">
                <a:latin typeface="Times New Roman" pitchFamily="18" charset="0"/>
                <a:cs typeface="Times New Roman" pitchFamily="18" charset="0"/>
              </a:rPr>
              <a:t> d</a:t>
            </a:r>
            <a:r>
              <a:rPr lang="vi-VN" sz="2400" dirty="0" smtClean="0">
                <a:latin typeface="Times New Roman" pitchFamily="18" charset="0"/>
                <a:cs typeface="Times New Roman" pitchFamily="18" charset="0"/>
              </a:rPr>
              <a:t>ưỡng</a:t>
            </a:r>
          </a:p>
          <a:p>
            <a:pPr lvl="1" algn="just">
              <a:spcAft>
                <a:spcPts val="600"/>
              </a:spcAft>
            </a:pPr>
            <a:r>
              <a:rPr lang="vi-VN" sz="2400" dirty="0" smtClean="0">
                <a:latin typeface="Times New Roman" pitchFamily="18" charset="0"/>
                <a:cs typeface="Times New Roman" pitchFamily="18" charset="0"/>
              </a:rPr>
              <a:t> Cạnh </a:t>
            </a:r>
            <a:r>
              <a:rPr lang="vi-VN" sz="2400" dirty="0">
                <a:latin typeface="Times New Roman" pitchFamily="18" charset="0"/>
                <a:cs typeface="Times New Roman" pitchFamily="18" charset="0"/>
              </a:rPr>
              <a:t>tranh không gian </a:t>
            </a:r>
            <a:r>
              <a:rPr lang="vi-VN" sz="2400" dirty="0"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TV, ĐV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tầng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dưới</a:t>
            </a:r>
            <a:r>
              <a:rPr lang="en-US" sz="2400" dirty="0" smtClean="0">
                <a:latin typeface="Times New Roman" pitchFamily="18" charset="0"/>
                <a:cs typeface="Times New Roman" pitchFamily="18" charset="0"/>
              </a:rPr>
              <a:t>, …)</a:t>
            </a:r>
          </a:p>
          <a:p>
            <a:pPr lvl="1" algn="just">
              <a:spcAft>
                <a:spcPts val="600"/>
              </a:spcAft>
            </a:pP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đẻ</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sv</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hại</a:t>
            </a:r>
            <a:r>
              <a:rPr lang="en-US" sz="2400" dirty="0" smtClean="0">
                <a:latin typeface="Times New Roman" pitchFamily="18" charset="0"/>
                <a:cs typeface="Times New Roman" pitchFamily="18" charset="0"/>
              </a:rPr>
              <a:t> (VD: </a:t>
            </a:r>
            <a:r>
              <a:rPr lang="en-US" sz="2400" dirty="0" err="1" smtClean="0">
                <a:latin typeface="Times New Roman" pitchFamily="18" charset="0"/>
                <a:cs typeface="Times New Roman" pitchFamily="18" charset="0"/>
              </a:rPr>
              <a:t>đĩa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a:t>
            </a:r>
            <a:r>
              <a:rPr lang="en-US" sz="2400"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Piscicola</a:t>
            </a:r>
            <a:r>
              <a:rPr lang="en-US" sz="2400" dirty="0" smtClean="0">
                <a:latin typeface="Times New Roman" pitchFamily="18" charset="0"/>
                <a:cs typeface="Times New Roman" pitchFamily="18" charset="0"/>
              </a:rPr>
              <a:t> spp.; </a:t>
            </a:r>
            <a:r>
              <a:rPr lang="en-US" sz="2400" dirty="0" err="1" smtClean="0">
                <a:latin typeface="Times New Roman" pitchFamily="18" charset="0"/>
                <a:cs typeface="Times New Roman" pitchFamily="18" charset="0"/>
              </a:rPr>
              <a:t>rận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a:t>
            </a:r>
            <a:r>
              <a:rPr lang="en-US" sz="2400"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Argulus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spp</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41748803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507288" cy="648072"/>
          </a:xfrm>
        </p:spPr>
        <p:txBody>
          <a:bodyPr>
            <a:noAutofit/>
          </a:bodyPr>
          <a:lstStyle/>
          <a:p>
            <a:r>
              <a:rPr lang="en-US" sz="3600" b="1" dirty="0" smtClean="0">
                <a:latin typeface="Times New Roman" pitchFamily="18" charset="0"/>
                <a:cs typeface="Times New Roman" pitchFamily="18" charset="0"/>
              </a:rPr>
              <a:t>4.3 </a:t>
            </a:r>
            <a:r>
              <a:rPr lang="en-US" sz="3600" b="1" dirty="0" err="1" smtClean="0">
                <a:latin typeface="Times New Roman" pitchFamily="18" charset="0"/>
                <a:cs typeface="Times New Roman" pitchFamily="18" charset="0"/>
              </a:rPr>
              <a:t>Địch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ĐV </a:t>
            </a:r>
            <a:r>
              <a:rPr lang="en-US" sz="3600" b="1" dirty="0" err="1" smtClean="0">
                <a:latin typeface="Times New Roman" pitchFamily="18" charset="0"/>
                <a:cs typeface="Times New Roman" pitchFamily="18" charset="0"/>
              </a:rPr>
              <a:t>không</a:t>
            </a:r>
            <a:r>
              <a:rPr lang="en-US" sz="3600" b="1" dirty="0" smtClean="0">
                <a:latin typeface="Times New Roman" pitchFamily="18" charset="0"/>
                <a:cs typeface="Times New Roman" pitchFamily="18" charset="0"/>
              </a:rPr>
              <a:t> x</a:t>
            </a:r>
            <a:r>
              <a:rPr lang="vi-VN" sz="3600" b="1" dirty="0" smtClean="0">
                <a:latin typeface="Times New Roman" pitchFamily="18" charset="0"/>
                <a:cs typeface="Times New Roman" pitchFamily="18" charset="0"/>
              </a:rPr>
              <a:t>ươ</a:t>
            </a:r>
            <a:r>
              <a:rPr lang="en-US" sz="3600" b="1" dirty="0" err="1" smtClean="0">
                <a:latin typeface="Times New Roman" pitchFamily="18" charset="0"/>
                <a:cs typeface="Times New Roman" pitchFamily="18" charset="0"/>
              </a:rPr>
              <a:t>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sống</a:t>
            </a: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r>
              <a:rPr lang="en-US" sz="3200" b="1" dirty="0">
                <a:latin typeface="Times New Roman" pitchFamily="18" charset="0"/>
                <a:cs typeface="Times New Roman" pitchFamily="18" charset="0"/>
              </a:rPr>
              <a:t>(</a:t>
            </a:r>
            <a:r>
              <a:rPr lang="en-US" sz="3200" b="1" dirty="0" err="1" smtClean="0">
                <a:latin typeface="Times New Roman" pitchFamily="18" charset="0"/>
                <a:cs typeface="Times New Roman" pitchFamily="18" charset="0"/>
              </a:rPr>
              <a:t>Giáp</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xác</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chân</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chèo</a:t>
            </a:r>
            <a:r>
              <a:rPr lang="en-US" sz="3200" b="1" dirty="0" smtClean="0">
                <a:latin typeface="Times New Roman" pitchFamily="18" charset="0"/>
                <a:cs typeface="Times New Roman" pitchFamily="18" charset="0"/>
              </a:rPr>
              <a:t> – </a:t>
            </a:r>
            <a:r>
              <a:rPr lang="en-US" sz="3200" b="1" i="1" dirty="0" err="1" smtClean="0">
                <a:latin typeface="Times New Roman" pitchFamily="18" charset="0"/>
                <a:cs typeface="Times New Roman" pitchFamily="18" charset="0"/>
              </a:rPr>
              <a:t>Copepoda</a:t>
            </a:r>
            <a:r>
              <a:rPr lang="en-US" sz="3200" b="1"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196752"/>
            <a:ext cx="8928992" cy="5544616"/>
          </a:xfrm>
        </p:spPr>
        <p:txBody>
          <a:bodyPr>
            <a:normAutofit/>
          </a:bodyPr>
          <a:lstStyle/>
          <a:p>
            <a:pPr marL="0" indent="0" algn="just">
              <a:spcAft>
                <a:spcPts val="600"/>
              </a:spcAft>
              <a:buNone/>
            </a:pPr>
            <a:r>
              <a:rPr lang="en-US" dirty="0" err="1" smtClean="0">
                <a:latin typeface="Times New Roman" panose="02020603050405020304" pitchFamily="18" charset="0"/>
                <a:cs typeface="Times New Roman" panose="02020603050405020304" pitchFamily="18" charset="0"/>
              </a:rPr>
              <a:t>Phòng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trừ</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lgn="just">
              <a:spcAft>
                <a:spcPts val="600"/>
              </a:spcAft>
            </a:pPr>
            <a:r>
              <a:rPr lang="en-US" b="0" dirty="0" err="1" smtClean="0">
                <a:latin typeface="Times New Roman" panose="02020603050405020304" pitchFamily="18" charset="0"/>
                <a:cs typeface="Times New Roman" panose="02020603050405020304" pitchFamily="18" charset="0"/>
              </a:rPr>
              <a:t>Lọc</a:t>
            </a:r>
            <a:r>
              <a:rPr lang="en-US" b="0" dirty="0" smtClean="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kỹ</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nước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dùng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để</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ấp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trứng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bể</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lọc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nên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thả</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ít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mè</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hoa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để</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ăn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bớt</a:t>
            </a:r>
            <a:r>
              <a:rPr lang="en-US" b="0" dirty="0">
                <a:latin typeface="Times New Roman" panose="02020603050405020304" pitchFamily="18" charset="0"/>
                <a:cs typeface="Times New Roman" panose="02020603050405020304" pitchFamily="18" charset="0"/>
              </a:rPr>
              <a:t> </a:t>
            </a:r>
            <a:r>
              <a:rPr lang="en-US" b="0" i="1" dirty="0" err="1">
                <a:latin typeface="Times New Roman" panose="02020603050405020304" pitchFamily="18" charset="0"/>
                <a:cs typeface="Times New Roman" panose="02020603050405020304" pitchFamily="18" charset="0"/>
              </a:rPr>
              <a:t>Copepoda</a:t>
            </a:r>
            <a:r>
              <a:rPr lang="en-US" b="0" i="1"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có</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thể</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có</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nước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đã</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xử</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lý</a:t>
            </a:r>
            <a:r>
              <a:rPr lang="en-US" b="0" dirty="0">
                <a:latin typeface="Times New Roman" panose="02020603050405020304" pitchFamily="18" charset="0"/>
                <a:cs typeface="Times New Roman" panose="02020603050405020304" pitchFamily="18" charset="0"/>
              </a:rPr>
              <a:t>. </a:t>
            </a:r>
            <a:endParaRPr lang="en-US" b="0" dirty="0" smtClean="0">
              <a:latin typeface="Times New Roman" panose="02020603050405020304" pitchFamily="18" charset="0"/>
              <a:cs typeface="Times New Roman" panose="02020603050405020304" pitchFamily="18" charset="0"/>
            </a:endParaRPr>
          </a:p>
          <a:p>
            <a:pPr algn="just">
              <a:spcAft>
                <a:spcPts val="600"/>
              </a:spcAft>
            </a:pPr>
            <a:r>
              <a:rPr lang="en-US" b="0" dirty="0" err="1" smtClean="0">
                <a:latin typeface="Times New Roman" panose="02020603050405020304" pitchFamily="18" charset="0"/>
                <a:cs typeface="Times New Roman" panose="02020603050405020304" pitchFamily="18" charset="0"/>
              </a:rPr>
              <a:t>Cá</a:t>
            </a:r>
            <a:r>
              <a:rPr lang="en-US" b="0" dirty="0" smtClean="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tiêu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hết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noãn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hoàng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ít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nhất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sau</a:t>
            </a:r>
            <a:r>
              <a:rPr lang="en-US" b="0" dirty="0">
                <a:latin typeface="Times New Roman" panose="02020603050405020304" pitchFamily="18" charset="0"/>
                <a:cs typeface="Times New Roman" panose="02020603050405020304" pitchFamily="18" charset="0"/>
              </a:rPr>
              <a:t> 5 </a:t>
            </a:r>
            <a:r>
              <a:rPr lang="en-US" b="0" dirty="0" err="1">
                <a:latin typeface="Times New Roman" panose="02020603050405020304" pitchFamily="18" charset="0"/>
                <a:cs typeface="Times New Roman" panose="02020603050405020304" pitchFamily="18" charset="0"/>
              </a:rPr>
              <a:t>ngày</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tuổi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mới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thả</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ra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ao</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ương</a:t>
            </a:r>
            <a:r>
              <a:rPr lang="en-US" b="0" dirty="0">
                <a:latin typeface="Times New Roman" panose="02020603050405020304" pitchFamily="18" charset="0"/>
                <a:cs typeface="Times New Roman" panose="02020603050405020304" pitchFamily="18" charset="0"/>
              </a:rPr>
              <a:t>. </a:t>
            </a:r>
            <a:endParaRPr lang="en-US" b="0" dirty="0" smtClean="0">
              <a:latin typeface="Times New Roman" panose="02020603050405020304" pitchFamily="18" charset="0"/>
              <a:cs typeface="Times New Roman" panose="02020603050405020304" pitchFamily="18" charset="0"/>
            </a:endParaRPr>
          </a:p>
          <a:p>
            <a:pPr algn="just">
              <a:spcAft>
                <a:spcPts val="600"/>
              </a:spcAft>
            </a:pPr>
            <a:r>
              <a:rPr lang="en-US" b="0" dirty="0" err="1" smtClean="0">
                <a:latin typeface="Times New Roman" panose="02020603050405020304" pitchFamily="18" charset="0"/>
                <a:cs typeface="Times New Roman" panose="02020603050405020304" pitchFamily="18" charset="0"/>
              </a:rPr>
              <a:t>Dùng</a:t>
            </a:r>
            <a:r>
              <a:rPr lang="en-US" b="0" dirty="0" smtClean="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vôi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tẩy</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kỹ</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ao</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ương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bột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sau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khi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tẩy</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bón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lót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cấp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nước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cần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thả</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càng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sớm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càng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tốt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đồng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thời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thả</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thêm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ít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mè</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hoa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ao</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ương</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algn="just">
              <a:spcAft>
                <a:spcPts val="600"/>
              </a:spcAft>
            </a:pP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57656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200"/>
            <a:ext cx="8712968" cy="1152128"/>
          </a:xfrm>
        </p:spPr>
        <p:txBody>
          <a:bodyPr>
            <a:normAutofit/>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Địch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x</a:t>
            </a:r>
            <a:r>
              <a:rPr lang="vi-VN" b="1" dirty="0" smtClean="0">
                <a:latin typeface="Times New Roman" pitchFamily="18" charset="0"/>
                <a:cs typeface="Times New Roman" pitchFamily="18" charset="0"/>
              </a:rPr>
              <a:t>ươ</a:t>
            </a:r>
            <a:r>
              <a:rPr lang="en-US" b="1" dirty="0" err="1" smtClean="0">
                <a:latin typeface="Times New Roman" pitchFamily="18" charset="0"/>
                <a:cs typeface="Times New Roman" pitchFamily="18" charset="0"/>
              </a:rPr>
              <a:t>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b="1" dirty="0" err="1" smtClean="0">
                <a:latin typeface="Times New Roman" pitchFamily="18" charset="0"/>
                <a:cs typeface="Times New Roman" pitchFamily="18" charset="0"/>
              </a:rPr>
              <a:t>Bọ</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gạo</a:t>
            </a:r>
            <a:r>
              <a:rPr lang="en-US" b="1" dirty="0">
                <a:latin typeface="Times New Roman" pitchFamily="18" charset="0"/>
                <a:cs typeface="Times New Roman" pitchFamily="18" charset="0"/>
              </a:rPr>
              <a:t> (</a:t>
            </a:r>
            <a:r>
              <a:rPr lang="en-US" b="1" i="1" dirty="0" err="1" smtClean="0">
                <a:latin typeface="Times New Roman" pitchFamily="18" charset="0"/>
                <a:cs typeface="Times New Roman" pitchFamily="18" charset="0"/>
              </a:rPr>
              <a:t>Notonecta</a:t>
            </a:r>
            <a:r>
              <a:rPr lang="en-US" b="1" dirty="0" smtClean="0">
                <a:latin typeface="Times New Roman" pitchFamily="18" charset="0"/>
                <a:cs typeface="Times New Roman" pitchFamily="18" charset="0"/>
              </a:rPr>
              <a:t>)</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a:xfrm>
            <a:off x="179512" y="1268760"/>
            <a:ext cx="8784976" cy="5472608"/>
          </a:xfrm>
        </p:spPr>
        <p:txBody>
          <a:bodyPr>
            <a:normAutofit/>
          </a:bodyPr>
          <a:lstStyle/>
          <a:p>
            <a:endParaRPr lang="vi-VN"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12" y="1351684"/>
            <a:ext cx="7592888" cy="474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6654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12968" cy="1008112"/>
          </a:xfrm>
        </p:spPr>
        <p:txBody>
          <a:bodyPr>
            <a:normAutofit fontScale="90000"/>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Địch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x</a:t>
            </a:r>
            <a:r>
              <a:rPr lang="vi-VN" b="1" dirty="0" smtClean="0">
                <a:latin typeface="Times New Roman" pitchFamily="18" charset="0"/>
                <a:cs typeface="Times New Roman" pitchFamily="18" charset="0"/>
              </a:rPr>
              <a:t>ươ</a:t>
            </a:r>
            <a:r>
              <a:rPr lang="en-US" b="1" dirty="0" err="1" smtClean="0">
                <a:latin typeface="Times New Roman" pitchFamily="18" charset="0"/>
                <a:cs typeface="Times New Roman" pitchFamily="18" charset="0"/>
              </a:rPr>
              <a:t>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sz="3600" b="1" dirty="0" err="1" smtClean="0">
                <a:latin typeface="Times New Roman" pitchFamily="18" charset="0"/>
                <a:cs typeface="Times New Roman" pitchFamily="18" charset="0"/>
              </a:rPr>
              <a:t>Bọ</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gạo</a:t>
            </a:r>
            <a:r>
              <a:rPr lang="en-US" sz="3600" b="1" dirty="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Notonecta</a:t>
            </a:r>
            <a:r>
              <a:rPr lang="en-US" sz="3600" b="1" dirty="0" smtClean="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79512" y="1268760"/>
            <a:ext cx="8784976" cy="5472608"/>
          </a:xfrm>
        </p:spPr>
        <p:txBody>
          <a:bodyPr>
            <a:normAutofit/>
          </a:bodyPr>
          <a:lstStyle/>
          <a:p>
            <a:pPr algn="just">
              <a:spcAft>
                <a:spcPts val="1200"/>
              </a:spcAft>
            </a:pPr>
            <a:r>
              <a:rPr lang="en-US" sz="2400" b="0" dirty="0" err="1" smtClean="0">
                <a:latin typeface="Times New Roman" panose="02020603050405020304" pitchFamily="18" charset="0"/>
                <a:cs typeface="Times New Roman" panose="02020603050405020304" pitchFamily="18" charset="0"/>
              </a:rPr>
              <a:t>Bọ</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dục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ngắn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nhỏ</a:t>
            </a:r>
            <a:r>
              <a:rPr lang="en-US" sz="2400" b="0" dirty="0">
                <a:latin typeface="Times New Roman" panose="02020603050405020304" pitchFamily="18" charset="0"/>
                <a:cs typeface="Times New Roman" panose="02020603050405020304" pitchFamily="18" charset="0"/>
              </a:rPr>
              <a:t>, da </a:t>
            </a:r>
            <a:r>
              <a:rPr lang="en-US" sz="2400" b="0" dirty="0" err="1">
                <a:latin typeface="Times New Roman" panose="02020603050405020304" pitchFamily="18" charset="0"/>
                <a:cs typeface="Times New Roman" panose="02020603050405020304" pitchFamily="18" charset="0"/>
              </a:rPr>
              <a:t>khoảng</a:t>
            </a:r>
            <a:r>
              <a:rPr lang="en-US" sz="2400" b="0" dirty="0">
                <a:latin typeface="Times New Roman" panose="02020603050405020304" pitchFamily="18" charset="0"/>
                <a:cs typeface="Times New Roman" panose="02020603050405020304" pitchFamily="18" charset="0"/>
              </a:rPr>
              <a:t> 7-13 mm, </a:t>
            </a:r>
            <a:r>
              <a:rPr lang="en-US" sz="2400" b="0" dirty="0" err="1">
                <a:latin typeface="Times New Roman" panose="02020603050405020304" pitchFamily="18" charset="0"/>
                <a:cs typeface="Times New Roman" panose="02020603050405020304" pitchFamily="18" charset="0"/>
              </a:rPr>
              <a:t>màu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xám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đen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màu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đen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tròn</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1200"/>
              </a:spcAft>
            </a:pPr>
            <a:r>
              <a:rPr lang="en-US" sz="2400" b="0" dirty="0" err="1" smtClean="0">
                <a:latin typeface="Times New Roman" panose="02020603050405020304" pitchFamily="18" charset="0"/>
                <a:cs typeface="Times New Roman" panose="02020603050405020304" pitchFamily="18" charset="0"/>
              </a:rPr>
              <a:t>Đầu</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dính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liền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bằng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2 </a:t>
            </a:r>
            <a:r>
              <a:rPr lang="en-US" sz="2400" b="0" dirty="0" err="1">
                <a:latin typeface="Times New Roman" panose="02020603050405020304" pitchFamily="18" charset="0"/>
                <a:cs typeface="Times New Roman" panose="02020603050405020304" pitchFamily="18" charset="0"/>
              </a:rPr>
              <a:t>mắt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đen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lớn</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1200"/>
              </a:spcAft>
            </a:pPr>
            <a:r>
              <a:rPr lang="en-US" sz="2400" b="0" dirty="0" err="1" smtClean="0">
                <a:latin typeface="Times New Roman" panose="02020603050405020304" pitchFamily="18" charset="0"/>
                <a:cs typeface="Times New Roman" panose="02020603050405020304" pitchFamily="18" charset="0"/>
              </a:rPr>
              <a:t>Cuối</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2 </a:t>
            </a:r>
            <a:r>
              <a:rPr lang="en-US" sz="2400" b="0" dirty="0" err="1">
                <a:latin typeface="Times New Roman" panose="02020603050405020304" pitchFamily="18" charset="0"/>
                <a:cs typeface="Times New Roman" panose="02020603050405020304" pitchFamily="18" charset="0"/>
              </a:rPr>
              <a:t>gai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thở</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bọ</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1200"/>
              </a:spcAft>
            </a:pPr>
            <a:r>
              <a:rPr lang="en-US" sz="2400" b="0" dirty="0" err="1" smtClean="0">
                <a:latin typeface="Times New Roman" panose="02020603050405020304" pitchFamily="18" charset="0"/>
                <a:cs typeface="Times New Roman" panose="02020603050405020304" pitchFamily="18" charset="0"/>
              </a:rPr>
              <a:t>Hô</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hấp</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bằng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khí</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trời</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cơ</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quan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thở</a:t>
            </a:r>
            <a:r>
              <a:rPr lang="en-US" sz="2400" b="0" dirty="0" smtClean="0">
                <a:latin typeface="Times New Roman" panose="02020603050405020304" pitchFamily="18" charset="0"/>
                <a:cs typeface="Times New Roman" panose="02020603050405020304" pitchFamily="18" charset="0"/>
              </a:rPr>
              <a:t> ở </a:t>
            </a:r>
            <a:r>
              <a:rPr lang="en-US" sz="2400" b="0" dirty="0" err="1" smtClean="0">
                <a:latin typeface="Times New Roman" panose="02020603050405020304" pitchFamily="18" charset="0"/>
                <a:cs typeface="Times New Roman" panose="02020603050405020304" pitchFamily="18" charset="0"/>
              </a:rPr>
              <a:t>phía</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sau</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có</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cửa</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tự</a:t>
            </a:r>
            <a:r>
              <a:rPr lang="en-US" sz="2400" b="0" dirty="0" smtClean="0">
                <a:latin typeface="Times New Roman" panose="02020603050405020304" pitchFamily="18" charset="0"/>
                <a:cs typeface="Times New Roman" panose="02020603050405020304" pitchFamily="18" charset="0"/>
              </a:rPr>
              <a:t> do </a:t>
            </a:r>
            <a:r>
              <a:rPr lang="en-US" sz="2400" b="0" dirty="0" err="1" smtClean="0">
                <a:latin typeface="Times New Roman" panose="02020603050405020304" pitchFamily="18" charset="0"/>
                <a:cs typeface="Times New Roman" panose="02020603050405020304" pitchFamily="18" charset="0"/>
              </a:rPr>
              <a:t>đóng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mở</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lúc</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tiến</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hành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hô</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hấp</a:t>
            </a:r>
            <a:r>
              <a:rPr lang="en-US" sz="2400" b="0" dirty="0" smtClean="0">
                <a:latin typeface="Times New Roman" panose="02020603050405020304" pitchFamily="18" charset="0"/>
                <a:cs typeface="Times New Roman" panose="02020603050405020304" pitchFamily="18" charset="0"/>
              </a:rPr>
              <a:t>.</a:t>
            </a:r>
            <a:endParaRPr lang="vi-VN" sz="2400" b="0" dirty="0" smtClean="0">
              <a:latin typeface="Times New Roman" panose="02020603050405020304" pitchFamily="18" charset="0"/>
              <a:cs typeface="Times New Roman" panose="02020603050405020304" pitchFamily="18" charset="0"/>
            </a:endParaRPr>
          </a:p>
          <a:p>
            <a:pPr algn="just">
              <a:spcAft>
                <a:spcPts val="1200"/>
              </a:spcAft>
            </a:pPr>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1449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12968" cy="1152128"/>
          </a:xfrm>
        </p:spPr>
        <p:txBody>
          <a:bodyPr>
            <a:normAutofit fontScale="90000"/>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Địch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x</a:t>
            </a:r>
            <a:r>
              <a:rPr lang="vi-VN" b="1" dirty="0" smtClean="0">
                <a:latin typeface="Times New Roman" pitchFamily="18" charset="0"/>
                <a:cs typeface="Times New Roman" pitchFamily="18" charset="0"/>
              </a:rPr>
              <a:t>ươ</a:t>
            </a:r>
            <a:r>
              <a:rPr lang="en-US" b="1" dirty="0" err="1" smtClean="0">
                <a:latin typeface="Times New Roman" pitchFamily="18" charset="0"/>
                <a:cs typeface="Times New Roman" pitchFamily="18" charset="0"/>
              </a:rPr>
              <a:t>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sz="4000" b="1" dirty="0" err="1" smtClean="0">
                <a:latin typeface="Times New Roman" pitchFamily="18" charset="0"/>
                <a:cs typeface="Times New Roman" pitchFamily="18" charset="0"/>
              </a:rPr>
              <a:t>Bọ</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gạo</a:t>
            </a:r>
            <a:r>
              <a:rPr lang="en-US" sz="4000" b="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Notonecta</a:t>
            </a:r>
            <a:r>
              <a:rPr lang="en-US" sz="4000" b="1" dirty="0" smtClean="0">
                <a:latin typeface="Times New Roman" pitchFamily="18" charset="0"/>
                <a:cs typeface="Times New Roman" pitchFamily="18" charset="0"/>
              </a:rPr>
              <a:t>)</a:t>
            </a:r>
            <a:endParaRPr lang="vi-VN"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179512" y="1066800"/>
            <a:ext cx="8784976" cy="5472608"/>
          </a:xfrm>
        </p:spPr>
        <p:txBody>
          <a:bodyPr>
            <a:noAutofit/>
          </a:bodyPr>
          <a:lstStyle/>
          <a:p>
            <a:pPr marL="0" indent="0" algn="just">
              <a:spcAft>
                <a:spcPts val="600"/>
              </a:spcAft>
              <a:buNone/>
            </a:pPr>
            <a:r>
              <a:rPr lang="en-US" sz="2400" u="sng" dirty="0" err="1" smtClean="0">
                <a:latin typeface="Times New Roman" panose="02020603050405020304" pitchFamily="18" charset="0"/>
                <a:cs typeface="Times New Roman" panose="02020603050405020304" pitchFamily="18" charset="0"/>
              </a:rPr>
              <a:t>Tác</a:t>
            </a:r>
            <a:r>
              <a:rPr lang="en-US" sz="2400" u="sng" dirty="0" smtClean="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hại</a:t>
            </a:r>
            <a:r>
              <a:rPr lang="en-US" sz="2400" u="sng" dirty="0">
                <a:latin typeface="Times New Roman" panose="02020603050405020304" pitchFamily="18" charset="0"/>
                <a:cs typeface="Times New Roman" panose="02020603050405020304" pitchFamily="18" charset="0"/>
              </a:rPr>
              <a:t>: </a:t>
            </a:r>
            <a:endParaRPr lang="en-US" sz="2400" u="sng"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Bọ</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rộng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rãi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nhất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nuôi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nhiều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mùn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bã</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hữu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tẩy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dọn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kỹ</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bón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hữu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chưa</a:t>
            </a:r>
            <a:r>
              <a:rPr lang="en-US" sz="2400" b="0" dirty="0">
                <a:latin typeface="Times New Roman" panose="02020603050405020304" pitchFamily="18" charset="0"/>
                <a:cs typeface="Times New Roman" panose="02020603050405020304" pitchFamily="18" charset="0"/>
              </a:rPr>
              <a:t> ủ.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Bọ</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chủ</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yếu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đối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đến</a:t>
            </a:r>
            <a:r>
              <a:rPr lang="en-US" sz="2400" b="0" dirty="0">
                <a:latin typeface="Times New Roman" panose="02020603050405020304" pitchFamily="18" charset="0"/>
                <a:cs typeface="Times New Roman" panose="02020603050405020304" pitchFamily="18" charset="0"/>
              </a:rPr>
              <a:t> 10 </a:t>
            </a:r>
            <a:r>
              <a:rPr lang="en-US" sz="2400" b="0" dirty="0" err="1">
                <a:latin typeface="Times New Roman" panose="02020603050405020304" pitchFamily="18" charset="0"/>
                <a:cs typeface="Times New Roman" panose="02020603050405020304" pitchFamily="18" charset="0"/>
              </a:rPr>
              <a:t>ngày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tuổi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hút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máu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chết</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Một</a:t>
            </a:r>
            <a:r>
              <a:rPr lang="en-US" sz="2400" b="0" dirty="0" smtClean="0">
                <a:latin typeface="Times New Roman" panose="02020603050405020304" pitchFamily="18" charset="0"/>
                <a:cs typeface="Times New Roman" panose="02020603050405020304" pitchFamily="18" charset="0"/>
              </a:rPr>
              <a:t> </a:t>
            </a:r>
            <a:r>
              <a:rPr lang="en-US" sz="2400" b="0" dirty="0">
                <a:latin typeface="Times New Roman" panose="02020603050405020304" pitchFamily="18" charset="0"/>
                <a:cs typeface="Times New Roman" panose="02020603050405020304" pitchFamily="18" charset="0"/>
              </a:rPr>
              <a:t>con </a:t>
            </a:r>
            <a:r>
              <a:rPr lang="en-US" sz="2400" b="0" dirty="0" err="1">
                <a:latin typeface="Times New Roman" panose="02020603050405020304" pitchFamily="18" charset="0"/>
                <a:cs typeface="Times New Roman" panose="02020603050405020304" pitchFamily="18" charset="0"/>
              </a:rPr>
              <a:t>bọ</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24 </a:t>
            </a:r>
            <a:r>
              <a:rPr lang="en-US" sz="2400" b="0" dirty="0" err="1">
                <a:latin typeface="Times New Roman" panose="02020603050405020304" pitchFamily="18" charset="0"/>
                <a:cs typeface="Times New Roman" panose="02020603050405020304" pitchFamily="18" charset="0"/>
              </a:rPr>
              <a:t>giờ</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cho</a:t>
            </a:r>
            <a:r>
              <a:rPr lang="en-US" sz="2400" b="0" dirty="0">
                <a:latin typeface="Times New Roman" panose="02020603050405020304" pitchFamily="18" charset="0"/>
                <a:cs typeface="Times New Roman" panose="02020603050405020304" pitchFamily="18" charset="0"/>
              </a:rPr>
              <a:t> 4-10 con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Ngoài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còn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tranh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thức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ăn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con.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Bọ</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còn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bé</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ăn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ấu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muỗi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lắc</a:t>
            </a:r>
            <a:r>
              <a:rPr lang="en-US" sz="2400" b="0" dirty="0">
                <a:latin typeface="Times New Roman" panose="02020603050405020304" pitchFamily="18" charset="0"/>
                <a:cs typeface="Times New Roman" panose="02020603050405020304" pitchFamily="18" charset="0"/>
              </a:rPr>
              <a:t>. Ban </a:t>
            </a:r>
            <a:r>
              <a:rPr lang="en-US" sz="2400" b="0" dirty="0" err="1">
                <a:latin typeface="Times New Roman" panose="02020603050405020304" pitchFamily="18" charset="0"/>
                <a:cs typeface="Times New Roman" panose="02020603050405020304" pitchFamily="18" charset="0"/>
              </a:rPr>
              <a:t>đêm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bọ</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bay </a:t>
            </a:r>
            <a:r>
              <a:rPr lang="en-US" sz="2400" b="0" dirty="0" err="1">
                <a:latin typeface="Times New Roman" panose="02020603050405020304" pitchFamily="18" charset="0"/>
                <a:cs typeface="Times New Roman" panose="02020603050405020304" pitchFamily="18" charset="0"/>
              </a:rPr>
              <a:t>từ</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thuỷ</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này</a:t>
            </a:r>
            <a:r>
              <a:rPr lang="en-US" sz="2400" b="0" dirty="0">
                <a:latin typeface="Times New Roman" panose="02020603050405020304" pitchFamily="18" charset="0"/>
                <a:cs typeface="Times New Roman" panose="02020603050405020304" pitchFamily="18" charset="0"/>
              </a:rPr>
              <a:t> sang </a:t>
            </a:r>
            <a:r>
              <a:rPr lang="en-US" sz="2400" b="0" dirty="0" err="1">
                <a:latin typeface="Times New Roman" panose="02020603050405020304" pitchFamily="18" charset="0"/>
                <a:cs typeface="Times New Roman" panose="02020603050405020304" pitchFamily="18" charset="0"/>
              </a:rPr>
              <a:t>thuỷ</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khác</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7806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12968" cy="1008112"/>
          </a:xfrm>
        </p:spPr>
        <p:txBody>
          <a:bodyPr>
            <a:noAutofit/>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Địch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x</a:t>
            </a:r>
            <a:r>
              <a:rPr lang="vi-VN" b="1" dirty="0" smtClean="0">
                <a:latin typeface="Times New Roman" pitchFamily="18" charset="0"/>
                <a:cs typeface="Times New Roman" pitchFamily="18" charset="0"/>
              </a:rPr>
              <a:t>ươ</a:t>
            </a:r>
            <a:r>
              <a:rPr lang="en-US" b="1" dirty="0" err="1" smtClean="0">
                <a:latin typeface="Times New Roman" pitchFamily="18" charset="0"/>
                <a:cs typeface="Times New Roman" pitchFamily="18" charset="0"/>
              </a:rPr>
              <a:t>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b="1" dirty="0" err="1" smtClean="0">
                <a:latin typeface="Times New Roman" pitchFamily="18" charset="0"/>
                <a:cs typeface="Times New Roman" pitchFamily="18" charset="0"/>
              </a:rPr>
              <a:t>Bọ</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gạo</a:t>
            </a:r>
            <a:r>
              <a:rPr lang="en-US" b="1" dirty="0">
                <a:latin typeface="Times New Roman" pitchFamily="18" charset="0"/>
                <a:cs typeface="Times New Roman" pitchFamily="18" charset="0"/>
              </a:rPr>
              <a:t> (</a:t>
            </a:r>
            <a:r>
              <a:rPr lang="en-US" b="1" i="1" dirty="0" err="1" smtClean="0">
                <a:latin typeface="Times New Roman" pitchFamily="18" charset="0"/>
                <a:cs typeface="Times New Roman" pitchFamily="18" charset="0"/>
              </a:rPr>
              <a:t>Notonecta</a:t>
            </a:r>
            <a:r>
              <a:rPr lang="en-US" b="1" dirty="0" smtClean="0">
                <a:latin typeface="Times New Roman" pitchFamily="18" charset="0"/>
                <a:cs typeface="Times New Roman" pitchFamily="18" charset="0"/>
              </a:rPr>
              <a:t>)</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a:xfrm>
            <a:off x="0" y="1196752"/>
            <a:ext cx="9144000" cy="5544616"/>
          </a:xfrm>
        </p:spPr>
        <p:txBody>
          <a:bodyPr>
            <a:noAutofit/>
          </a:bodyPr>
          <a:lstStyle/>
          <a:p>
            <a:pPr marL="0" indent="0" algn="just">
              <a:spcAft>
                <a:spcPts val="600"/>
              </a:spcAft>
              <a:buNone/>
            </a:pPr>
            <a:r>
              <a:rPr lang="en-US" sz="2400" u="sng" dirty="0" err="1" smtClean="0">
                <a:latin typeface="Times New Roman" panose="02020603050405020304" pitchFamily="18" charset="0"/>
                <a:cs typeface="Times New Roman" panose="02020603050405020304" pitchFamily="18" charset="0"/>
              </a:rPr>
              <a:t>Phòng</a:t>
            </a:r>
            <a:r>
              <a:rPr lang="en-US" sz="2400" u="sng" dirty="0" smtClean="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trị</a:t>
            </a:r>
            <a:r>
              <a:rPr lang="en-US" sz="2400" u="sng" dirty="0">
                <a:latin typeface="Times New Roman" panose="02020603050405020304" pitchFamily="18" charset="0"/>
                <a:cs typeface="Times New Roman" panose="02020603050405020304" pitchFamily="18" charset="0"/>
              </a:rPr>
              <a:t>: </a:t>
            </a:r>
            <a:endParaRPr lang="en-US" sz="2400" u="sng"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Để</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đề</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phòng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bọ</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cần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tẩy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đáy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kỹ</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diệt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trứng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ấu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bọ</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Cắt</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dọn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sạch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cỏ</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bờ</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hạn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chế</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đẻ</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trứng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bọ</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gạo</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Dùng</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bón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đã</a:t>
            </a:r>
            <a:r>
              <a:rPr lang="en-US" sz="2400" b="0" dirty="0">
                <a:latin typeface="Times New Roman" panose="02020603050405020304" pitchFamily="18" charset="0"/>
                <a:cs typeface="Times New Roman" panose="02020603050405020304" pitchFamily="18" charset="0"/>
              </a:rPr>
              <a:t> ủ </a:t>
            </a:r>
            <a:r>
              <a:rPr lang="en-US" sz="2400" b="0" dirty="0" err="1">
                <a:latin typeface="Times New Roman" panose="02020603050405020304" pitchFamily="18" charset="0"/>
                <a:cs typeface="Times New Roman" panose="02020603050405020304" pitchFamily="18" charset="0"/>
              </a:rPr>
              <a:t>kỹ</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Những</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ngày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thả</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vô</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bớt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lượng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hữu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Dùng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dầu</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hỏa</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xử</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lý</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bọ</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gạo</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trước</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khi</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ương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và</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trong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quá</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trình</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ương</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cá</a:t>
            </a:r>
            <a:endParaRPr lang="en-US" sz="2400" b="0" dirty="0">
              <a:latin typeface="Times New Roman" panose="02020603050405020304" pitchFamily="18" charset="0"/>
              <a:cs typeface="Times New Roman" panose="02020603050405020304" pitchFamily="18" charset="0"/>
            </a:endParaRPr>
          </a:p>
          <a:p>
            <a:pPr algn="just">
              <a:spcAft>
                <a:spcPts val="600"/>
              </a:spcAft>
            </a:pPr>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8080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936104"/>
          </a:xfrm>
        </p:spPr>
        <p:txBody>
          <a:bodyPr>
            <a:noAutofit/>
          </a:bodyPr>
          <a:lstStyle/>
          <a:p>
            <a:r>
              <a:rPr lang="en-US" sz="2800" b="1" dirty="0" smtClean="0">
                <a:latin typeface="Times New Roman" pitchFamily="18" charset="0"/>
                <a:cs typeface="Times New Roman" pitchFamily="18" charset="0"/>
              </a:rPr>
              <a:t>4.3 </a:t>
            </a:r>
            <a:r>
              <a:rPr lang="en-US" sz="2800" b="1" dirty="0" err="1" smtClean="0">
                <a:latin typeface="Times New Roman" pitchFamily="18" charset="0"/>
                <a:cs typeface="Times New Roman" pitchFamily="18" charset="0"/>
              </a:rPr>
              <a:t>Địch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ĐV </a:t>
            </a:r>
            <a:r>
              <a:rPr lang="en-US" sz="2800" b="1" dirty="0" err="1" smtClean="0">
                <a:latin typeface="Times New Roman" pitchFamily="18" charset="0"/>
                <a:cs typeface="Times New Roman" pitchFamily="18" charset="0"/>
              </a:rPr>
              <a:t>không</a:t>
            </a:r>
            <a:r>
              <a:rPr lang="en-US" sz="2800" b="1" dirty="0" smtClean="0">
                <a:latin typeface="Times New Roman" pitchFamily="18" charset="0"/>
                <a:cs typeface="Times New Roman" pitchFamily="18" charset="0"/>
              </a:rPr>
              <a:t> x</a:t>
            </a:r>
            <a:r>
              <a:rPr lang="vi-VN" sz="2800" b="1" dirty="0" smtClean="0">
                <a:latin typeface="Times New Roman" pitchFamily="18" charset="0"/>
                <a:cs typeface="Times New Roman" pitchFamily="18" charset="0"/>
              </a:rPr>
              <a:t>ươ</a:t>
            </a:r>
            <a:r>
              <a:rPr lang="en-US" sz="2800" b="1" dirty="0" err="1" smtClean="0">
                <a:latin typeface="Times New Roman" pitchFamily="18" charset="0"/>
                <a:cs typeface="Times New Roman" pitchFamily="18" charset="0"/>
              </a:rPr>
              <a:t>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sống</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en-US" sz="2800" b="1" dirty="0" err="1" smtClean="0">
                <a:latin typeface="Times New Roman" pitchFamily="18" charset="0"/>
                <a:cs typeface="Times New Roman" pitchFamily="18" charset="0"/>
              </a:rPr>
              <a:t>Ấu</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trùng</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chuồn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chuồn</a:t>
            </a:r>
            <a:r>
              <a:rPr lang="en-US" sz="2800" b="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Odonata</a:t>
            </a:r>
            <a:r>
              <a:rPr lang="en-US" sz="2800" b="1" dirty="0" smtClean="0">
                <a:latin typeface="Times New Roman" pitchFamily="18" charset="0"/>
                <a:cs typeface="Times New Roman" pitchFamily="18" charset="0"/>
              </a:rPr>
              <a:t>)</a:t>
            </a:r>
            <a:endParaRPr lang="vi-VN"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484784"/>
            <a:ext cx="8928992" cy="5256584"/>
          </a:xfrm>
        </p:spPr>
        <p:txBody>
          <a:bodyPr>
            <a:normAutofit/>
          </a:bodyPr>
          <a:lstStyle/>
          <a:p>
            <a:endParaRPr lang="vi-VN"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178593"/>
            <a:ext cx="5881836" cy="556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670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lstStyle/>
          <a:p>
            <a:r>
              <a:rPr lang="en-US" dirty="0">
                <a:latin typeface="Times New Roman" pitchFamily="18" charset="0"/>
                <a:cs typeface="Times New Roman" pitchFamily="18" charset="0"/>
              </a:rPr>
              <a:t>4.3 </a:t>
            </a:r>
            <a:r>
              <a:rPr lang="en-US" dirty="0" err="1">
                <a:latin typeface="Times New Roman" pitchFamily="18" charset="0"/>
                <a:cs typeface="Times New Roman" pitchFamily="18" charset="0"/>
              </a:rPr>
              <a:t>Địch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ĐV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x</a:t>
            </a:r>
            <a:r>
              <a:rPr lang="vi-VN" dirty="0">
                <a:latin typeface="Times New Roman" pitchFamily="18" charset="0"/>
                <a:cs typeface="Times New Roman" pitchFamily="18" charset="0"/>
              </a:rPr>
              <a:t>ươ</a:t>
            </a:r>
            <a:r>
              <a:rPr lang="en-US" dirty="0" err="1">
                <a:latin typeface="Times New Roman" pitchFamily="18" charset="0"/>
                <a:cs typeface="Times New Roman" pitchFamily="18" charset="0"/>
              </a:rPr>
              <a:t>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sống</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err="1">
                <a:latin typeface="Times New Roman" pitchFamily="18" charset="0"/>
                <a:cs typeface="Times New Roman" pitchFamily="18" charset="0"/>
              </a:rPr>
              <a:t>Ấu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chuồn</a:t>
            </a:r>
            <a:r>
              <a:rPr lang="en-US" dirty="0">
                <a:latin typeface="Times New Roman" pitchFamily="18" charset="0"/>
                <a:cs typeface="Times New Roman" pitchFamily="18" charset="0"/>
              </a:rPr>
              <a:t> (</a:t>
            </a:r>
            <a:r>
              <a:rPr lang="en-US" i="1" dirty="0" err="1">
                <a:latin typeface="Times New Roman" pitchFamily="18" charset="0"/>
                <a:cs typeface="Times New Roman" pitchFamily="18" charset="0"/>
              </a:rPr>
              <a:t>Odonata</a:t>
            </a:r>
            <a:r>
              <a:rPr lang="en-US" dirty="0">
                <a:latin typeface="Times New Roman" pitchFamily="18" charset="0"/>
                <a:cs typeface="Times New Roman" pitchFamily="18" charset="0"/>
              </a:rPr>
              <a:t>)</a:t>
            </a:r>
            <a:endParaRPr lang="vi-VN"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59" y="1235839"/>
            <a:ext cx="3799541" cy="286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14995" y="2666999"/>
            <a:ext cx="2938405" cy="293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576" y="4230032"/>
            <a:ext cx="3568224" cy="256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9825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không</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a:latin typeface="Times New Roman" pitchFamily="18" charset="0"/>
                <a:cs typeface="Times New Roman" pitchFamily="18" charset="0"/>
              </a:rPr>
              <a:t/>
            </a:r>
            <a:br>
              <a:rPr lang="en-US" sz="3000" b="1" dirty="0">
                <a:latin typeface="Times New Roman" pitchFamily="18" charset="0"/>
                <a:cs typeface="Times New Roman" pitchFamily="18" charset="0"/>
              </a:rPr>
            </a:br>
            <a:r>
              <a:rPr lang="en-US" sz="3000" b="1" dirty="0" err="1" smtClean="0">
                <a:latin typeface="Times New Roman" pitchFamily="18" charset="0"/>
                <a:cs typeface="Times New Roman" pitchFamily="18" charset="0"/>
              </a:rPr>
              <a:t>Ấu</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trùng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chuồn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chuồn</a:t>
            </a:r>
            <a:r>
              <a:rPr lang="en-US" sz="3000" b="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Odonata</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219200"/>
            <a:ext cx="8928992" cy="5328592"/>
          </a:xfrm>
        </p:spPr>
        <p:txBody>
          <a:bodyPr>
            <a:normAutofit/>
          </a:bodyPr>
          <a:lstStyle/>
          <a:p>
            <a:pPr algn="just">
              <a:spcBef>
                <a:spcPts val="600"/>
              </a:spcBef>
              <a:spcAft>
                <a:spcPts val="600"/>
              </a:spcAft>
            </a:pPr>
            <a:r>
              <a:rPr lang="en-US" sz="2400" b="0" dirty="0" err="1" smtClean="0">
                <a:latin typeface="Times New Roman" panose="02020603050405020304" pitchFamily="18" charset="0"/>
                <a:cs typeface="Times New Roman" panose="02020603050405020304" pitchFamily="18" charset="0"/>
              </a:rPr>
              <a:t>Ấu</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chuồn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chuồn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còn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gọi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con </a:t>
            </a:r>
            <a:r>
              <a:rPr lang="en-US" sz="2400" b="0" dirty="0" err="1">
                <a:latin typeface="Times New Roman" panose="02020603050405020304" pitchFamily="18" charset="0"/>
                <a:cs typeface="Times New Roman" panose="02020603050405020304" pitchFamily="18" charset="0"/>
              </a:rPr>
              <a:t>xin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cơm</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0" dirty="0" err="1" smtClean="0">
                <a:latin typeface="Times New Roman" panose="02020603050405020304" pitchFamily="18" charset="0"/>
                <a:cs typeface="Times New Roman" panose="02020603050405020304" pitchFamily="18" charset="0"/>
              </a:rPr>
              <a:t>Chuồn</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chuồn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trưởng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trung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đẻ</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trứng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cỏ</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đoạn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ấu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sống</a:t>
            </a:r>
            <a:r>
              <a:rPr lang="en-US" sz="2400" b="0" dirty="0">
                <a:latin typeface="Times New Roman" panose="02020603050405020304" pitchFamily="18" charset="0"/>
                <a:cs typeface="Times New Roman" panose="02020603050405020304" pitchFamily="18" charset="0"/>
              </a:rPr>
              <a:t> ở </a:t>
            </a:r>
            <a:r>
              <a:rPr lang="en-US" sz="2400" b="0" dirty="0" err="1">
                <a:latin typeface="Times New Roman" panose="02020603050405020304" pitchFamily="18" charset="0"/>
                <a:cs typeface="Times New Roman" panose="02020603050405020304" pitchFamily="18" charset="0"/>
              </a:rPr>
              <a:t>tầng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đáy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thuỷ</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từ</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đến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năm</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marL="0" indent="0">
              <a:spcBef>
                <a:spcPts val="600"/>
              </a:spcBef>
              <a:spcAft>
                <a:spcPts val="600"/>
              </a:spcAft>
              <a:buNone/>
            </a:pP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p>
          <a:p>
            <a:pPr>
              <a:spcBef>
                <a:spcPts val="600"/>
              </a:spcBef>
              <a:spcAft>
                <a:spcPts val="600"/>
              </a:spcAft>
            </a:pPr>
            <a:r>
              <a:rPr lang="en-US" sz="2400" b="0" dirty="0" err="1">
                <a:latin typeface="Times New Roman" panose="02020603050405020304" pitchFamily="18" charset="0"/>
                <a:cs typeface="Times New Roman" panose="02020603050405020304" pitchFamily="18" charset="0"/>
              </a:rPr>
              <a:t>Dùng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tẩy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triệt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để</a:t>
            </a:r>
            <a:r>
              <a:rPr lang="en-US" sz="2400" b="0" dirty="0">
                <a:latin typeface="Times New Roman" panose="02020603050405020304" pitchFamily="18" charset="0"/>
                <a:cs typeface="Times New Roman" panose="02020603050405020304" pitchFamily="18" charset="0"/>
              </a:rPr>
              <a:t>. </a:t>
            </a:r>
          </a:p>
          <a:p>
            <a:pPr>
              <a:spcBef>
                <a:spcPts val="600"/>
              </a:spcBef>
              <a:spcAft>
                <a:spcPts val="600"/>
              </a:spcAft>
            </a:pPr>
            <a:r>
              <a:rPr lang="en-US" sz="2400" b="0" dirty="0" err="1">
                <a:latin typeface="Times New Roman" panose="02020603050405020304" pitchFamily="18" charset="0"/>
                <a:cs typeface="Times New Roman" panose="02020603050405020304" pitchFamily="18" charset="0"/>
              </a:rPr>
              <a:t>Dọn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sạch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cỏ</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bờ</a:t>
            </a:r>
            <a:r>
              <a:rPr lang="en-US" sz="2400" b="0" dirty="0">
                <a:latin typeface="Times New Roman" panose="02020603050405020304" pitchFamily="18" charset="0"/>
                <a:cs typeface="Times New Roman" panose="02020603050405020304" pitchFamily="18" charset="0"/>
              </a:rPr>
              <a:t>. </a:t>
            </a:r>
          </a:p>
          <a:p>
            <a:pPr>
              <a:spcBef>
                <a:spcPts val="600"/>
              </a:spcBef>
              <a:spcAft>
                <a:spcPts val="600"/>
              </a:spcAft>
            </a:pPr>
            <a:r>
              <a:rPr lang="en-US" sz="2400" b="0" dirty="0" err="1">
                <a:latin typeface="Times New Roman" panose="02020603050405020304" pitchFamily="18" charset="0"/>
                <a:cs typeface="Times New Roman" panose="02020603050405020304" pitchFamily="18" charset="0"/>
              </a:rPr>
              <a:t>Dùng</a:t>
            </a:r>
            <a:r>
              <a:rPr lang="en-US" sz="2400" b="0" dirty="0">
                <a:latin typeface="Times New Roman" panose="02020603050405020304" pitchFamily="18" charset="0"/>
                <a:cs typeface="Times New Roman" panose="02020603050405020304" pitchFamily="18" charset="0"/>
              </a:rPr>
              <a:t> 666 </a:t>
            </a:r>
            <a:r>
              <a:rPr lang="en-US" sz="2400" b="0" dirty="0" err="1">
                <a:latin typeface="Times New Roman" panose="02020603050405020304" pitchFamily="18" charset="0"/>
                <a:cs typeface="Times New Roman" panose="02020603050405020304" pitchFamily="18" charset="0"/>
              </a:rPr>
              <a:t>loại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5% </a:t>
            </a:r>
            <a:r>
              <a:rPr lang="en-US" sz="2400" b="0" dirty="0" err="1">
                <a:latin typeface="Times New Roman" panose="02020603050405020304" pitchFamily="18" charset="0"/>
                <a:cs typeface="Times New Roman" panose="02020603050405020304" pitchFamily="18" charset="0"/>
              </a:rPr>
              <a:t>rắc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xuống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nồng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độ</a:t>
            </a:r>
            <a:r>
              <a:rPr lang="en-US" sz="2400" b="0" dirty="0">
                <a:latin typeface="Times New Roman" panose="02020603050405020304" pitchFamily="18" charset="0"/>
                <a:cs typeface="Times New Roman" panose="02020603050405020304" pitchFamily="18" charset="0"/>
              </a:rPr>
              <a:t> 1ppm (</a:t>
            </a:r>
            <a:r>
              <a:rPr lang="en-US" sz="2400" b="0" dirty="0" err="1">
                <a:latin typeface="Times New Roman" panose="02020603050405020304" pitchFamily="18" charset="0"/>
                <a:cs typeface="Times New Roman" panose="02020603050405020304" pitchFamily="18" charset="0"/>
              </a:rPr>
              <a:t>sau</a:t>
            </a:r>
            <a:r>
              <a:rPr lang="en-US" sz="2400" b="0" dirty="0">
                <a:latin typeface="Times New Roman" panose="02020603050405020304" pitchFamily="18" charset="0"/>
                <a:cs typeface="Times New Roman" panose="02020603050405020304" pitchFamily="18" charset="0"/>
              </a:rPr>
              <a:t> 24 </a:t>
            </a:r>
            <a:r>
              <a:rPr lang="en-US" sz="2400" b="0" dirty="0" err="1">
                <a:latin typeface="Times New Roman" panose="02020603050405020304" pitchFamily="18" charset="0"/>
                <a:cs typeface="Times New Roman" panose="02020603050405020304" pitchFamily="18" charset="0"/>
              </a:rPr>
              <a:t>giờ</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tiêu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diệt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ấu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chuồn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chuồn</a:t>
            </a:r>
            <a:r>
              <a:rPr lang="en-US" sz="2400" b="0" dirty="0">
                <a:latin typeface="Times New Roman" panose="02020603050405020304" pitchFamily="18" charset="0"/>
                <a:cs typeface="Times New Roman" panose="02020603050405020304" pitchFamily="18" charset="0"/>
              </a:rPr>
              <a:t>).</a:t>
            </a:r>
            <a:endParaRPr lang="vi-VN" sz="2400" b="0" dirty="0">
              <a:latin typeface="Times New Roman" panose="02020603050405020304" pitchFamily="18" charset="0"/>
              <a:cs typeface="Times New Roman" panose="02020603050405020304" pitchFamily="18" charset="0"/>
            </a:endParaRPr>
          </a:p>
          <a:p>
            <a:pPr marL="0" indent="0" algn="just">
              <a:spcAft>
                <a:spcPts val="600"/>
              </a:spcAft>
              <a:buNone/>
            </a:pPr>
            <a:endParaRPr lang="vi-VN" sz="2400" b="0" dirty="0">
              <a:latin typeface="Times New Roman" panose="02020603050405020304" pitchFamily="18" charset="0"/>
              <a:cs typeface="Times New Roman" panose="02020603050405020304" pitchFamily="18" charset="0"/>
            </a:endParaRPr>
          </a:p>
          <a:p>
            <a:pPr algn="just">
              <a:spcAft>
                <a:spcPts val="600"/>
              </a:spcAft>
            </a:pPr>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2113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8928992" cy="1301006"/>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không</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a:latin typeface="Times New Roman" pitchFamily="18" charset="0"/>
                <a:cs typeface="Times New Roman" pitchFamily="18" charset="0"/>
              </a:rPr>
              <a:t/>
            </a:r>
            <a:br>
              <a:rPr lang="en-US" sz="3000" b="1" dirty="0">
                <a:latin typeface="Times New Roman" pitchFamily="18" charset="0"/>
                <a:cs typeface="Times New Roman" pitchFamily="18" charset="0"/>
              </a:rPr>
            </a:br>
            <a:r>
              <a:rPr lang="en-US" sz="3000" b="1" dirty="0">
                <a:latin typeface="Times New Roman" pitchFamily="18" charset="0"/>
                <a:cs typeface="Times New Roman" pitchFamily="18" charset="0"/>
              </a:rPr>
              <a:t>Con </a:t>
            </a:r>
            <a:r>
              <a:rPr lang="en-US" sz="3000" b="1" dirty="0" err="1" smtClean="0">
                <a:latin typeface="Times New Roman" pitchFamily="18" charset="0"/>
                <a:cs typeface="Times New Roman" pitchFamily="18" charset="0"/>
              </a:rPr>
              <a:t>bắp</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cày</a:t>
            </a:r>
            <a:r>
              <a:rPr lang="en-US" sz="3000" b="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Dytiscidae</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412776"/>
            <a:ext cx="8928992" cy="5445224"/>
          </a:xfrm>
        </p:spPr>
        <p:txBody>
          <a:bodyPr>
            <a:normAutofit/>
          </a:bodyPr>
          <a:lstStyle/>
          <a:p>
            <a:r>
              <a:rPr lang="en-US" b="1" i="1" dirty="0" err="1" smtClean="0"/>
              <a:t>Dytiscidae</a:t>
            </a:r>
            <a:r>
              <a:rPr lang="en-US" dirty="0" smtClean="0"/>
              <a:t>: </a:t>
            </a:r>
            <a:r>
              <a:rPr lang="en-US" dirty="0"/>
              <a:t>Con </a:t>
            </a:r>
            <a:r>
              <a:rPr lang="en-US" dirty="0" err="1"/>
              <a:t>bắp</a:t>
            </a:r>
            <a:r>
              <a:rPr lang="en-US" dirty="0"/>
              <a:t> </a:t>
            </a:r>
            <a:r>
              <a:rPr lang="en-US" dirty="0" err="1"/>
              <a:t>cày</a:t>
            </a:r>
            <a:r>
              <a:rPr lang="en-US" dirty="0"/>
              <a:t> </a:t>
            </a:r>
            <a:r>
              <a:rPr lang="en-US" dirty="0" err="1"/>
              <a:t>là</a:t>
            </a:r>
            <a:r>
              <a:rPr lang="en-US" dirty="0"/>
              <a:t> </a:t>
            </a:r>
            <a:r>
              <a:rPr lang="en-US" dirty="0" err="1"/>
              <a:t>ấu</a:t>
            </a:r>
            <a:r>
              <a:rPr lang="en-US" dirty="0"/>
              <a:t> </a:t>
            </a:r>
            <a:r>
              <a:rPr lang="en-US" dirty="0" err="1"/>
              <a:t>trùng</a:t>
            </a:r>
            <a:r>
              <a:rPr lang="en-US" dirty="0"/>
              <a:t> </a:t>
            </a:r>
            <a:r>
              <a:rPr lang="en-US" dirty="0" err="1"/>
              <a:t>họ</a:t>
            </a:r>
            <a:r>
              <a:rPr lang="en-US" dirty="0"/>
              <a:t> </a:t>
            </a:r>
            <a:r>
              <a:rPr lang="en-US" dirty="0" err="1"/>
              <a:t>cà</a:t>
            </a:r>
            <a:r>
              <a:rPr lang="en-US" dirty="0"/>
              <a:t> </a:t>
            </a:r>
            <a:r>
              <a:rPr lang="en-US" dirty="0" err="1"/>
              <a:t>niễng</a:t>
            </a:r>
            <a:r>
              <a:rPr lang="en-US" dirty="0"/>
              <a:t> </a:t>
            </a:r>
            <a:r>
              <a:rPr lang="en-US" dirty="0" err="1"/>
              <a:t>thường</a:t>
            </a:r>
            <a:r>
              <a:rPr lang="en-US" dirty="0"/>
              <a:t> </a:t>
            </a:r>
            <a:r>
              <a:rPr lang="en-US" dirty="0" err="1"/>
              <a:t>gặp</a:t>
            </a:r>
            <a:r>
              <a:rPr lang="en-US" dirty="0"/>
              <a:t> </a:t>
            </a:r>
            <a:r>
              <a:rPr lang="en-US" dirty="0" err="1"/>
              <a:t>một</a:t>
            </a:r>
            <a:r>
              <a:rPr lang="en-US" dirty="0"/>
              <a:t> </a:t>
            </a:r>
            <a:r>
              <a:rPr lang="en-US" dirty="0" err="1"/>
              <a:t>số</a:t>
            </a:r>
            <a:r>
              <a:rPr lang="en-US" dirty="0"/>
              <a:t> </a:t>
            </a:r>
            <a:r>
              <a:rPr lang="en-US" dirty="0" err="1"/>
              <a:t>giống</a:t>
            </a:r>
            <a:r>
              <a:rPr lang="en-US" dirty="0"/>
              <a:t> </a:t>
            </a:r>
            <a:r>
              <a:rPr lang="en-US" dirty="0" err="1"/>
              <a:t>như</a:t>
            </a:r>
            <a:r>
              <a:rPr lang="en-US" dirty="0"/>
              <a:t> </a:t>
            </a:r>
            <a:r>
              <a:rPr lang="en-US" i="1" dirty="0" err="1"/>
              <a:t>Hydaticus</a:t>
            </a:r>
            <a:r>
              <a:rPr lang="en-US" dirty="0"/>
              <a:t> </a:t>
            </a:r>
            <a:r>
              <a:rPr lang="en-US" dirty="0" err="1"/>
              <a:t>và</a:t>
            </a:r>
            <a:r>
              <a:rPr lang="en-US" dirty="0"/>
              <a:t> </a:t>
            </a:r>
            <a:r>
              <a:rPr lang="en-US" i="1" dirty="0" err="1"/>
              <a:t>Cybioter</a:t>
            </a:r>
            <a:r>
              <a:rPr lang="en-US" dirty="0"/>
              <a:t> </a:t>
            </a:r>
            <a:r>
              <a:rPr lang="en-US" dirty="0" err="1"/>
              <a:t>thuộc</a:t>
            </a:r>
            <a:r>
              <a:rPr lang="en-US" dirty="0"/>
              <a:t> </a:t>
            </a:r>
            <a:endParaRPr lang="vi-VN" dirty="0"/>
          </a:p>
          <a:p>
            <a:r>
              <a:rPr lang="en-US" dirty="0"/>
              <a:t>	</a:t>
            </a:r>
            <a:r>
              <a:rPr lang="en-US" dirty="0" err="1"/>
              <a:t>Bộ</a:t>
            </a:r>
            <a:r>
              <a:rPr lang="en-US" dirty="0"/>
              <a:t> </a:t>
            </a:r>
            <a:r>
              <a:rPr lang="en-US" i="1" dirty="0" err="1"/>
              <a:t>Coleoptera</a:t>
            </a:r>
            <a:endParaRPr lang="vi-VN" dirty="0"/>
          </a:p>
          <a:p>
            <a:r>
              <a:rPr lang="en-US" dirty="0"/>
              <a:t>		</a:t>
            </a:r>
            <a:r>
              <a:rPr lang="en-US" dirty="0" err="1"/>
              <a:t>Bộ</a:t>
            </a:r>
            <a:r>
              <a:rPr lang="en-US" dirty="0"/>
              <a:t> </a:t>
            </a:r>
            <a:r>
              <a:rPr lang="en-US" dirty="0" err="1"/>
              <a:t>phụ</a:t>
            </a:r>
            <a:r>
              <a:rPr lang="en-US" dirty="0"/>
              <a:t> </a:t>
            </a:r>
            <a:r>
              <a:rPr lang="en-US" i="1" dirty="0" err="1"/>
              <a:t>Polyphaga</a:t>
            </a:r>
            <a:endParaRPr lang="vi-VN" dirty="0"/>
          </a:p>
          <a:p>
            <a:r>
              <a:rPr lang="en-US" dirty="0"/>
              <a:t>			</a:t>
            </a:r>
            <a:r>
              <a:rPr lang="en-US" dirty="0" err="1"/>
              <a:t>Họ</a:t>
            </a:r>
            <a:r>
              <a:rPr lang="en-US" dirty="0"/>
              <a:t> </a:t>
            </a:r>
            <a:r>
              <a:rPr lang="en-US" i="1" dirty="0" err="1" smtClean="0"/>
              <a:t>Dytiscidae</a:t>
            </a:r>
            <a:endParaRPr lang="en-US" i="1" dirty="0" smtClean="0"/>
          </a:p>
          <a:p>
            <a:endParaRPr lang="en-US" i="1" dirty="0"/>
          </a:p>
          <a:p>
            <a:r>
              <a:rPr lang="en-US" i="1" dirty="0" err="1" smtClean="0"/>
              <a:t>Hình</a:t>
            </a:r>
            <a:r>
              <a:rPr lang="en-US" i="1" dirty="0"/>
              <a:t> </a:t>
            </a:r>
            <a:r>
              <a:rPr lang="en-US" i="1" dirty="0" err="1" smtClean="0"/>
              <a:t>ảnh</a:t>
            </a:r>
            <a:r>
              <a:rPr lang="en-US" i="1" dirty="0" smtClean="0"/>
              <a:t> </a:t>
            </a:r>
            <a:endParaRPr lang="vi-VN" dirty="0"/>
          </a:p>
          <a:p>
            <a:endParaRPr lang="vi-VN"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40768"/>
            <a:ext cx="885698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7494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200"/>
            <a:ext cx="8928992" cy="1301006"/>
          </a:xfrm>
        </p:spPr>
        <p:txBody>
          <a:bodyPr>
            <a:normAutofit/>
          </a:bodyPr>
          <a:lstStyle/>
          <a:p>
            <a:r>
              <a:rPr lang="en-US" sz="2800" b="1" dirty="0" smtClean="0">
                <a:latin typeface="Times New Roman" pitchFamily="18" charset="0"/>
                <a:cs typeface="Times New Roman" pitchFamily="18" charset="0"/>
              </a:rPr>
              <a:t>4.3 </a:t>
            </a:r>
            <a:r>
              <a:rPr lang="en-US" sz="2800" b="1" dirty="0" err="1" smtClean="0">
                <a:latin typeface="Times New Roman" pitchFamily="18" charset="0"/>
                <a:cs typeface="Times New Roman" pitchFamily="18" charset="0"/>
              </a:rPr>
              <a:t>Địch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ĐV </a:t>
            </a:r>
            <a:r>
              <a:rPr lang="en-US" sz="2800" b="1" dirty="0" err="1" smtClean="0">
                <a:latin typeface="Times New Roman" pitchFamily="18" charset="0"/>
                <a:cs typeface="Times New Roman" pitchFamily="18" charset="0"/>
              </a:rPr>
              <a:t>không</a:t>
            </a:r>
            <a:r>
              <a:rPr lang="en-US" sz="2800" b="1" dirty="0" smtClean="0">
                <a:latin typeface="Times New Roman" pitchFamily="18" charset="0"/>
                <a:cs typeface="Times New Roman" pitchFamily="18" charset="0"/>
              </a:rPr>
              <a:t> x</a:t>
            </a:r>
            <a:r>
              <a:rPr lang="vi-VN" sz="2800" b="1" dirty="0" smtClean="0">
                <a:latin typeface="Times New Roman" pitchFamily="18" charset="0"/>
                <a:cs typeface="Times New Roman" pitchFamily="18" charset="0"/>
              </a:rPr>
              <a:t>ươ</a:t>
            </a:r>
            <a:r>
              <a:rPr lang="en-US" sz="2800" b="1" dirty="0" err="1" smtClean="0">
                <a:latin typeface="Times New Roman" pitchFamily="18" charset="0"/>
                <a:cs typeface="Times New Roman" pitchFamily="18" charset="0"/>
              </a:rPr>
              <a:t>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sống</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Con </a:t>
            </a:r>
            <a:r>
              <a:rPr lang="en-US" sz="2800" b="1" dirty="0" err="1" smtClean="0">
                <a:latin typeface="Times New Roman" pitchFamily="18" charset="0"/>
                <a:cs typeface="Times New Roman" pitchFamily="18" charset="0"/>
              </a:rPr>
              <a:t>bắp</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cày</a:t>
            </a:r>
            <a:r>
              <a:rPr lang="en-US" sz="2800" b="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Dytiscidae</a:t>
            </a:r>
            <a:r>
              <a:rPr lang="en-US" sz="2800" b="1" dirty="0" smtClean="0">
                <a:latin typeface="Times New Roman" pitchFamily="18" charset="0"/>
                <a:cs typeface="Times New Roman" pitchFamily="18" charset="0"/>
              </a:rPr>
              <a:t>)</a:t>
            </a:r>
            <a:endParaRPr lang="vi-VN"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143000"/>
            <a:ext cx="8928992" cy="5445224"/>
          </a:xfrm>
        </p:spPr>
        <p:txBody>
          <a:bodyPr>
            <a:normAutofit/>
          </a:bodyPr>
          <a:lstStyle/>
          <a:p>
            <a:pPr algn="just"/>
            <a:r>
              <a:rPr lang="en-US" sz="2400" b="0" dirty="0" err="1" smtClean="0">
                <a:latin typeface="Times New Roman" panose="02020603050405020304" pitchFamily="18" charset="0"/>
                <a:cs typeface="Times New Roman" panose="02020603050405020304" pitchFamily="18" charset="0"/>
              </a:rPr>
              <a:t>Cơ</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niễng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đoạn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trưởng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dục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kích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chiều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dài</a:t>
            </a:r>
            <a:r>
              <a:rPr lang="en-US" sz="2400" b="0" dirty="0">
                <a:latin typeface="Times New Roman" panose="02020603050405020304" pitchFamily="18" charset="0"/>
                <a:cs typeface="Times New Roman" panose="02020603050405020304" pitchFamily="18" charset="0"/>
              </a:rPr>
              <a:t> 3-4 cm, </a:t>
            </a:r>
            <a:r>
              <a:rPr lang="en-US" sz="2400" b="0" dirty="0" err="1">
                <a:latin typeface="Times New Roman" panose="02020603050405020304" pitchFamily="18" charset="0"/>
                <a:cs typeface="Times New Roman" panose="02020603050405020304" pitchFamily="18" charset="0"/>
              </a:rPr>
              <a:t>chiều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rộng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dưới</a:t>
            </a:r>
            <a:r>
              <a:rPr lang="en-US" sz="2400" b="0" dirty="0">
                <a:latin typeface="Times New Roman" panose="02020603050405020304" pitchFamily="18" charset="0"/>
                <a:cs typeface="Times New Roman" panose="02020603050405020304" pitchFamily="18" charset="0"/>
              </a:rPr>
              <a:t> 2 cm. </a:t>
            </a:r>
            <a:endParaRPr lang="en-US" sz="2400" b="0" dirty="0" smtClean="0">
              <a:latin typeface="Times New Roman" panose="02020603050405020304" pitchFamily="18" charset="0"/>
              <a:cs typeface="Times New Roman" panose="02020603050405020304" pitchFamily="18" charset="0"/>
            </a:endParaRPr>
          </a:p>
          <a:p>
            <a:pPr algn="just"/>
            <a:r>
              <a:rPr lang="en-US" sz="2400" b="0" dirty="0" err="1" smtClean="0">
                <a:latin typeface="Times New Roman" panose="02020603050405020304" pitchFamily="18" charset="0"/>
                <a:cs typeface="Times New Roman" panose="02020603050405020304" pitchFamily="18" charset="0"/>
              </a:rPr>
              <a:t>Cơ</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màu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đen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nâu</a:t>
            </a:r>
            <a:r>
              <a:rPr lang="en-US" sz="2400" b="0" dirty="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có</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xanh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bóng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Phần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râu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thứ</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nhất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ngắn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hơn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thứ</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hai</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r>
              <a:rPr lang="en-US" sz="2400" b="0" dirty="0" err="1" smtClean="0">
                <a:latin typeface="Times New Roman" panose="02020603050405020304" pitchFamily="18" charset="0"/>
                <a:cs typeface="Times New Roman" panose="02020603050405020304" pitchFamily="18" charset="0"/>
              </a:rPr>
              <a:t>Bên</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sườn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thở</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lỗ</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thở</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r>
              <a:rPr lang="en-US" sz="2400" b="0" dirty="0" smtClean="0">
                <a:latin typeface="Times New Roman" panose="02020603050405020304" pitchFamily="18" charset="0"/>
                <a:cs typeface="Times New Roman" panose="02020603050405020304" pitchFamily="18" charset="0"/>
              </a:rPr>
              <a:t>Ban </a:t>
            </a:r>
            <a:r>
              <a:rPr lang="en-US" sz="2400" b="0" dirty="0" err="1">
                <a:latin typeface="Times New Roman" panose="02020603050405020304" pitchFamily="18" charset="0"/>
                <a:cs typeface="Times New Roman" panose="02020603050405020304" pitchFamily="18" charset="0"/>
              </a:rPr>
              <a:t>ngày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niễng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nấp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cỏ</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chờ</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con </a:t>
            </a:r>
            <a:r>
              <a:rPr lang="en-US" sz="2400" b="0" dirty="0" err="1">
                <a:latin typeface="Times New Roman" panose="02020603050405020304" pitchFamily="18" charset="0"/>
                <a:cs typeface="Times New Roman" panose="02020603050405020304" pitchFamily="18" charset="0"/>
              </a:rPr>
              <a:t>đi</a:t>
            </a:r>
            <a:r>
              <a:rPr lang="en-US" sz="2400" b="0" dirty="0">
                <a:latin typeface="Times New Roman" panose="02020603050405020304" pitchFamily="18" charset="0"/>
                <a:cs typeface="Times New Roman" panose="02020603050405020304" pitchFamily="18" charset="0"/>
              </a:rPr>
              <a:t> qua </a:t>
            </a:r>
            <a:r>
              <a:rPr lang="en-US" sz="2400" b="0" dirty="0" err="1">
                <a:latin typeface="Times New Roman" panose="02020603050405020304" pitchFamily="18" charset="0"/>
                <a:cs typeface="Times New Roman" panose="02020603050405020304" pitchFamily="18" charset="0"/>
              </a:rPr>
              <a:t>chụp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bắt</a:t>
            </a:r>
            <a:r>
              <a:rPr lang="en-US" sz="2400" b="0" dirty="0">
                <a:latin typeface="Times New Roman" panose="02020603050405020304" pitchFamily="18" charset="0"/>
                <a:cs typeface="Times New Roman" panose="02020603050405020304" pitchFamily="18" charset="0"/>
              </a:rPr>
              <a:t>, ban </a:t>
            </a:r>
            <a:r>
              <a:rPr lang="en-US" sz="2400" b="0" dirty="0" err="1">
                <a:latin typeface="Times New Roman" panose="02020603050405020304" pitchFamily="18" charset="0"/>
                <a:cs typeface="Times New Roman" panose="02020603050405020304" pitchFamily="18" charset="0"/>
              </a:rPr>
              <a:t>đêm</a:t>
            </a:r>
            <a:r>
              <a:rPr lang="en-US" sz="2400" b="0" dirty="0">
                <a:latin typeface="Times New Roman" panose="02020603050405020304" pitchFamily="18" charset="0"/>
                <a:cs typeface="Times New Roman" panose="02020603050405020304" pitchFamily="18" charset="0"/>
              </a:rPr>
              <a:t> bay </a:t>
            </a:r>
            <a:r>
              <a:rPr lang="en-US" sz="2400" b="0" dirty="0" err="1">
                <a:latin typeface="Times New Roman" panose="02020603050405020304" pitchFamily="18" charset="0"/>
                <a:cs typeface="Times New Roman" panose="02020603050405020304" pitchFamily="18" charset="0"/>
              </a:rPr>
              <a:t>lên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trung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chuyển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dịch</a:t>
            </a:r>
            <a:r>
              <a:rPr lang="en-US" sz="2400" b="0" dirty="0">
                <a:latin typeface="Times New Roman" panose="02020603050405020304" pitchFamily="18" charset="0"/>
                <a:cs typeface="Times New Roman" panose="02020603050405020304" pitchFamily="18" charset="0"/>
              </a:rPr>
              <a:t> qua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thuỷ</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khác</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r>
              <a:rPr lang="en-US" sz="2400" b="0" dirty="0">
                <a:latin typeface="Times New Roman" panose="02020603050405020304" pitchFamily="18" charset="0"/>
                <a:cs typeface="Times New Roman" panose="02020603050405020304" pitchFamily="18" charset="0"/>
              </a:rPr>
              <a:t>Ở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bắp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lật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nghiêng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nhào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nhào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xuống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phần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đuôi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nhô</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hô</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hấp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niễng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trưởng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ấu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rộng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thuỷ</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vực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ngọt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Cả</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hai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đều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địch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nguy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hiểm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nhất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con. </a:t>
            </a:r>
            <a:endParaRPr lang="vi-VN" sz="2400" b="0" dirty="0">
              <a:latin typeface="Times New Roman" panose="02020603050405020304" pitchFamily="18" charset="0"/>
              <a:cs typeface="Times New Roman" panose="02020603050405020304" pitchFamily="18" charset="0"/>
            </a:endParaRPr>
          </a:p>
          <a:p>
            <a:pPr algn="just"/>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1200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3325"/>
            <a:ext cx="8856984" cy="720080"/>
          </a:xfrm>
        </p:spPr>
        <p:txBody>
          <a:bodyPr>
            <a:normAutofit/>
          </a:bodyPr>
          <a:lstStyle/>
          <a:p>
            <a:r>
              <a:rPr lang="en-US" b="1" dirty="0" smtClean="0">
                <a:latin typeface="Times New Roman" pitchFamily="18" charset="0"/>
                <a:cs typeface="Times New Roman" pitchFamily="18" charset="0"/>
              </a:rPr>
              <a:t>4.2 </a:t>
            </a:r>
            <a:r>
              <a:rPr lang="en-US" b="1" dirty="0" err="1" smtClean="0">
                <a:latin typeface="Times New Roman" pitchFamily="18" charset="0"/>
                <a:cs typeface="Times New Roman" pitchFamily="18" charset="0"/>
              </a:rPr>
              <a:t>Thực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bậc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thấp</a:t>
            </a:r>
            <a:r>
              <a:rPr lang="en-US" b="1" dirty="0" smtClean="0">
                <a:latin typeface="Times New Roman" pitchFamily="18" charset="0"/>
                <a:cs typeface="Times New Roman" pitchFamily="18" charset="0"/>
              </a:rPr>
              <a:t> – </a:t>
            </a:r>
            <a:r>
              <a:rPr lang="en-US" b="1" dirty="0" err="1" smtClean="0">
                <a:latin typeface="Times New Roman" pitchFamily="18" charset="0"/>
                <a:cs typeface="Times New Roman" pitchFamily="18" charset="0"/>
              </a:rPr>
              <a:t>Rong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mạng</a:t>
            </a:r>
            <a:r>
              <a:rPr lang="en-US" b="1" dirty="0" smtClean="0">
                <a:latin typeface="Times New Roman" pitchFamily="18" charset="0"/>
                <a:cs typeface="Times New Roman" pitchFamily="18" charset="0"/>
              </a:rPr>
              <a:t> l</a:t>
            </a:r>
            <a:r>
              <a:rPr lang="vi-VN" b="1" dirty="0">
                <a:latin typeface="Times New Roman" pitchFamily="18" charset="0"/>
                <a:cs typeface="Times New Roman" pitchFamily="18" charset="0"/>
              </a:rPr>
              <a:t>ưới</a:t>
            </a:r>
          </a:p>
        </p:txBody>
      </p:sp>
      <p:sp>
        <p:nvSpPr>
          <p:cNvPr id="3" name="Content Placeholder 2"/>
          <p:cNvSpPr>
            <a:spLocks noGrp="1"/>
          </p:cNvSpPr>
          <p:nvPr>
            <p:ph idx="1"/>
          </p:nvPr>
        </p:nvSpPr>
        <p:spPr>
          <a:xfrm>
            <a:off x="179512" y="908720"/>
            <a:ext cx="8784976" cy="5832648"/>
          </a:xfrm>
        </p:spPr>
        <p:txBody>
          <a:bodyPr>
            <a:normAutofit/>
          </a:bodyPr>
          <a:lstStyle/>
          <a:p>
            <a:pPr marL="0" indent="0">
              <a:buNone/>
            </a:pPr>
            <a:endParaRPr lang="en-US" b="1" dirty="0" smtClean="0"/>
          </a:p>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04" y="1252086"/>
            <a:ext cx="8731696" cy="545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3617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200"/>
            <a:ext cx="8928992" cy="1301006"/>
          </a:xfrm>
        </p:spPr>
        <p:txBody>
          <a:bodyPr>
            <a:normAutofit/>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Địch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x</a:t>
            </a:r>
            <a:r>
              <a:rPr lang="vi-VN" b="1" dirty="0" smtClean="0">
                <a:latin typeface="Times New Roman" pitchFamily="18" charset="0"/>
                <a:cs typeface="Times New Roman" pitchFamily="18" charset="0"/>
              </a:rPr>
              <a:t>ươ</a:t>
            </a:r>
            <a:r>
              <a:rPr lang="en-US" b="1" dirty="0" err="1" smtClean="0">
                <a:latin typeface="Times New Roman" pitchFamily="18" charset="0"/>
                <a:cs typeface="Times New Roman" pitchFamily="18" charset="0"/>
              </a:rPr>
              <a:t>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sz="3600" b="1" dirty="0">
                <a:latin typeface="Times New Roman" pitchFamily="18" charset="0"/>
                <a:cs typeface="Times New Roman" pitchFamily="18" charset="0"/>
              </a:rPr>
              <a:t>Con </a:t>
            </a:r>
            <a:r>
              <a:rPr lang="en-US" sz="3600" b="1" dirty="0" err="1" smtClean="0">
                <a:latin typeface="Times New Roman" pitchFamily="18" charset="0"/>
                <a:cs typeface="Times New Roman" pitchFamily="18" charset="0"/>
              </a:rPr>
              <a:t>bắp</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cày</a:t>
            </a:r>
            <a:r>
              <a:rPr lang="en-US" sz="3600" b="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Dytiscidae</a:t>
            </a:r>
            <a:r>
              <a:rPr lang="en-US" sz="3600" b="1" dirty="0" smtClean="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412776"/>
            <a:ext cx="8928992" cy="4454624"/>
          </a:xfrm>
        </p:spPr>
        <p:txBody>
          <a:bodyPr>
            <a:normAutofit/>
          </a:bodyPr>
          <a:lstStyle/>
          <a:p>
            <a:pPr marL="0" indent="0" algn="just">
              <a:spcAft>
                <a:spcPts val="1200"/>
              </a:spcAft>
              <a:buNone/>
            </a:pPr>
            <a:r>
              <a:rPr lang="en-US" sz="2400" dirty="0" err="1" smtClean="0">
                <a:latin typeface="Times New Roman" panose="02020603050405020304" pitchFamily="18" charset="0"/>
                <a:cs typeface="Times New Roman" panose="02020603050405020304" pitchFamily="18" charset="0"/>
              </a:rPr>
              <a:t>Phòng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trừ</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spcAft>
                <a:spcPts val="1200"/>
              </a:spcAft>
            </a:pPr>
            <a:r>
              <a:rPr lang="en-US" sz="2400" b="0" dirty="0" err="1" smtClean="0">
                <a:latin typeface="Times New Roman" panose="02020603050405020304" pitchFamily="18" charset="0"/>
                <a:cs typeface="Times New Roman" panose="02020603050405020304" pitchFamily="18" charset="0"/>
              </a:rPr>
              <a:t>Dùng</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tẩy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đáy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nuôi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giống</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1200"/>
              </a:spcAft>
            </a:pPr>
            <a:r>
              <a:rPr lang="en-US" sz="2400" b="0" dirty="0" err="1" smtClean="0">
                <a:latin typeface="Times New Roman" panose="02020603050405020304" pitchFamily="18" charset="0"/>
                <a:cs typeface="Times New Roman" panose="02020603050405020304" pitchFamily="18" charset="0"/>
              </a:rPr>
              <a:t>Bắp</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tính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hướng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quang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khung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gỗ</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treo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ngọn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đèn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dưới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đổ</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lớp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mỏng</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1200"/>
              </a:spcAft>
            </a:pPr>
            <a:r>
              <a:rPr lang="en-US" sz="2400" b="0" dirty="0" err="1" smtClean="0">
                <a:latin typeface="Times New Roman" panose="02020603050405020304" pitchFamily="18" charset="0"/>
                <a:cs typeface="Times New Roman" panose="02020603050405020304" pitchFamily="18" charset="0"/>
              </a:rPr>
              <a:t>Dùng</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hoả</a:t>
            </a:r>
            <a:r>
              <a:rPr lang="en-US" sz="2400" b="0" dirty="0">
                <a:latin typeface="Times New Roman" panose="02020603050405020304" pitchFamily="18" charset="0"/>
                <a:cs typeface="Times New Roman" panose="02020603050405020304" pitchFamily="18" charset="0"/>
              </a:rPr>
              <a:t> hay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loại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đều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được</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1200"/>
              </a:spcAft>
            </a:pPr>
            <a:r>
              <a:rPr lang="en-US" sz="2400" b="0" dirty="0" err="1" smtClean="0">
                <a:latin typeface="Times New Roman" panose="02020603050405020304" pitchFamily="18" charset="0"/>
                <a:cs typeface="Times New Roman" panose="02020603050405020304" pitchFamily="18" charset="0"/>
              </a:rPr>
              <a:t>Dùng</a:t>
            </a:r>
            <a:r>
              <a:rPr lang="en-US" sz="2400" b="0" dirty="0" smtClean="0">
                <a:latin typeface="Times New Roman" panose="02020603050405020304" pitchFamily="18" charset="0"/>
                <a:cs typeface="Times New Roman" panose="02020603050405020304" pitchFamily="18" charset="0"/>
              </a:rPr>
              <a:t> </a:t>
            </a:r>
            <a:r>
              <a:rPr lang="en-US" sz="2400" b="0" dirty="0">
                <a:latin typeface="Times New Roman" panose="02020603050405020304" pitchFamily="18" charset="0"/>
                <a:cs typeface="Times New Roman" panose="02020603050405020304" pitchFamily="18" charset="0"/>
              </a:rPr>
              <a:t>666 </a:t>
            </a:r>
            <a:r>
              <a:rPr lang="en-US" sz="2400" b="0" dirty="0" err="1">
                <a:latin typeface="Times New Roman" panose="02020603050405020304" pitchFamily="18" charset="0"/>
                <a:cs typeface="Times New Roman" panose="02020603050405020304" pitchFamily="18" charset="0"/>
              </a:rPr>
              <a:t>loại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5% </a:t>
            </a:r>
            <a:r>
              <a:rPr lang="en-US" sz="2400" b="0" dirty="0" err="1">
                <a:latin typeface="Times New Roman" panose="02020603050405020304" pitchFamily="18" charset="0"/>
                <a:cs typeface="Times New Roman" panose="02020603050405020304" pitchFamily="18" charset="0"/>
              </a:rPr>
              <a:t>cho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xuống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nồng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độ</a:t>
            </a:r>
            <a:r>
              <a:rPr lang="en-US" sz="2400" b="0" dirty="0">
                <a:latin typeface="Times New Roman" panose="02020603050405020304" pitchFamily="18" charset="0"/>
                <a:cs typeface="Times New Roman" panose="02020603050405020304" pitchFamily="18" charset="0"/>
              </a:rPr>
              <a:t> 1ppm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diệt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bắp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cày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cũng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như</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côn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địch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endParaRPr lang="vi-VN" sz="2400" b="0" dirty="0">
              <a:latin typeface="Times New Roman" panose="02020603050405020304" pitchFamily="18" charset="0"/>
              <a:cs typeface="Times New Roman" panose="02020603050405020304" pitchFamily="18" charset="0"/>
            </a:endParaRPr>
          </a:p>
          <a:p>
            <a:pPr marL="0" indent="0" algn="just">
              <a:buNone/>
            </a:pPr>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265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Cá</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quả</a:t>
            </a:r>
            <a:r>
              <a:rPr lang="en-US" sz="3000" b="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Ophiocephalus</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340768"/>
            <a:ext cx="8928992" cy="5400600"/>
          </a:xfrm>
        </p:spPr>
        <p:txBody>
          <a:bodyPr>
            <a:normAutofit/>
          </a:bodyPr>
          <a:lstStyle/>
          <a:p>
            <a:r>
              <a:rPr lang="es-ES" b="1" dirty="0" err="1" smtClean="0"/>
              <a:t>Cá</a:t>
            </a:r>
            <a:r>
              <a:rPr lang="es-ES" b="1" dirty="0" smtClean="0"/>
              <a:t> </a:t>
            </a:r>
            <a:r>
              <a:rPr lang="es-ES" b="1" dirty="0" err="1"/>
              <a:t>quả</a:t>
            </a:r>
            <a:r>
              <a:rPr lang="es-ES" b="1" dirty="0"/>
              <a:t> (</a:t>
            </a:r>
            <a:r>
              <a:rPr lang="es-ES" b="1" i="1" dirty="0" err="1"/>
              <a:t>Ophiocephalus</a:t>
            </a:r>
            <a:r>
              <a:rPr lang="es-ES" b="1" dirty="0" smtClean="0"/>
              <a:t>)</a:t>
            </a:r>
            <a:endParaRPr lang="es-ES" dirty="0"/>
          </a:p>
          <a:p>
            <a:endParaRPr lang="es-ES" dirty="0" smtClean="0"/>
          </a:p>
          <a:p>
            <a:endParaRPr lang="es-ES" dirty="0"/>
          </a:p>
          <a:p>
            <a:r>
              <a:rPr lang="es-ES" dirty="0" err="1" smtClean="0"/>
              <a:t>Hình</a:t>
            </a:r>
            <a:r>
              <a:rPr lang="es-ES" dirty="0"/>
              <a:t> </a:t>
            </a:r>
            <a:r>
              <a:rPr lang="es-ES" dirty="0" err="1"/>
              <a:t>ảnh</a:t>
            </a:r>
            <a:endParaRPr lang="vi-VN"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412776"/>
            <a:ext cx="8784977" cy="270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12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Cá</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quả</a:t>
            </a:r>
            <a:r>
              <a:rPr lang="en-US" sz="3000" b="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Ophiocephalus</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295400"/>
            <a:ext cx="8928992" cy="5400600"/>
          </a:xfrm>
        </p:spPr>
        <p:txBody>
          <a:bodyPr>
            <a:normAutofit/>
          </a:bodyPr>
          <a:lstStyle/>
          <a:p>
            <a:pPr algn="just">
              <a:spcAft>
                <a:spcPts val="600"/>
              </a:spcAft>
            </a:pPr>
            <a:r>
              <a:rPr lang="es-ES" sz="2400" b="0" dirty="0" err="1" smtClean="0">
                <a:latin typeface="Times New Roman" panose="02020603050405020304" pitchFamily="18" charset="0"/>
                <a:cs typeface="Times New Roman" panose="02020603050405020304" pitchFamily="18" charset="0"/>
              </a:rPr>
              <a:t>Cá</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quả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thường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loài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sau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phân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bố</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trong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thuỷ</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vực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của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nước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như</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chuối</a:t>
            </a:r>
            <a:r>
              <a:rPr lang="es-ES" sz="2400" b="0"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Ophiocephalus</a:t>
            </a:r>
            <a:r>
              <a:rPr lang="es-ES" sz="2400" b="0" i="1"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maculatus</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xộp</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tràu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lóc</a:t>
            </a:r>
            <a:r>
              <a:rPr lang="es-ES" sz="2400" b="0"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Ophiocephalus</a:t>
            </a:r>
            <a:r>
              <a:rPr lang="es-ES" sz="2400" b="0" i="1"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striatus</a:t>
            </a:r>
            <a:r>
              <a:rPr lang="es-ES" sz="2400" b="0" i="1"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Bloch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lóc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bông</a:t>
            </a:r>
            <a:r>
              <a:rPr lang="es-ES" sz="2400" b="0"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Ophiocephalus</a:t>
            </a:r>
            <a:r>
              <a:rPr lang="es-ES" sz="2400" b="0" i="1"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micropeltes</a:t>
            </a:r>
            <a:r>
              <a:rPr lang="es-ES" sz="2400" b="0" i="1"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Cuver</a:t>
            </a:r>
            <a:r>
              <a:rPr lang="es-ES" sz="2400" b="0" dirty="0">
                <a:latin typeface="Times New Roman" panose="02020603050405020304" pitchFamily="18" charset="0"/>
                <a:cs typeface="Times New Roman" panose="02020603050405020304" pitchFamily="18" charset="0"/>
              </a:rPr>
              <a:t> and </a:t>
            </a:r>
            <a:r>
              <a:rPr lang="es-ES" sz="2400" b="0" dirty="0" err="1">
                <a:latin typeface="Times New Roman" panose="02020603050405020304" pitchFamily="18" charset="0"/>
                <a:cs typeface="Times New Roman" panose="02020603050405020304" pitchFamily="18" charset="0"/>
              </a:rPr>
              <a:t>Valencien</a:t>
            </a:r>
            <a:r>
              <a:rPr lang="es-ES" sz="2400" b="0" dirty="0" smtClean="0">
                <a:latin typeface="Times New Roman" panose="02020603050405020304" pitchFamily="18" charset="0"/>
                <a:cs typeface="Times New Roman" panose="02020603050405020304" pitchFamily="18" charset="0"/>
              </a:rPr>
              <a:t>)</a:t>
            </a:r>
          </a:p>
          <a:p>
            <a:pPr algn="just">
              <a:spcAft>
                <a:spcPts val="600"/>
              </a:spcAft>
            </a:pPr>
            <a:r>
              <a:rPr lang="es-ES" sz="2400" b="0" dirty="0" err="1" smtClean="0">
                <a:latin typeface="Times New Roman" panose="02020603050405020304" pitchFamily="18" charset="0"/>
                <a:cs typeface="Times New Roman" panose="02020603050405020304" pitchFamily="18" charset="0"/>
              </a:rPr>
              <a:t>Giống</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quả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sống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trong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thuỷ</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vực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điều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kiện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oxy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thấp</a:t>
            </a:r>
            <a:r>
              <a:rPr lang="es-ES" sz="2400" b="0" dirty="0">
                <a:latin typeface="Times New Roman" panose="02020603050405020304" pitchFamily="18" charset="0"/>
                <a:cs typeface="Times New Roman" panose="02020603050405020304" pitchFamily="18" charset="0"/>
              </a:rPr>
              <a:t> </a:t>
            </a:r>
            <a:endParaRPr lang="es-ES" sz="2400" b="0" dirty="0" smtClean="0">
              <a:latin typeface="Times New Roman" panose="02020603050405020304" pitchFamily="18" charset="0"/>
              <a:cs typeface="Times New Roman" panose="02020603050405020304" pitchFamily="18" charset="0"/>
            </a:endParaRPr>
          </a:p>
          <a:p>
            <a:pPr algn="just">
              <a:spcAft>
                <a:spcPts val="600"/>
              </a:spcAft>
            </a:pPr>
            <a:r>
              <a:rPr lang="es-ES" sz="2400" b="0" dirty="0" err="1" smtClean="0">
                <a:latin typeface="Times New Roman" panose="02020603050405020304" pitchFamily="18" charset="0"/>
                <a:cs typeface="Times New Roman" panose="02020603050405020304" pitchFamily="18" charset="0"/>
              </a:rPr>
              <a:t>Thức</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chủ</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yếu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của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quả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tôm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cua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ấu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côn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trong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nước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endParaRPr lang="vi-VN" sz="2400" b="0" dirty="0" smtClean="0">
              <a:latin typeface="Times New Roman" panose="02020603050405020304" pitchFamily="18" charset="0"/>
              <a:cs typeface="Times New Roman" panose="02020603050405020304" pitchFamily="18" charset="0"/>
            </a:endParaRPr>
          </a:p>
          <a:p>
            <a:pPr algn="just">
              <a:spcAft>
                <a:spcPts val="600"/>
              </a:spcAft>
            </a:pPr>
            <a:r>
              <a:rPr lang="es-ES" sz="2400" b="0" dirty="0" err="1" smtClean="0">
                <a:latin typeface="Times New Roman" panose="02020603050405020304" pitchFamily="18" charset="0"/>
                <a:cs typeface="Times New Roman" panose="02020603050405020304" pitchFamily="18" charset="0"/>
              </a:rPr>
              <a:t>Cá</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quả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thường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nấp</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trong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cây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cỏ</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thực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vật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thuỷ</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sinh</a:t>
            </a:r>
            <a:r>
              <a:rPr lang="es-ES" sz="2400" b="0" dirty="0">
                <a:latin typeface="Times New Roman" panose="02020603050405020304" pitchFamily="18" charset="0"/>
                <a:cs typeface="Times New Roman" panose="02020603050405020304" pitchFamily="18" charset="0"/>
              </a:rPr>
              <a:t> ven </a:t>
            </a:r>
            <a:r>
              <a:rPr lang="es-ES" sz="2400" b="0" dirty="0" err="1">
                <a:latin typeface="Times New Roman" panose="02020603050405020304" pitchFamily="18" charset="0"/>
                <a:cs typeface="Times New Roman" panose="02020603050405020304" pitchFamily="18" charset="0"/>
              </a:rPr>
              <a:t>bờ</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để</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bắt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con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lớn</a:t>
            </a:r>
            <a:r>
              <a:rPr lang="es-ES" sz="2400" b="0" dirty="0">
                <a:latin typeface="Times New Roman" panose="02020603050405020304" pitchFamily="18" charset="0"/>
                <a:cs typeface="Times New Roman" panose="02020603050405020304" pitchFamily="18" charset="0"/>
              </a:rPr>
              <a:t>. </a:t>
            </a:r>
            <a:endParaRPr lang="vi-VN" sz="2400" b="0" dirty="0" smtClean="0">
              <a:latin typeface="Times New Roman" panose="02020603050405020304" pitchFamily="18" charset="0"/>
              <a:cs typeface="Times New Roman" panose="02020603050405020304" pitchFamily="18" charset="0"/>
            </a:endParaRPr>
          </a:p>
          <a:p>
            <a:pPr algn="just">
              <a:spcAft>
                <a:spcPts val="600"/>
              </a:spcAft>
            </a:pPr>
            <a:r>
              <a:rPr lang="es-ES" sz="2400" b="0" dirty="0" smtClean="0">
                <a:latin typeface="Times New Roman" panose="02020603050405020304" pitchFamily="18" charset="0"/>
                <a:cs typeface="Times New Roman" panose="02020603050405020304" pitchFamily="18" charset="0"/>
              </a:rPr>
              <a:t>Qua </a:t>
            </a:r>
            <a:r>
              <a:rPr lang="es-ES" sz="2400" b="0" dirty="0" err="1">
                <a:latin typeface="Times New Roman" panose="02020603050405020304" pitchFamily="18" charset="0"/>
                <a:cs typeface="Times New Roman" panose="02020603050405020304" pitchFamily="18" charset="0"/>
              </a:rPr>
              <a:t>theo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dõi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một</a:t>
            </a:r>
            <a:r>
              <a:rPr lang="es-ES" sz="2400" b="0" dirty="0">
                <a:latin typeface="Times New Roman" panose="02020603050405020304" pitchFamily="18" charset="0"/>
                <a:cs typeface="Times New Roman" panose="02020603050405020304" pitchFamily="18" charset="0"/>
              </a:rPr>
              <a:t> con </a:t>
            </a:r>
            <a:r>
              <a:rPr lang="es-ES" sz="2400" b="0" i="1" dirty="0" err="1">
                <a:latin typeface="Times New Roman" panose="02020603050405020304" pitchFamily="18" charset="0"/>
                <a:cs typeface="Times New Roman" panose="02020603050405020304" pitchFamily="18" charset="0"/>
              </a:rPr>
              <a:t>Ophiocephalus</a:t>
            </a:r>
            <a:r>
              <a:rPr lang="es-ES" sz="2400" b="0" i="1"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striatus</a:t>
            </a:r>
            <a:r>
              <a:rPr lang="es-ES" sz="2400" b="0" i="1"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cỡ</a:t>
            </a:r>
            <a:r>
              <a:rPr lang="es-ES" sz="2400" b="0" dirty="0">
                <a:latin typeface="Times New Roman" panose="02020603050405020304" pitchFamily="18" charset="0"/>
                <a:cs typeface="Times New Roman" panose="02020603050405020304" pitchFamily="18" charset="0"/>
              </a:rPr>
              <a:t> 5-6 cm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thể</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bắt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mè</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trắm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cỡ</a:t>
            </a:r>
            <a:r>
              <a:rPr lang="es-ES" sz="2400" b="0" dirty="0">
                <a:latin typeface="Times New Roman" panose="02020603050405020304" pitchFamily="18" charset="0"/>
                <a:cs typeface="Times New Roman" panose="02020603050405020304" pitchFamily="18" charset="0"/>
              </a:rPr>
              <a:t> 2-3 cm.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xộp</a:t>
            </a:r>
            <a:r>
              <a:rPr lang="es-ES" sz="2400" b="0"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Ophiocephalus</a:t>
            </a:r>
            <a:r>
              <a:rPr lang="es-ES" sz="2400" b="0" i="1" dirty="0">
                <a:latin typeface="Times New Roman" panose="02020603050405020304" pitchFamily="18" charset="0"/>
                <a:cs typeface="Times New Roman" panose="02020603050405020304" pitchFamily="18" charset="0"/>
              </a:rPr>
              <a:t> </a:t>
            </a:r>
            <a:r>
              <a:rPr lang="es-ES" sz="2400" b="0" i="1" dirty="0" err="1">
                <a:latin typeface="Times New Roman" panose="02020603050405020304" pitchFamily="18" charset="0"/>
                <a:cs typeface="Times New Roman" panose="02020603050405020304" pitchFamily="18" charset="0"/>
              </a:rPr>
              <a:t>striatus</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trọng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lượng</a:t>
            </a:r>
            <a:r>
              <a:rPr lang="es-ES" sz="2400" b="0" dirty="0">
                <a:latin typeface="Times New Roman" panose="02020603050405020304" pitchFamily="18" charset="0"/>
                <a:cs typeface="Times New Roman" panose="02020603050405020304" pitchFamily="18" charset="0"/>
              </a:rPr>
              <a:t> 0,5 kg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thể</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trọng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lượng</a:t>
            </a:r>
            <a:r>
              <a:rPr lang="es-ES" sz="2400" b="0" dirty="0">
                <a:latin typeface="Times New Roman" panose="02020603050405020304" pitchFamily="18" charset="0"/>
                <a:cs typeface="Times New Roman" panose="02020603050405020304" pitchFamily="18" charset="0"/>
              </a:rPr>
              <a:t> 0,1-0,2 kg. </a:t>
            </a:r>
            <a:endParaRPr lang="vi-VN" sz="2400" b="0" dirty="0">
              <a:latin typeface="Times New Roman" panose="02020603050405020304" pitchFamily="18" charset="0"/>
              <a:cs typeface="Times New Roman" panose="02020603050405020304" pitchFamily="18" charset="0"/>
            </a:endParaRPr>
          </a:p>
          <a:p>
            <a:pPr algn="just">
              <a:spcAft>
                <a:spcPts val="600"/>
              </a:spcAft>
            </a:pPr>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8964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Cá</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trê</a:t>
            </a:r>
            <a:r>
              <a:rPr lang="en-US" sz="3000" b="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Clarius</a:t>
            </a: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fuscus</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79512" y="1268760"/>
            <a:ext cx="8784976" cy="5472608"/>
          </a:xfrm>
        </p:spPr>
        <p:txBody>
          <a:bodyPr>
            <a:normAutofit/>
          </a:bodyPr>
          <a:lstStyle/>
          <a:p>
            <a:r>
              <a:rPr lang="es-ES" dirty="0"/>
              <a:t> </a:t>
            </a:r>
            <a:r>
              <a:rPr lang="es-ES" b="1" dirty="0" err="1" smtClean="0"/>
              <a:t>Cá</a:t>
            </a:r>
            <a:r>
              <a:rPr lang="es-ES" b="1" dirty="0" smtClean="0"/>
              <a:t> </a:t>
            </a:r>
            <a:r>
              <a:rPr lang="es-ES" b="1" dirty="0" err="1"/>
              <a:t>trê</a:t>
            </a:r>
            <a:r>
              <a:rPr lang="es-ES" b="1" dirty="0"/>
              <a:t> (</a:t>
            </a:r>
            <a:r>
              <a:rPr lang="es-ES" b="1" i="1" dirty="0" err="1"/>
              <a:t>Clarius</a:t>
            </a:r>
            <a:r>
              <a:rPr lang="es-ES" b="1" i="1" dirty="0"/>
              <a:t> </a:t>
            </a:r>
            <a:r>
              <a:rPr lang="es-ES" b="1" i="1" dirty="0" err="1"/>
              <a:t>fuscus</a:t>
            </a:r>
            <a:r>
              <a:rPr lang="es-ES" b="1" dirty="0" smtClean="0"/>
              <a:t>)</a:t>
            </a:r>
            <a:endParaRPr lang="es-ES" dirty="0"/>
          </a:p>
          <a:p>
            <a:endParaRPr lang="es-ES" dirty="0" smtClean="0"/>
          </a:p>
          <a:p>
            <a:r>
              <a:rPr lang="es-ES" dirty="0" err="1" smtClean="0"/>
              <a:t>Hình</a:t>
            </a:r>
            <a:r>
              <a:rPr lang="es-ES" dirty="0"/>
              <a:t> </a:t>
            </a:r>
            <a:r>
              <a:rPr lang="es-ES" dirty="0" err="1"/>
              <a:t>ảnh</a:t>
            </a:r>
            <a:endParaRPr lang="es-E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84" y="1319500"/>
            <a:ext cx="8757033" cy="454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4310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Cá</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trê</a:t>
            </a:r>
            <a:r>
              <a:rPr lang="en-US" sz="3000" b="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Clarius</a:t>
            </a:r>
            <a:r>
              <a:rPr lang="en-US" sz="3000" b="1" i="1" dirty="0" smtClean="0">
                <a:latin typeface="Times New Roman" pitchFamily="18" charset="0"/>
                <a:cs typeface="Times New Roman" pitchFamily="18" charset="0"/>
              </a:rPr>
              <a:t> </a:t>
            </a:r>
            <a:r>
              <a:rPr lang="en-US" sz="3000" b="1" i="1" dirty="0" err="1" smtClean="0">
                <a:latin typeface="Times New Roman" pitchFamily="18" charset="0"/>
                <a:cs typeface="Times New Roman" pitchFamily="18" charset="0"/>
              </a:rPr>
              <a:t>fuscus</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79512" y="1268760"/>
            <a:ext cx="8784976" cy="5472608"/>
          </a:xfrm>
        </p:spPr>
        <p:txBody>
          <a:bodyPr>
            <a:normAutofit/>
          </a:bodyPr>
          <a:lstStyle/>
          <a:p>
            <a:pPr algn="just">
              <a:spcAft>
                <a:spcPts val="1200"/>
              </a:spcAft>
            </a:pPr>
            <a:r>
              <a:rPr lang="es-ES" b="0" dirty="0" err="1" smtClean="0">
                <a:latin typeface="Times New Roman" panose="02020603050405020304" pitchFamily="18" charset="0"/>
                <a:cs typeface="Times New Roman" panose="02020603050405020304" pitchFamily="18" charset="0"/>
              </a:rPr>
              <a:t>Cá</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trê</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phân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bố</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rộng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trong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thuỷ</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vực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cả</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trong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diện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tích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mặt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nước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rất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nhỏ</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mùn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bã</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hữu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nhiều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thiếu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oxy</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1200"/>
              </a:spcAft>
            </a:pPr>
            <a:r>
              <a:rPr lang="es-ES" b="0" dirty="0" err="1" smtClean="0">
                <a:latin typeface="Times New Roman" panose="02020603050405020304" pitchFamily="18" charset="0"/>
                <a:cs typeface="Times New Roman" panose="02020603050405020304" pitchFamily="18" charset="0"/>
              </a:rPr>
              <a:t>Cá</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trê</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ăn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tạp</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thành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phần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thức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ăn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của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trê</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tôm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cua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côn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trùng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nhuyễn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thể</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mùn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bã</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hữu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nhất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xác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chết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động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vật</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1200"/>
              </a:spcAft>
            </a:pPr>
            <a:r>
              <a:rPr lang="es-ES" b="0" dirty="0" err="1" smtClean="0">
                <a:latin typeface="Times New Roman" panose="02020603050405020304" pitchFamily="18" charset="0"/>
                <a:cs typeface="Times New Roman" panose="02020603050405020304" pitchFamily="18" charset="0"/>
              </a:rPr>
              <a:t>Cá</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trê</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ít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hoạt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bát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ban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ngày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nằm</a:t>
            </a:r>
            <a:r>
              <a:rPr lang="es-ES" b="0" dirty="0">
                <a:latin typeface="Times New Roman" panose="02020603050405020304" pitchFamily="18" charset="0"/>
                <a:cs typeface="Times New Roman" panose="02020603050405020304" pitchFamily="18" charset="0"/>
              </a:rPr>
              <a:t> ở </a:t>
            </a:r>
            <a:r>
              <a:rPr lang="es-ES" b="0" dirty="0" err="1">
                <a:latin typeface="Times New Roman" panose="02020603050405020304" pitchFamily="18" charset="0"/>
                <a:cs typeface="Times New Roman" panose="02020603050405020304" pitchFamily="18" charset="0"/>
              </a:rPr>
              <a:t>đáy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ao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có</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nhiều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cây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cỏ</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trong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hang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ban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đêm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hoạt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động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bắt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mồi</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1200"/>
              </a:spcAft>
            </a:pPr>
            <a:r>
              <a:rPr lang="es-ES" b="0" dirty="0" err="1" smtClean="0">
                <a:latin typeface="Times New Roman" panose="02020603050405020304" pitchFamily="18" charset="0"/>
                <a:cs typeface="Times New Roman" panose="02020603050405020304" pitchFamily="18" charset="0"/>
              </a:rPr>
              <a:t>Trong</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ao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ương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hương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giống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thì</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trê</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địch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hại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nguy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hiểm</a:t>
            </a:r>
            <a:r>
              <a:rPr lang="es-ES" b="0" dirty="0">
                <a:latin typeface="Times New Roman" panose="02020603050405020304" pitchFamily="18" charset="0"/>
                <a:cs typeface="Times New Roman" panose="02020603050405020304" pitchFamily="18" charset="0"/>
              </a:rPr>
              <a:t>. </a:t>
            </a: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10086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200"/>
            <a:ext cx="8784976" cy="1228998"/>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Cá</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rô</a:t>
            </a:r>
            <a:r>
              <a:rPr lang="en-US" sz="3000" b="1" dirty="0">
                <a:latin typeface="Times New Roman" pitchFamily="18" charset="0"/>
                <a:cs typeface="Times New Roman" pitchFamily="18" charset="0"/>
              </a:rPr>
              <a:t> (</a:t>
            </a:r>
            <a:r>
              <a:rPr lang="en-US" sz="3000" b="1" i="1" dirty="0">
                <a:latin typeface="Times New Roman" pitchFamily="18" charset="0"/>
                <a:cs typeface="Times New Roman" pitchFamily="18" charset="0"/>
              </a:rPr>
              <a:t>Anabas </a:t>
            </a:r>
            <a:r>
              <a:rPr lang="en-US" sz="3000" b="1" i="1" dirty="0" err="1" smtClean="0">
                <a:latin typeface="Times New Roman" pitchFamily="18" charset="0"/>
                <a:cs typeface="Times New Roman" pitchFamily="18" charset="0"/>
              </a:rPr>
              <a:t>testudineus</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69" y="1371600"/>
            <a:ext cx="8317686" cy="355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2503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200"/>
            <a:ext cx="8784976" cy="936104"/>
          </a:xfrm>
        </p:spPr>
        <p:txBody>
          <a:bodyPr>
            <a:no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Cá</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rô</a:t>
            </a:r>
            <a:r>
              <a:rPr lang="en-US" sz="3000" b="1" dirty="0">
                <a:latin typeface="Times New Roman" pitchFamily="18" charset="0"/>
                <a:cs typeface="Times New Roman" pitchFamily="18" charset="0"/>
              </a:rPr>
              <a:t> (</a:t>
            </a:r>
            <a:r>
              <a:rPr lang="en-US" sz="3000" b="1" i="1" dirty="0">
                <a:latin typeface="Times New Roman" pitchFamily="18" charset="0"/>
                <a:cs typeface="Times New Roman" pitchFamily="18" charset="0"/>
              </a:rPr>
              <a:t>Anabas </a:t>
            </a:r>
            <a:r>
              <a:rPr lang="en-US" sz="3000" b="1" i="1" dirty="0" err="1" smtClean="0">
                <a:latin typeface="Times New Roman" pitchFamily="18" charset="0"/>
                <a:cs typeface="Times New Roman" pitchFamily="18" charset="0"/>
              </a:rPr>
              <a:t>testudineus</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251520" y="1340768"/>
            <a:ext cx="8712968" cy="5256584"/>
          </a:xfrm>
        </p:spPr>
        <p:txBody>
          <a:bodyPr>
            <a:normAutofit/>
          </a:bodyPr>
          <a:lstStyle/>
          <a:p>
            <a:pPr algn="just">
              <a:spcAft>
                <a:spcPts val="1200"/>
              </a:spcAft>
            </a:pPr>
            <a:r>
              <a:rPr lang="es-ES" sz="2400" b="0" dirty="0" err="1" smtClean="0">
                <a:latin typeface="Times New Roman" panose="02020603050405020304" pitchFamily="18" charset="0"/>
                <a:cs typeface="Times New Roman" panose="02020603050405020304" pitchFamily="18" charset="0"/>
              </a:rPr>
              <a:t>Cá</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rô</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thuộc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loại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tạp</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thành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phần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thức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tôm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cua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nhuyễn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thể</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ấu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côn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mùn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hữu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cơ</a:t>
            </a:r>
            <a:r>
              <a:rPr lang="es-ES" sz="2400" b="0" dirty="0">
                <a:latin typeface="Times New Roman" panose="02020603050405020304" pitchFamily="18" charset="0"/>
                <a:cs typeface="Times New Roman" panose="02020603050405020304" pitchFamily="18" charset="0"/>
              </a:rPr>
              <a:t>. </a:t>
            </a:r>
            <a:endParaRPr lang="es-ES" sz="2400" b="0" dirty="0" smtClean="0">
              <a:latin typeface="Times New Roman" panose="02020603050405020304" pitchFamily="18" charset="0"/>
              <a:cs typeface="Times New Roman" panose="02020603050405020304" pitchFamily="18" charset="0"/>
            </a:endParaRPr>
          </a:p>
          <a:p>
            <a:pPr algn="just">
              <a:spcAft>
                <a:spcPts val="1200"/>
              </a:spcAft>
            </a:pPr>
            <a:r>
              <a:rPr lang="es-ES" sz="2400" b="0" dirty="0" err="1" smtClean="0">
                <a:latin typeface="Times New Roman" panose="02020603050405020304" pitchFamily="18" charset="0"/>
                <a:cs typeface="Times New Roman" panose="02020603050405020304" pitchFamily="18" charset="0"/>
              </a:rPr>
              <a:t>Cá</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rô</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phân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bố</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rộng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rãi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trong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ao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hồ</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ruộng</a:t>
            </a:r>
            <a:r>
              <a:rPr lang="es-ES" sz="2400" b="0" dirty="0">
                <a:latin typeface="Times New Roman" panose="02020603050405020304" pitchFamily="18" charset="0"/>
                <a:cs typeface="Times New Roman" panose="02020603050405020304" pitchFamily="18" charset="0"/>
              </a:rPr>
              <a:t> lúa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mương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rạch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nhỏ</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năng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thích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nghi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với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điều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kiện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môi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trường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biến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đổi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không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lợi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chúng</a:t>
            </a:r>
            <a:r>
              <a:rPr lang="es-ES" sz="2400" b="0" dirty="0">
                <a:latin typeface="Times New Roman" panose="02020603050405020304" pitchFamily="18" charset="0"/>
                <a:cs typeface="Times New Roman" panose="02020603050405020304" pitchFamily="18" charset="0"/>
              </a:rPr>
              <a:t>. </a:t>
            </a:r>
            <a:endParaRPr lang="es-ES" sz="2400" b="0" dirty="0" smtClean="0">
              <a:latin typeface="Times New Roman" panose="02020603050405020304" pitchFamily="18" charset="0"/>
              <a:cs typeface="Times New Roman" panose="02020603050405020304" pitchFamily="18" charset="0"/>
            </a:endParaRPr>
          </a:p>
          <a:p>
            <a:pPr algn="just">
              <a:spcAft>
                <a:spcPts val="1200"/>
              </a:spcAft>
            </a:pPr>
            <a:r>
              <a:rPr lang="es-ES" sz="2400" b="0" dirty="0" err="1" smtClean="0">
                <a:latin typeface="Times New Roman" panose="02020603050405020304" pitchFamily="18" charset="0"/>
                <a:cs typeface="Times New Roman" panose="02020603050405020304" pitchFamily="18" charset="0"/>
              </a:rPr>
              <a:t>Cá</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rô</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thể</a:t>
            </a:r>
            <a:r>
              <a:rPr lang="es-ES" sz="2400" b="0" dirty="0">
                <a:latin typeface="Times New Roman" panose="02020603050405020304" pitchFamily="18" charset="0"/>
                <a:cs typeface="Times New Roman" panose="02020603050405020304" pitchFamily="18" charset="0"/>
              </a:rPr>
              <a:t> di </a:t>
            </a:r>
            <a:r>
              <a:rPr lang="es-ES" sz="2400" b="0" dirty="0" err="1">
                <a:latin typeface="Times New Roman" panose="02020603050405020304" pitchFamily="18" charset="0"/>
                <a:cs typeface="Times New Roman" panose="02020603050405020304" pitchFamily="18" charset="0"/>
              </a:rPr>
              <a:t>chuyển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trên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cạn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để</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lách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từ</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ao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này</a:t>
            </a:r>
            <a:r>
              <a:rPr lang="es-ES" sz="2400" b="0" dirty="0">
                <a:latin typeface="Times New Roman" panose="02020603050405020304" pitchFamily="18" charset="0"/>
                <a:cs typeface="Times New Roman" panose="02020603050405020304" pitchFamily="18" charset="0"/>
              </a:rPr>
              <a:t> qua </a:t>
            </a:r>
            <a:r>
              <a:rPr lang="es-ES" sz="2400" b="0" dirty="0" err="1">
                <a:latin typeface="Times New Roman" panose="02020603050405020304" pitchFamily="18" charset="0"/>
                <a:cs typeface="Times New Roman" panose="02020603050405020304" pitchFamily="18" charset="0"/>
              </a:rPr>
              <a:t>ao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khác</a:t>
            </a:r>
            <a:r>
              <a:rPr lang="es-ES" sz="2400" b="0" dirty="0">
                <a:latin typeface="Times New Roman" panose="02020603050405020304" pitchFamily="18" charset="0"/>
                <a:cs typeface="Times New Roman" panose="02020603050405020304" pitchFamily="18" charset="0"/>
              </a:rPr>
              <a:t>. </a:t>
            </a:r>
            <a:endParaRPr lang="es-ES" sz="2400" b="0" dirty="0" smtClean="0">
              <a:latin typeface="Times New Roman" panose="02020603050405020304" pitchFamily="18" charset="0"/>
              <a:cs typeface="Times New Roman" panose="02020603050405020304" pitchFamily="18" charset="0"/>
            </a:endParaRPr>
          </a:p>
          <a:p>
            <a:pPr algn="just">
              <a:spcAft>
                <a:spcPts val="1200"/>
              </a:spcAft>
            </a:pPr>
            <a:r>
              <a:rPr lang="es-ES" sz="2400" b="0" dirty="0" err="1" smtClean="0">
                <a:latin typeface="Times New Roman" panose="02020603050405020304" pitchFamily="18" charset="0"/>
                <a:cs typeface="Times New Roman" panose="02020603050405020304" pitchFamily="18" charset="0"/>
              </a:rPr>
              <a:t>Trong</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ao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ương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hương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giống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rô</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địch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hại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của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con. </a:t>
            </a:r>
            <a:endParaRPr lang="vi-VN" sz="2400" b="0" dirty="0">
              <a:latin typeface="Times New Roman" panose="02020603050405020304" pitchFamily="18" charset="0"/>
              <a:cs typeface="Times New Roman" panose="02020603050405020304" pitchFamily="18" charset="0"/>
            </a:endParaRPr>
          </a:p>
          <a:p>
            <a:pPr algn="just">
              <a:spcAft>
                <a:spcPts val="1200"/>
              </a:spcAft>
            </a:pPr>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68304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200"/>
            <a:ext cx="8928992"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Cá</a:t>
            </a:r>
            <a:r>
              <a:rPr lang="en-US" sz="3000" b="1" dirty="0" smtClean="0">
                <a:latin typeface="Times New Roman" pitchFamily="18" charset="0"/>
                <a:cs typeface="Times New Roman" pitchFamily="18" charset="0"/>
              </a:rPr>
              <a:t> V</a:t>
            </a:r>
            <a:r>
              <a:rPr lang="vi-VN" sz="3000" b="1" dirty="0">
                <a:latin typeface="Times New Roman" pitchFamily="18" charset="0"/>
                <a:cs typeface="Times New Roman" pitchFamily="18" charset="0"/>
              </a:rPr>
              <a:t>ược (</a:t>
            </a:r>
            <a:r>
              <a:rPr lang="vi-VN" sz="3000" b="1" i="1" dirty="0">
                <a:latin typeface="Times New Roman" pitchFamily="18" charset="0"/>
                <a:cs typeface="Times New Roman" pitchFamily="18" charset="0"/>
              </a:rPr>
              <a:t>Siniperca </a:t>
            </a:r>
            <a:r>
              <a:rPr lang="vi-VN" sz="3000" b="1" i="1" dirty="0" smtClean="0">
                <a:latin typeface="Times New Roman" pitchFamily="18" charset="0"/>
                <a:cs typeface="Times New Roman" pitchFamily="18" charset="0"/>
              </a:rPr>
              <a:t>chuasti</a:t>
            </a:r>
            <a:r>
              <a:rPr lang="vi-VN"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a:stretch>
            <a:fillRect/>
          </a:stretch>
        </p:blipFill>
        <p:spPr>
          <a:xfrm>
            <a:off x="1809750" y="1447800"/>
            <a:ext cx="5524500" cy="2714625"/>
          </a:xfrm>
          <a:prstGeom prst="rect">
            <a:avLst/>
          </a:prstGeom>
        </p:spPr>
      </p:pic>
    </p:spTree>
    <p:extLst>
      <p:ext uri="{BB962C8B-B14F-4D97-AF65-F5344CB8AC3E}">
        <p14:creationId xmlns:p14="http://schemas.microsoft.com/office/powerpoint/2010/main" val="34144363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1080120"/>
          </a:xfrm>
        </p:spPr>
        <p:txBody>
          <a:bodyPr>
            <a:normAutofit fontScale="90000"/>
          </a:bodyPr>
          <a:lstStyle/>
          <a:p>
            <a:r>
              <a:rPr lang="en-US" b="1" dirty="0" smtClean="0">
                <a:solidFill>
                  <a:srgbClr val="0070C0"/>
                </a:solidFill>
                <a:latin typeface="Times New Roman" pitchFamily="18" charset="0"/>
                <a:cs typeface="Times New Roman" pitchFamily="18" charset="0"/>
              </a:rPr>
              <a:t>4.3 </a:t>
            </a:r>
            <a:r>
              <a:rPr lang="en-US" b="1" dirty="0" err="1" smtClean="0">
                <a:solidFill>
                  <a:srgbClr val="0070C0"/>
                </a:solidFill>
                <a:latin typeface="Times New Roman" pitchFamily="18" charset="0"/>
                <a:cs typeface="Times New Roman" pitchFamily="18" charset="0"/>
              </a:rPr>
              <a:t>Địch</a:t>
            </a:r>
            <a:r>
              <a:rPr lang="en-US" b="1" dirty="0" smtClean="0">
                <a:solidFill>
                  <a:srgbClr val="0070C0"/>
                </a:solidFill>
                <a:latin typeface="Times New Roman" pitchFamily="18" charset="0"/>
                <a:cs typeface="Times New Roman" pitchFamily="18" charset="0"/>
              </a:rPr>
              <a:t> </a:t>
            </a:r>
            <a:r>
              <a:rPr lang="en-US" b="1" dirty="0" err="1" smtClean="0">
                <a:solidFill>
                  <a:srgbClr val="0070C0"/>
                </a:solidFill>
                <a:latin typeface="Times New Roman" pitchFamily="18" charset="0"/>
                <a:cs typeface="Times New Roman" pitchFamily="18" charset="0"/>
              </a:rPr>
              <a:t>hại</a:t>
            </a:r>
            <a:r>
              <a:rPr lang="en-US" b="1" dirty="0" smtClean="0">
                <a:solidFill>
                  <a:srgbClr val="0070C0"/>
                </a:solidFill>
                <a:latin typeface="Times New Roman" pitchFamily="18" charset="0"/>
                <a:cs typeface="Times New Roman" pitchFamily="18" charset="0"/>
              </a:rPr>
              <a:t> </a:t>
            </a:r>
            <a:r>
              <a:rPr lang="en-US" b="1" dirty="0" err="1" smtClean="0">
                <a:solidFill>
                  <a:srgbClr val="0070C0"/>
                </a:solidFill>
                <a:latin typeface="Times New Roman" pitchFamily="18" charset="0"/>
                <a:cs typeface="Times New Roman" pitchFamily="18" charset="0"/>
              </a:rPr>
              <a:t>là</a:t>
            </a:r>
            <a:r>
              <a:rPr lang="en-US" b="1" dirty="0" smtClean="0">
                <a:solidFill>
                  <a:srgbClr val="0070C0"/>
                </a:solidFill>
                <a:latin typeface="Times New Roman" pitchFamily="18" charset="0"/>
                <a:cs typeface="Times New Roman" pitchFamily="18" charset="0"/>
              </a:rPr>
              <a:t> ĐV </a:t>
            </a:r>
            <a:r>
              <a:rPr lang="en-US" b="1" dirty="0" err="1" smtClean="0">
                <a:solidFill>
                  <a:srgbClr val="0070C0"/>
                </a:solidFill>
                <a:latin typeface="Times New Roman" pitchFamily="18" charset="0"/>
                <a:cs typeface="Times New Roman" pitchFamily="18" charset="0"/>
              </a:rPr>
              <a:t>có</a:t>
            </a:r>
            <a:r>
              <a:rPr lang="en-US" b="1" dirty="0" smtClean="0">
                <a:solidFill>
                  <a:srgbClr val="0070C0"/>
                </a:solidFill>
                <a:latin typeface="Times New Roman" pitchFamily="18" charset="0"/>
                <a:cs typeface="Times New Roman" pitchFamily="18" charset="0"/>
              </a:rPr>
              <a:t> x</a:t>
            </a:r>
            <a:r>
              <a:rPr lang="vi-VN" b="1" dirty="0" smtClean="0">
                <a:solidFill>
                  <a:srgbClr val="0070C0"/>
                </a:solidFill>
                <a:latin typeface="Times New Roman" pitchFamily="18" charset="0"/>
                <a:cs typeface="Times New Roman" pitchFamily="18" charset="0"/>
              </a:rPr>
              <a:t>ươ</a:t>
            </a:r>
            <a:r>
              <a:rPr lang="en-US" b="1" dirty="0" err="1" smtClean="0">
                <a:solidFill>
                  <a:srgbClr val="0070C0"/>
                </a:solidFill>
                <a:latin typeface="Times New Roman" pitchFamily="18" charset="0"/>
                <a:cs typeface="Times New Roman" pitchFamily="18" charset="0"/>
              </a:rPr>
              <a:t>ng</a:t>
            </a:r>
            <a:r>
              <a:rPr lang="en-US" b="1" dirty="0" smtClean="0">
                <a:solidFill>
                  <a:srgbClr val="0070C0"/>
                </a:solidFill>
                <a:latin typeface="Times New Roman" pitchFamily="18" charset="0"/>
                <a:cs typeface="Times New Roman" pitchFamily="18" charset="0"/>
              </a:rPr>
              <a:t> </a:t>
            </a:r>
            <a:r>
              <a:rPr lang="en-US" b="1" dirty="0" err="1" smtClean="0">
                <a:solidFill>
                  <a:srgbClr val="0070C0"/>
                </a:solidFill>
                <a:latin typeface="Times New Roman" pitchFamily="18" charset="0"/>
                <a:cs typeface="Times New Roman" pitchFamily="18" charset="0"/>
              </a:rPr>
              <a:t>sống</a:t>
            </a:r>
            <a:r>
              <a:rPr lang="en-US" b="1" dirty="0" smtClean="0">
                <a:solidFill>
                  <a:srgbClr val="0070C0"/>
                </a:solidFill>
                <a:latin typeface="Times New Roman" pitchFamily="18" charset="0"/>
                <a:cs typeface="Times New Roman" pitchFamily="18" charset="0"/>
              </a:rPr>
              <a:t/>
            </a:r>
            <a:br>
              <a:rPr lang="en-US" b="1" dirty="0" smtClean="0">
                <a:solidFill>
                  <a:srgbClr val="0070C0"/>
                </a:solidFill>
                <a:latin typeface="Times New Roman" pitchFamily="18" charset="0"/>
                <a:cs typeface="Times New Roman" pitchFamily="18" charset="0"/>
              </a:rPr>
            </a:br>
            <a:r>
              <a:rPr lang="en-US" sz="3600" b="1" dirty="0" err="1" smtClean="0">
                <a:solidFill>
                  <a:srgbClr val="0070C0"/>
                </a:solidFill>
                <a:latin typeface="Times New Roman" pitchFamily="18" charset="0"/>
                <a:cs typeface="Times New Roman" pitchFamily="18" charset="0"/>
              </a:rPr>
              <a:t>Cá</a:t>
            </a:r>
            <a:r>
              <a:rPr lang="en-US" sz="3600" b="1" dirty="0" smtClean="0">
                <a:solidFill>
                  <a:srgbClr val="0070C0"/>
                </a:solidFill>
                <a:latin typeface="Times New Roman" pitchFamily="18" charset="0"/>
                <a:cs typeface="Times New Roman" pitchFamily="18" charset="0"/>
              </a:rPr>
              <a:t> V</a:t>
            </a:r>
            <a:r>
              <a:rPr lang="vi-VN" sz="3600" b="1" dirty="0">
                <a:solidFill>
                  <a:srgbClr val="0070C0"/>
                </a:solidFill>
                <a:latin typeface="Times New Roman" pitchFamily="18" charset="0"/>
                <a:cs typeface="Times New Roman" pitchFamily="18" charset="0"/>
              </a:rPr>
              <a:t>ược (</a:t>
            </a:r>
            <a:r>
              <a:rPr lang="vi-VN" sz="3600" b="1" i="1" dirty="0">
                <a:solidFill>
                  <a:srgbClr val="0070C0"/>
                </a:solidFill>
                <a:latin typeface="Times New Roman" pitchFamily="18" charset="0"/>
                <a:cs typeface="Times New Roman" pitchFamily="18" charset="0"/>
              </a:rPr>
              <a:t>Siniperca </a:t>
            </a:r>
            <a:r>
              <a:rPr lang="vi-VN" sz="3600" b="1" i="1" dirty="0" smtClean="0">
                <a:solidFill>
                  <a:srgbClr val="0070C0"/>
                </a:solidFill>
                <a:latin typeface="Times New Roman" pitchFamily="18" charset="0"/>
                <a:cs typeface="Times New Roman" pitchFamily="18" charset="0"/>
              </a:rPr>
              <a:t>chuasti</a:t>
            </a:r>
            <a:r>
              <a:rPr lang="vi-VN" sz="3600" b="1" dirty="0" smtClean="0">
                <a:solidFill>
                  <a:srgbClr val="0070C0"/>
                </a:solidFill>
                <a:latin typeface="Times New Roman" pitchFamily="18" charset="0"/>
                <a:cs typeface="Times New Roman" pitchFamily="18" charset="0"/>
              </a:rPr>
              <a:t>)</a:t>
            </a:r>
            <a:endParaRPr lang="vi-VN" sz="3600" b="1"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107504" y="1340768"/>
            <a:ext cx="8928992" cy="5400600"/>
          </a:xfrm>
        </p:spPr>
        <p:txBody>
          <a:bodyPr>
            <a:normAutofit/>
          </a:bodyPr>
          <a:lstStyle/>
          <a:p>
            <a:pPr algn="just"/>
            <a:r>
              <a:rPr lang="es-ES" sz="2400" b="0" dirty="0" err="1" smtClean="0">
                <a:latin typeface="Times New Roman" panose="02020603050405020304" pitchFamily="18" charset="0"/>
                <a:cs typeface="Times New Roman" panose="02020603050405020304" pitchFamily="18" charset="0"/>
              </a:rPr>
              <a:t>Cá</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Vược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thân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dẹp</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trọng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lượng</a:t>
            </a:r>
            <a:r>
              <a:rPr lang="es-ES" sz="2400" b="0" dirty="0">
                <a:latin typeface="Times New Roman" panose="02020603050405020304" pitchFamily="18" charset="0"/>
                <a:cs typeface="Times New Roman" panose="02020603050405020304" pitchFamily="18" charset="0"/>
              </a:rPr>
              <a:t> con </a:t>
            </a:r>
            <a:r>
              <a:rPr lang="es-ES" sz="2400" b="0" dirty="0" err="1">
                <a:latin typeface="Times New Roman" panose="02020603050405020304" pitchFamily="18" charset="0"/>
                <a:cs typeface="Times New Roman" panose="02020603050405020304" pitchFamily="18" charset="0"/>
              </a:rPr>
              <a:t>lớn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đến</a:t>
            </a:r>
            <a:r>
              <a:rPr lang="es-ES" sz="2400" b="0" dirty="0">
                <a:latin typeface="Times New Roman" panose="02020603050405020304" pitchFamily="18" charset="0"/>
                <a:cs typeface="Times New Roman" panose="02020603050405020304" pitchFamily="18" charset="0"/>
              </a:rPr>
              <a:t> 10 kg, </a:t>
            </a:r>
            <a:r>
              <a:rPr lang="es-ES" sz="2400" b="0" dirty="0" err="1">
                <a:latin typeface="Times New Roman" panose="02020603050405020304" pitchFamily="18" charset="0"/>
                <a:cs typeface="Times New Roman" panose="02020603050405020304" pitchFamily="18" charset="0"/>
              </a:rPr>
              <a:t>miệng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hàm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dưới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nhô</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phía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trước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vẩy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nhỏ</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hai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bên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thân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vân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đốm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hoa</a:t>
            </a:r>
            <a:r>
              <a:rPr lang="es-ES" sz="2400" b="0" dirty="0">
                <a:latin typeface="Times New Roman" panose="02020603050405020304" pitchFamily="18" charset="0"/>
                <a:cs typeface="Times New Roman" panose="02020603050405020304" pitchFamily="18" charset="0"/>
              </a:rPr>
              <a:t>. </a:t>
            </a:r>
            <a:endParaRPr lang="vi-VN" sz="2400" b="0" dirty="0" smtClean="0">
              <a:latin typeface="Times New Roman" panose="02020603050405020304" pitchFamily="18" charset="0"/>
              <a:cs typeface="Times New Roman" panose="02020603050405020304" pitchFamily="18" charset="0"/>
            </a:endParaRPr>
          </a:p>
          <a:p>
            <a:pPr algn="just"/>
            <a:r>
              <a:rPr lang="es-ES" sz="2400" b="0" dirty="0" err="1" smtClean="0">
                <a:latin typeface="Times New Roman" panose="02020603050405020304" pitchFamily="18" charset="0"/>
                <a:cs typeface="Times New Roman" panose="02020603050405020304" pitchFamily="18" charset="0"/>
              </a:rPr>
              <a:t>Cá</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Vược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phân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bố</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nhiều</a:t>
            </a:r>
            <a:r>
              <a:rPr lang="es-ES" sz="2400" b="0" dirty="0">
                <a:latin typeface="Times New Roman" panose="02020603050405020304" pitchFamily="18" charset="0"/>
                <a:cs typeface="Times New Roman" panose="02020603050405020304" pitchFamily="18" charset="0"/>
              </a:rPr>
              <a:t> ở </a:t>
            </a:r>
            <a:r>
              <a:rPr lang="es-ES" sz="2400" b="0" dirty="0" err="1">
                <a:latin typeface="Times New Roman" panose="02020603050405020304" pitchFamily="18" charset="0"/>
                <a:cs typeface="Times New Roman" panose="02020603050405020304" pitchFamily="18" charset="0"/>
              </a:rPr>
              <a:t>biển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nước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thức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của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Vược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tôm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động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vật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thuỷ</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sinh</a:t>
            </a:r>
            <a:r>
              <a:rPr lang="es-ES" sz="2400" b="0" dirty="0">
                <a:latin typeface="Times New Roman" panose="02020603050405020304" pitchFamily="18" charset="0"/>
                <a:cs typeface="Times New Roman" panose="02020603050405020304" pitchFamily="18" charset="0"/>
              </a:rPr>
              <a:t>. </a:t>
            </a:r>
            <a:endParaRPr lang="es-ES" sz="2400" b="0" dirty="0" smtClean="0">
              <a:latin typeface="Times New Roman" panose="02020603050405020304" pitchFamily="18" charset="0"/>
              <a:cs typeface="Times New Roman" panose="02020603050405020304" pitchFamily="18" charset="0"/>
            </a:endParaRPr>
          </a:p>
          <a:p>
            <a:pPr algn="just"/>
            <a:r>
              <a:rPr lang="es-ES" sz="2400" b="0" dirty="0" err="1" smtClean="0">
                <a:latin typeface="Times New Roman" panose="02020603050405020304" pitchFamily="18" charset="0"/>
                <a:cs typeface="Times New Roman" panose="02020603050405020304" pitchFamily="18" charset="0"/>
              </a:rPr>
              <a:t>Trong</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đầm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nước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lợ</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trong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ao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ương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nuôi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nuôi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tôm</a:t>
            </a:r>
            <a:r>
              <a:rPr lang="es-ES" sz="2400" b="0" dirty="0">
                <a:latin typeface="Times New Roman" panose="02020603050405020304" pitchFamily="18" charset="0"/>
                <a:cs typeface="Times New Roman" panose="02020603050405020304" pitchFamily="18" charset="0"/>
              </a:rPr>
              <a:t> ven </a:t>
            </a:r>
            <a:r>
              <a:rPr lang="es-ES" sz="2400" b="0" dirty="0" err="1">
                <a:latin typeface="Times New Roman" panose="02020603050405020304" pitchFamily="18" charset="0"/>
                <a:cs typeface="Times New Roman" panose="02020603050405020304" pitchFamily="18" charset="0"/>
              </a:rPr>
              <a:t>biển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thường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Vược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lẫn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lớn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rất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nhanh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vượt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kích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thước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nuôi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gây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tổn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thất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nghiêm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trọng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cho</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sản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xuất</a:t>
            </a:r>
            <a:r>
              <a:rPr lang="es-ES" sz="2400" b="0" dirty="0">
                <a:latin typeface="Times New Roman" panose="02020603050405020304" pitchFamily="18" charset="0"/>
                <a:cs typeface="Times New Roman" panose="02020603050405020304" pitchFamily="18" charset="0"/>
              </a:rPr>
              <a:t>). </a:t>
            </a:r>
            <a:endParaRPr lang="es-ES" sz="2400" b="0" dirty="0" smtClean="0">
              <a:latin typeface="Times New Roman" panose="02020603050405020304" pitchFamily="18" charset="0"/>
              <a:cs typeface="Times New Roman" panose="02020603050405020304" pitchFamily="18" charset="0"/>
            </a:endParaRPr>
          </a:p>
          <a:p>
            <a:pPr algn="just"/>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6467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66" y="-85328"/>
            <a:ext cx="8784976" cy="1152128"/>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vi-VN" sz="3000" b="1" dirty="0">
                <a:latin typeface="Times New Roman" pitchFamily="18" charset="0"/>
                <a:cs typeface="Times New Roman" pitchFamily="18" charset="0"/>
              </a:rPr>
              <a:t/>
            </a:r>
            <a:br>
              <a:rPr lang="vi-VN" sz="3000" b="1" dirty="0">
                <a:latin typeface="Times New Roman" pitchFamily="18" charset="0"/>
                <a:cs typeface="Times New Roman" pitchFamily="18" charset="0"/>
              </a:rPr>
            </a:br>
            <a:r>
              <a:rPr lang="vi-VN" sz="3000" b="1" dirty="0" smtClean="0">
                <a:latin typeface="Times New Roman" pitchFamily="18" charset="0"/>
                <a:cs typeface="Times New Roman" pitchFamily="18" charset="0"/>
              </a:rPr>
              <a:t>Lớp lưỡng thê </a:t>
            </a:r>
            <a:r>
              <a:rPr lang="es-ES" sz="3000" b="1" dirty="0">
                <a:latin typeface="Times New Roman" pitchFamily="18" charset="0"/>
                <a:cs typeface="Times New Roman" pitchFamily="18" charset="0"/>
              </a:rPr>
              <a:t>(</a:t>
            </a:r>
            <a:r>
              <a:rPr lang="es-ES" sz="3000" b="1" i="1" dirty="0" err="1">
                <a:latin typeface="Times New Roman" pitchFamily="18" charset="0"/>
                <a:cs typeface="Times New Roman" pitchFamily="18" charset="0"/>
              </a:rPr>
              <a:t>Amphibia</a:t>
            </a:r>
            <a:r>
              <a:rPr lang="es-ES" sz="3000" b="1" dirty="0" smtClean="0">
                <a:latin typeface="Times New Roman" pitchFamily="18" charset="0"/>
                <a:cs typeface="Times New Roman" pitchFamily="18" charset="0"/>
              </a:rPr>
              <a:t>)</a:t>
            </a:r>
            <a:r>
              <a:rPr lang="es-ES" sz="3000" dirty="0" smtClean="0">
                <a:latin typeface="Times New Roman" pitchFamily="18" charset="0"/>
                <a:cs typeface="Times New Roman" pitchFamily="18" charset="0"/>
              </a:rPr>
              <a:t> </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412776"/>
            <a:ext cx="8928992" cy="5445224"/>
          </a:xfrm>
        </p:spPr>
        <p:txBody>
          <a:bodyPr>
            <a:normAutofit/>
          </a:bodyPr>
          <a:lstStyle/>
          <a:p>
            <a:endParaRPr lang="vi-VN"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60" y="1635362"/>
            <a:ext cx="3415840" cy="266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020" y="4480537"/>
            <a:ext cx="3079084" cy="230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71" y="4442119"/>
            <a:ext cx="3384376" cy="228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1065" y="1599102"/>
            <a:ext cx="4059535" cy="270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2572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29" y="116632"/>
            <a:ext cx="8872339"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8393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0"/>
            <a:ext cx="4320479" cy="4325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457449"/>
            <a:ext cx="5280793" cy="436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2997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864096"/>
          </a:xfrm>
        </p:spPr>
        <p:txBody>
          <a:bodyPr>
            <a:no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vi-VN" sz="3000" b="1" dirty="0">
                <a:latin typeface="Times New Roman" pitchFamily="18" charset="0"/>
                <a:cs typeface="Times New Roman" pitchFamily="18" charset="0"/>
              </a:rPr>
              <a:t/>
            </a:r>
            <a:br>
              <a:rPr lang="vi-VN" sz="3000" b="1" dirty="0">
                <a:latin typeface="Times New Roman" pitchFamily="18" charset="0"/>
                <a:cs typeface="Times New Roman" pitchFamily="18" charset="0"/>
              </a:rPr>
            </a:br>
            <a:r>
              <a:rPr lang="vi-VN" sz="3000" b="1" dirty="0" smtClean="0">
                <a:latin typeface="Times New Roman" pitchFamily="18" charset="0"/>
                <a:cs typeface="Times New Roman" pitchFamily="18" charset="0"/>
              </a:rPr>
              <a:t>Lớp lưỡng thê </a:t>
            </a:r>
            <a:r>
              <a:rPr lang="es-ES" sz="3000" b="1" dirty="0">
                <a:latin typeface="Times New Roman" pitchFamily="18" charset="0"/>
                <a:cs typeface="Times New Roman" pitchFamily="18" charset="0"/>
              </a:rPr>
              <a:t>(</a:t>
            </a:r>
            <a:r>
              <a:rPr lang="es-ES" sz="3000" b="1" i="1" dirty="0" err="1">
                <a:latin typeface="Times New Roman" pitchFamily="18" charset="0"/>
                <a:cs typeface="Times New Roman" pitchFamily="18" charset="0"/>
              </a:rPr>
              <a:t>Amphibia</a:t>
            </a:r>
            <a:r>
              <a:rPr lang="es-ES" sz="3000" b="1" dirty="0" smtClean="0">
                <a:latin typeface="Times New Roman" pitchFamily="18" charset="0"/>
                <a:cs typeface="Times New Roman" pitchFamily="18" charset="0"/>
              </a:rPr>
              <a:t>)</a:t>
            </a:r>
            <a:r>
              <a:rPr lang="es-ES" sz="3000" dirty="0" smtClean="0">
                <a:latin typeface="Times New Roman" pitchFamily="18" charset="0"/>
                <a:cs typeface="Times New Roman" pitchFamily="18" charset="0"/>
              </a:rPr>
              <a:t> </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268760"/>
            <a:ext cx="8928992" cy="5589240"/>
          </a:xfrm>
        </p:spPr>
        <p:txBody>
          <a:bodyPr>
            <a:normAutofit fontScale="92500" lnSpcReduction="10000"/>
          </a:bodyPr>
          <a:lstStyle/>
          <a:p>
            <a:pPr algn="just">
              <a:spcAft>
                <a:spcPts val="600"/>
              </a:spcAft>
            </a:pPr>
            <a:r>
              <a:rPr lang="es-ES" b="0" dirty="0" err="1" smtClean="0">
                <a:latin typeface="Times New Roman" panose="02020603050405020304" pitchFamily="18" charset="0"/>
                <a:cs typeface="Times New Roman" panose="02020603050405020304" pitchFamily="18" charset="0"/>
              </a:rPr>
              <a:t>Giai</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đoạn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trưởng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thành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ếch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vừa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sống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trên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cạn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vừa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sống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dưới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nước</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600"/>
              </a:spcAft>
            </a:pPr>
            <a:r>
              <a:rPr lang="es-ES" b="0" dirty="0" err="1" smtClean="0">
                <a:latin typeface="Times New Roman" panose="02020603050405020304" pitchFamily="18" charset="0"/>
                <a:cs typeface="Times New Roman" panose="02020603050405020304" pitchFamily="18" charset="0"/>
              </a:rPr>
              <a:t>Ếch</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phân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bố</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nhiều</a:t>
            </a:r>
            <a:r>
              <a:rPr lang="es-ES" b="0" dirty="0">
                <a:latin typeface="Times New Roman" panose="02020603050405020304" pitchFamily="18" charset="0"/>
                <a:cs typeface="Times New Roman" panose="02020603050405020304" pitchFamily="18" charset="0"/>
              </a:rPr>
              <a:t> ở ven </a:t>
            </a:r>
            <a:r>
              <a:rPr lang="es-ES" b="0" dirty="0" err="1">
                <a:latin typeface="Times New Roman" panose="02020603050405020304" pitchFamily="18" charset="0"/>
                <a:cs typeface="Times New Roman" panose="02020603050405020304" pitchFamily="18" charset="0"/>
              </a:rPr>
              <a:t>bờ</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sông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hồ</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đầm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ao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ruộng</a:t>
            </a:r>
            <a:r>
              <a:rPr lang="es-ES" b="0" dirty="0">
                <a:latin typeface="Times New Roman" panose="02020603050405020304" pitchFamily="18" charset="0"/>
                <a:cs typeface="Times New Roman" panose="02020603050405020304" pitchFamily="18" charset="0"/>
              </a:rPr>
              <a:t> lúa…</a:t>
            </a:r>
            <a:r>
              <a:rPr lang="es-ES" b="0" dirty="0" err="1">
                <a:latin typeface="Times New Roman" panose="02020603050405020304" pitchFamily="18" charset="0"/>
                <a:cs typeface="Times New Roman" panose="02020603050405020304" pitchFamily="18" charset="0"/>
              </a:rPr>
              <a:t>Mùa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đông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ếch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ẩn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nấp</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trong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hang</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600"/>
              </a:spcAft>
            </a:pPr>
            <a:r>
              <a:rPr lang="es-ES" b="0" dirty="0" err="1" smtClean="0">
                <a:latin typeface="Times New Roman" panose="02020603050405020304" pitchFamily="18" charset="0"/>
                <a:cs typeface="Times New Roman" panose="02020603050405020304" pitchFamily="18" charset="0"/>
              </a:rPr>
              <a:t>Ếch</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sinh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sản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mạnh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vụ</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xuân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hè</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trứng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thụ</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tinh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ngoài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số</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lượng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trứng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mỗi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lần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đẻ</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từ</a:t>
            </a:r>
            <a:r>
              <a:rPr lang="es-ES" b="0" dirty="0">
                <a:latin typeface="Times New Roman" panose="02020603050405020304" pitchFamily="18" charset="0"/>
                <a:cs typeface="Times New Roman" panose="02020603050405020304" pitchFamily="18" charset="0"/>
              </a:rPr>
              <a:t> 600-2000 </a:t>
            </a:r>
            <a:r>
              <a:rPr lang="es-ES" b="0" dirty="0" err="1">
                <a:latin typeface="Times New Roman" panose="02020603050405020304" pitchFamily="18" charset="0"/>
                <a:cs typeface="Times New Roman" panose="02020603050405020304" pitchFamily="18" charset="0"/>
              </a:rPr>
              <a:t>cái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Trứng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nở</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ấu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trùng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nòng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nọc</a:t>
            </a:r>
            <a:r>
              <a:rPr lang="es-ES" b="0" dirty="0">
                <a:latin typeface="Times New Roman" panose="02020603050405020304" pitchFamily="18" charset="0"/>
                <a:cs typeface="Times New Roman" panose="02020603050405020304" pitchFamily="18" charset="0"/>
              </a:rPr>
              <a:t>. </a:t>
            </a:r>
            <a:endParaRPr lang="es-ES" b="0" dirty="0" smtClean="0">
              <a:latin typeface="Times New Roman" panose="02020603050405020304" pitchFamily="18" charset="0"/>
              <a:cs typeface="Times New Roman" panose="02020603050405020304" pitchFamily="18" charset="0"/>
            </a:endParaRPr>
          </a:p>
          <a:p>
            <a:pPr algn="just">
              <a:spcAft>
                <a:spcPts val="600"/>
              </a:spcAft>
            </a:pPr>
            <a:r>
              <a:rPr lang="es-ES" b="0" dirty="0" err="1" smtClean="0">
                <a:latin typeface="Times New Roman" panose="02020603050405020304" pitchFamily="18" charset="0"/>
                <a:cs typeface="Times New Roman" panose="02020603050405020304" pitchFamily="18" charset="0"/>
              </a:rPr>
              <a:t>Ếch</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nòng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nọc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đều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ăn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con. </a:t>
            </a:r>
            <a:endParaRPr lang="es-ES" b="0" dirty="0" smtClean="0">
              <a:latin typeface="Times New Roman" panose="02020603050405020304" pitchFamily="18" charset="0"/>
              <a:cs typeface="Times New Roman" panose="02020603050405020304" pitchFamily="18" charset="0"/>
            </a:endParaRPr>
          </a:p>
          <a:p>
            <a:pPr algn="just">
              <a:spcAft>
                <a:spcPts val="600"/>
              </a:spcAft>
            </a:pPr>
            <a:r>
              <a:rPr lang="es-ES" b="0" dirty="0" err="1" smtClean="0">
                <a:latin typeface="Times New Roman" panose="02020603050405020304" pitchFamily="18" charset="0"/>
                <a:cs typeface="Times New Roman" panose="02020603050405020304" pitchFamily="18" charset="0"/>
              </a:rPr>
              <a:t>Nòng</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nọc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ăn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tảo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loại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phù</a:t>
            </a:r>
            <a:r>
              <a:rPr lang="es-ES" b="0" dirty="0">
                <a:latin typeface="Times New Roman" panose="02020603050405020304" pitchFamily="18" charset="0"/>
                <a:cs typeface="Times New Roman" panose="02020603050405020304" pitchFamily="18" charset="0"/>
              </a:rPr>
              <a:t> du </a:t>
            </a:r>
            <a:r>
              <a:rPr lang="es-ES" b="0" dirty="0" err="1">
                <a:latin typeface="Times New Roman" panose="02020603050405020304" pitchFamily="18" charset="0"/>
                <a:cs typeface="Times New Roman" panose="02020603050405020304" pitchFamily="18" charset="0"/>
              </a:rPr>
              <a:t>sinh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vật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con (</a:t>
            </a:r>
            <a:r>
              <a:rPr lang="es-ES" b="0" dirty="0" err="1">
                <a:latin typeface="Times New Roman" panose="02020603050405020304" pitchFamily="18" charset="0"/>
                <a:cs typeface="Times New Roman" panose="02020603050405020304" pitchFamily="18" charset="0"/>
              </a:rPr>
              <a:t>nhất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phôi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bột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Một</a:t>
            </a:r>
            <a:r>
              <a:rPr lang="es-ES" b="0" dirty="0">
                <a:latin typeface="Times New Roman" panose="02020603050405020304" pitchFamily="18" charset="0"/>
                <a:cs typeface="Times New Roman" panose="02020603050405020304" pitchFamily="18" charset="0"/>
              </a:rPr>
              <a:t> con </a:t>
            </a:r>
            <a:r>
              <a:rPr lang="es-ES" b="0" dirty="0" err="1">
                <a:latin typeface="Times New Roman" panose="02020603050405020304" pitchFamily="18" charset="0"/>
                <a:cs typeface="Times New Roman" panose="02020603050405020304" pitchFamily="18" charset="0"/>
              </a:rPr>
              <a:t>nòng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nọc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kích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thước</a:t>
            </a:r>
            <a:r>
              <a:rPr lang="es-ES" b="0" dirty="0">
                <a:latin typeface="Times New Roman" panose="02020603050405020304" pitchFamily="18" charset="0"/>
                <a:cs typeface="Times New Roman" panose="02020603050405020304" pitchFamily="18" charset="0"/>
              </a:rPr>
              <a:t> 11,5mm </a:t>
            </a:r>
            <a:r>
              <a:rPr lang="es-ES" b="0" dirty="0" err="1">
                <a:latin typeface="Times New Roman" panose="02020603050405020304" pitchFamily="18" charset="0"/>
                <a:cs typeface="Times New Roman" panose="02020603050405020304" pitchFamily="18" charset="0"/>
              </a:rPr>
              <a:t>trong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một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đêm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bắt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ăn</a:t>
            </a:r>
            <a:r>
              <a:rPr lang="es-ES" b="0" dirty="0">
                <a:latin typeface="Times New Roman" panose="02020603050405020304" pitchFamily="18" charset="0"/>
                <a:cs typeface="Times New Roman" panose="02020603050405020304" pitchFamily="18" charset="0"/>
              </a:rPr>
              <a:t> 1 con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bột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nòng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nọc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dài</a:t>
            </a:r>
            <a:r>
              <a:rPr lang="es-ES" b="0" dirty="0">
                <a:latin typeface="Times New Roman" panose="02020603050405020304" pitchFamily="18" charset="0"/>
                <a:cs typeface="Times New Roman" panose="02020603050405020304" pitchFamily="18" charset="0"/>
              </a:rPr>
              <a:t> 55mm </a:t>
            </a:r>
            <a:r>
              <a:rPr lang="es-ES" b="0" dirty="0" err="1">
                <a:latin typeface="Times New Roman" panose="02020603050405020304" pitchFamily="18" charset="0"/>
                <a:cs typeface="Times New Roman" panose="02020603050405020304" pitchFamily="18" charset="0"/>
              </a:rPr>
              <a:t>sẽ</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bắt</a:t>
            </a:r>
            <a:r>
              <a:rPr lang="es-ES" b="0" dirty="0">
                <a:latin typeface="Times New Roman" panose="02020603050405020304" pitchFamily="18" charset="0"/>
                <a:cs typeface="Times New Roman" panose="02020603050405020304" pitchFamily="18" charset="0"/>
              </a:rPr>
              <a:t> 17 con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bột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Nòng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nọc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còn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đuổi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theo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đớp</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thân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hương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làm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cho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chết</a:t>
            </a:r>
            <a:r>
              <a:rPr lang="es-ES" b="0" dirty="0">
                <a:latin typeface="Times New Roman" panose="02020603050405020304" pitchFamily="18" charset="0"/>
                <a:cs typeface="Times New Roman" panose="02020603050405020304" pitchFamily="18" charset="0"/>
              </a:rPr>
              <a:t>. </a:t>
            </a:r>
            <a:endParaRPr lang="vi-VN" b="0" dirty="0">
              <a:latin typeface="Times New Roman" panose="02020603050405020304" pitchFamily="18" charset="0"/>
              <a:cs typeface="Times New Roman" panose="02020603050405020304" pitchFamily="18" charset="0"/>
            </a:endParaRPr>
          </a:p>
          <a:p>
            <a:pPr algn="just">
              <a:spcAft>
                <a:spcPts val="600"/>
              </a:spcAft>
            </a:pP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2508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200"/>
            <a:ext cx="8856984"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Họ</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rắn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nước</a:t>
            </a:r>
            <a:r>
              <a:rPr lang="en-US" sz="3000" b="1" dirty="0" smtClean="0">
                <a:latin typeface="Times New Roman" pitchFamily="18" charset="0"/>
                <a:cs typeface="Times New Roman" pitchFamily="18" charset="0"/>
              </a:rPr>
              <a:t> (</a:t>
            </a:r>
            <a:r>
              <a:rPr lang="en-US" sz="3000" b="1" i="1" dirty="0" err="1">
                <a:latin typeface="Times New Roman" pitchFamily="18" charset="0"/>
                <a:cs typeface="Times New Roman" pitchFamily="18" charset="0"/>
              </a:rPr>
              <a:t>C</a:t>
            </a:r>
            <a:r>
              <a:rPr lang="en-US" sz="3000" b="1" i="1" dirty="0" err="1" smtClean="0">
                <a:latin typeface="Times New Roman" pitchFamily="18" charset="0"/>
                <a:cs typeface="Times New Roman" pitchFamily="18" charset="0"/>
              </a:rPr>
              <a:t>olubridae</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268760"/>
            <a:ext cx="8928992" cy="5400600"/>
          </a:xfrm>
        </p:spPr>
        <p:txBody>
          <a:bodyPr>
            <a:normAutofit/>
          </a:bodyPr>
          <a:lstStyle/>
          <a:p>
            <a:r>
              <a:rPr lang="es-ES" b="1" dirty="0" err="1" smtClean="0"/>
              <a:t>Họ</a:t>
            </a:r>
            <a:r>
              <a:rPr lang="es-ES" b="1" dirty="0" smtClean="0"/>
              <a:t> </a:t>
            </a:r>
            <a:r>
              <a:rPr lang="es-ES" b="1" dirty="0" err="1"/>
              <a:t>rắn</a:t>
            </a:r>
            <a:r>
              <a:rPr lang="es-ES" b="1" dirty="0"/>
              <a:t> </a:t>
            </a:r>
            <a:r>
              <a:rPr lang="es-ES" b="1" dirty="0" err="1"/>
              <a:t>nước</a:t>
            </a:r>
            <a:r>
              <a:rPr lang="es-ES" b="1" dirty="0"/>
              <a:t> </a:t>
            </a:r>
            <a:r>
              <a:rPr lang="es-ES" b="1" dirty="0" smtClean="0"/>
              <a:t>(</a:t>
            </a:r>
            <a:r>
              <a:rPr lang="es-ES" b="1" i="1" dirty="0" err="1"/>
              <a:t>C</a:t>
            </a:r>
            <a:r>
              <a:rPr lang="es-ES" b="1" i="1" dirty="0" err="1" smtClean="0"/>
              <a:t>olubridae</a:t>
            </a:r>
            <a:r>
              <a:rPr lang="es-ES" b="1" dirty="0"/>
              <a:t>)</a:t>
            </a:r>
            <a:r>
              <a:rPr lang="es-ES" dirty="0"/>
              <a:t>: </a:t>
            </a:r>
            <a:endParaRPr lang="en-US" dirty="0" smtClean="0"/>
          </a:p>
          <a:p>
            <a:endParaRPr lang="en-US" dirty="0"/>
          </a:p>
          <a:p>
            <a:endParaRPr lang="en-US" dirty="0" smtClean="0"/>
          </a:p>
          <a:p>
            <a:r>
              <a:rPr lang="en-US" dirty="0" err="1" smtClean="0"/>
              <a:t>Hình</a:t>
            </a:r>
            <a:r>
              <a:rPr lang="en-US" dirty="0" smtClean="0"/>
              <a:t> </a:t>
            </a:r>
            <a:r>
              <a:rPr lang="en-US" dirty="0" err="1" smtClean="0"/>
              <a:t>ảnh</a:t>
            </a:r>
            <a:endParaRPr lang="vi-VN"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340767"/>
            <a:ext cx="8952995" cy="543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5483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6200"/>
            <a:ext cx="8856984"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err="1" smtClean="0">
                <a:latin typeface="Times New Roman" pitchFamily="18" charset="0"/>
                <a:cs typeface="Times New Roman" pitchFamily="18" charset="0"/>
              </a:rPr>
              <a:t>Họ</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rắn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nước</a:t>
            </a:r>
            <a:r>
              <a:rPr lang="en-US" sz="3000" b="1" dirty="0" smtClean="0">
                <a:latin typeface="Times New Roman" pitchFamily="18" charset="0"/>
                <a:cs typeface="Times New Roman" pitchFamily="18" charset="0"/>
              </a:rPr>
              <a:t> (</a:t>
            </a:r>
            <a:r>
              <a:rPr lang="en-US" sz="3000" b="1" i="1" dirty="0" err="1">
                <a:latin typeface="Times New Roman" pitchFamily="18" charset="0"/>
                <a:cs typeface="Times New Roman" pitchFamily="18" charset="0"/>
              </a:rPr>
              <a:t>C</a:t>
            </a:r>
            <a:r>
              <a:rPr lang="en-US" sz="3000" b="1" i="1" dirty="0" err="1" smtClean="0">
                <a:latin typeface="Times New Roman" pitchFamily="18" charset="0"/>
                <a:cs typeface="Times New Roman" pitchFamily="18" charset="0"/>
              </a:rPr>
              <a:t>olubridae</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268760"/>
            <a:ext cx="8928992" cy="5400600"/>
          </a:xfrm>
        </p:spPr>
        <p:txBody>
          <a:bodyPr>
            <a:normAutofit/>
          </a:bodyPr>
          <a:lstStyle/>
          <a:p>
            <a:pPr marL="0" indent="0" algn="just">
              <a:buNone/>
            </a:pPr>
            <a:r>
              <a:rPr lang="es-ES" dirty="0" err="1" smtClean="0">
                <a:latin typeface="Times New Roman" panose="02020603050405020304" pitchFamily="18" charset="0"/>
                <a:cs typeface="Times New Roman" panose="02020603050405020304" pitchFamily="18" charset="0"/>
              </a:rPr>
              <a:t>Tiêu</a:t>
            </a:r>
            <a:r>
              <a:rPr lang="es-ES" dirty="0" smtClean="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diệt</a:t>
            </a:r>
            <a:r>
              <a:rPr lang="es-ES" dirty="0">
                <a:latin typeface="Times New Roman" panose="02020603050405020304" pitchFamily="18" charset="0"/>
                <a:cs typeface="Times New Roman" panose="02020603050405020304" pitchFamily="18" charset="0"/>
              </a:rPr>
              <a:t>: </a:t>
            </a:r>
            <a:endParaRPr lang="vi-VN" dirty="0" smtClean="0">
              <a:latin typeface="Times New Roman" panose="02020603050405020304" pitchFamily="18" charset="0"/>
              <a:cs typeface="Times New Roman" panose="02020603050405020304" pitchFamily="18" charset="0"/>
            </a:endParaRPr>
          </a:p>
          <a:p>
            <a:pPr algn="just"/>
            <a:r>
              <a:rPr lang="es-ES" b="0" dirty="0" err="1" smtClean="0">
                <a:latin typeface="Times New Roman" panose="02020603050405020304" pitchFamily="18" charset="0"/>
                <a:cs typeface="Times New Roman" panose="02020603050405020304" pitchFamily="18" charset="0"/>
              </a:rPr>
              <a:t>Lợi</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dụng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đặc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tính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rắn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nước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thích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trú</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trong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cỏ</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rác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nên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lấy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rơm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cây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cỏ</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bó</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thành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bó</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chất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đống</a:t>
            </a:r>
            <a:r>
              <a:rPr lang="es-ES" b="0" dirty="0">
                <a:latin typeface="Times New Roman" panose="02020603050405020304" pitchFamily="18" charset="0"/>
                <a:cs typeface="Times New Roman" panose="02020603050405020304" pitchFamily="18" charset="0"/>
              </a:rPr>
              <a:t> ven </a:t>
            </a:r>
            <a:r>
              <a:rPr lang="es-ES" b="0" dirty="0" err="1">
                <a:latin typeface="Times New Roman" panose="02020603050405020304" pitchFamily="18" charset="0"/>
                <a:cs typeface="Times New Roman" panose="02020603050405020304" pitchFamily="18" charset="0"/>
              </a:rPr>
              <a:t>bờ</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ao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dưới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đống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rơm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đặt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sọt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tre</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để</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bẫy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bắt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rắn</a:t>
            </a:r>
            <a:r>
              <a:rPr lang="es-ES" b="0" dirty="0">
                <a:latin typeface="Times New Roman" panose="02020603050405020304" pitchFamily="18" charset="0"/>
                <a:cs typeface="Times New Roman" panose="02020603050405020304" pitchFamily="18" charset="0"/>
              </a:rPr>
              <a:t>. </a:t>
            </a:r>
            <a:endParaRPr lang="vi-VN" b="0" dirty="0" smtClean="0">
              <a:latin typeface="Times New Roman" panose="02020603050405020304" pitchFamily="18" charset="0"/>
              <a:cs typeface="Times New Roman" panose="02020603050405020304" pitchFamily="18" charset="0"/>
            </a:endParaRPr>
          </a:p>
          <a:p>
            <a:pPr algn="just"/>
            <a:r>
              <a:rPr lang="es-ES" b="0" dirty="0" err="1" smtClean="0">
                <a:latin typeface="Times New Roman" panose="02020603050405020304" pitchFamily="18" charset="0"/>
                <a:cs typeface="Times New Roman" panose="02020603050405020304" pitchFamily="18" charset="0"/>
              </a:rPr>
              <a:t>Dùng</a:t>
            </a:r>
            <a:r>
              <a:rPr lang="es-ES" b="0" dirty="0" smtClean="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lưới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mành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đan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bằng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sợi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đay</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mắt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lưới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khoảng</a:t>
            </a:r>
            <a:r>
              <a:rPr lang="es-ES" b="0" dirty="0">
                <a:latin typeface="Times New Roman" panose="02020603050405020304" pitchFamily="18" charset="0"/>
                <a:cs typeface="Times New Roman" panose="02020603050405020304" pitchFamily="18" charset="0"/>
              </a:rPr>
              <a:t> 5 cm, </a:t>
            </a:r>
            <a:r>
              <a:rPr lang="es-ES" b="0" dirty="0" err="1">
                <a:latin typeface="Times New Roman" panose="02020603050405020304" pitchFamily="18" charset="0"/>
                <a:cs typeface="Times New Roman" panose="02020603050405020304" pitchFamily="18" charset="0"/>
              </a:rPr>
              <a:t>lưới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dài</a:t>
            </a:r>
            <a:r>
              <a:rPr lang="es-ES" b="0" dirty="0">
                <a:latin typeface="Times New Roman" panose="02020603050405020304" pitchFamily="18" charset="0"/>
                <a:cs typeface="Times New Roman" panose="02020603050405020304" pitchFamily="18" charset="0"/>
              </a:rPr>
              <a:t> 100m, cao 0,8m, </a:t>
            </a:r>
            <a:r>
              <a:rPr lang="es-ES" b="0" dirty="0" err="1">
                <a:latin typeface="Times New Roman" panose="02020603050405020304" pitchFamily="18" charset="0"/>
                <a:cs typeface="Times New Roman" panose="02020603050405020304" pitchFamily="18" charset="0"/>
              </a:rPr>
              <a:t>thả</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trong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ao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theo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hình</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chữ</a:t>
            </a:r>
            <a:r>
              <a:rPr lang="es-ES" b="0" dirty="0">
                <a:latin typeface="Times New Roman" panose="02020603050405020304" pitchFamily="18" charset="0"/>
                <a:cs typeface="Times New Roman" panose="02020603050405020304" pitchFamily="18" charset="0"/>
              </a:rPr>
              <a:t> “Z”, </a:t>
            </a:r>
            <a:r>
              <a:rPr lang="es-ES" b="0" dirty="0" err="1">
                <a:latin typeface="Times New Roman" panose="02020603050405020304" pitchFamily="18" charset="0"/>
                <a:cs typeface="Times New Roman" panose="02020603050405020304" pitchFamily="18" charset="0"/>
              </a:rPr>
              <a:t>phần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dưới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chìm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phần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trên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nổi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lửng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trong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ao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Rắn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nước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vận</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động</a:t>
            </a:r>
            <a:r>
              <a:rPr lang="es-ES" b="0" dirty="0">
                <a:latin typeface="Times New Roman" panose="02020603050405020304" pitchFamily="18" charset="0"/>
                <a:cs typeface="Times New Roman" panose="02020603050405020304" pitchFamily="18" charset="0"/>
              </a:rPr>
              <a:t> hay </a:t>
            </a:r>
            <a:r>
              <a:rPr lang="es-ES" b="0" dirty="0" err="1">
                <a:latin typeface="Times New Roman" panose="02020603050405020304" pitchFamily="18" charset="0"/>
                <a:cs typeface="Times New Roman" panose="02020603050405020304" pitchFamily="18" charset="0"/>
              </a:rPr>
              <a:t>đuổi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bắt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cá</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mắc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không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ra</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được</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rải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lưới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vào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buổi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chiều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sáng</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sớm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hôm</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sau</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kéo</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lưới</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bắt</a:t>
            </a:r>
            <a:r>
              <a:rPr lang="es-ES" b="0" dirty="0">
                <a:latin typeface="Times New Roman" panose="02020603050405020304" pitchFamily="18" charset="0"/>
                <a:cs typeface="Times New Roman" panose="02020603050405020304" pitchFamily="18" charset="0"/>
              </a:rPr>
              <a:t> </a:t>
            </a:r>
            <a:r>
              <a:rPr lang="es-ES" b="0" dirty="0" err="1">
                <a:latin typeface="Times New Roman" panose="02020603050405020304" pitchFamily="18" charset="0"/>
                <a:cs typeface="Times New Roman" panose="02020603050405020304" pitchFamily="18" charset="0"/>
              </a:rPr>
              <a:t>rắn</a:t>
            </a:r>
            <a:r>
              <a:rPr lang="es-ES" b="0" dirty="0">
                <a:latin typeface="Times New Roman" panose="02020603050405020304" pitchFamily="18" charset="0"/>
                <a:cs typeface="Times New Roman" panose="02020603050405020304" pitchFamily="18" charset="0"/>
              </a:rPr>
              <a:t>). </a:t>
            </a:r>
            <a:endParaRPr lang="vi-VN" b="0" dirty="0">
              <a:latin typeface="Times New Roman" panose="02020603050405020304" pitchFamily="18" charset="0"/>
              <a:cs typeface="Times New Roman" panose="02020603050405020304" pitchFamily="18" charset="0"/>
            </a:endParaRPr>
          </a:p>
          <a:p>
            <a:pPr algn="just"/>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6258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915334"/>
          </a:xfrm>
        </p:spPr>
        <p:txBody>
          <a:bodyPr>
            <a:no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smtClean="0">
                <a:latin typeface="Times New Roman" pitchFamily="18" charset="0"/>
                <a:cs typeface="Times New Roman" pitchFamily="18" charset="0"/>
              </a:rPr>
              <a:t>(</a:t>
            </a:r>
            <a:r>
              <a:rPr lang="en-US" sz="3000" b="1" dirty="0" err="1" smtClean="0">
                <a:latin typeface="Times New Roman" pitchFamily="18" charset="0"/>
                <a:cs typeface="Times New Roman" pitchFamily="18" charset="0"/>
              </a:rPr>
              <a:t>Các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loài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Chim</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79512" y="1412776"/>
            <a:ext cx="8856984" cy="5328592"/>
          </a:xfrm>
        </p:spPr>
        <p:txBody>
          <a:bodyPr>
            <a:normAutofit/>
          </a:bodyPr>
          <a:lstStyle/>
          <a:p>
            <a:r>
              <a:rPr lang="es-ES" b="1" dirty="0" err="1" smtClean="0"/>
              <a:t>Chim</a:t>
            </a:r>
            <a:r>
              <a:rPr lang="es-ES" dirty="0"/>
              <a:t>: </a:t>
            </a:r>
            <a:endParaRPr lang="en-US" dirty="0" smtClean="0"/>
          </a:p>
          <a:p>
            <a:endParaRPr lang="en-US" dirty="0"/>
          </a:p>
          <a:p>
            <a:r>
              <a:rPr lang="en-US" dirty="0" err="1" smtClean="0"/>
              <a:t>Hình</a:t>
            </a:r>
            <a:r>
              <a:rPr lang="en-US" dirty="0" smtClean="0"/>
              <a:t> </a:t>
            </a:r>
            <a:r>
              <a:rPr lang="en-US" dirty="0" err="1" smtClean="0"/>
              <a:t>ảnh</a:t>
            </a:r>
            <a:endParaRPr lang="vi-VN"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24744"/>
            <a:ext cx="8784976"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8482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32" y="67235"/>
            <a:ext cx="8935212"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2483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1080120"/>
          </a:xfrm>
        </p:spPr>
        <p:txBody>
          <a:bodyPr>
            <a:normAutofit/>
          </a:bodyPr>
          <a:lstStyle/>
          <a:p>
            <a:r>
              <a:rPr lang="en-US" sz="3000" b="1" dirty="0" smtClean="0">
                <a:latin typeface="Times New Roman" pitchFamily="18" charset="0"/>
                <a:cs typeface="Times New Roman" pitchFamily="18" charset="0"/>
              </a:rPr>
              <a:t>4.3 </a:t>
            </a:r>
            <a:r>
              <a:rPr lang="en-US" sz="3000" b="1" dirty="0" err="1" smtClean="0">
                <a:latin typeface="Times New Roman" pitchFamily="18" charset="0"/>
                <a:cs typeface="Times New Roman" pitchFamily="18" charset="0"/>
              </a:rPr>
              <a:t>Địch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hại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là</a:t>
            </a:r>
            <a:r>
              <a:rPr lang="en-US" sz="3000" b="1" dirty="0" smtClean="0">
                <a:latin typeface="Times New Roman" pitchFamily="18" charset="0"/>
                <a:cs typeface="Times New Roman" pitchFamily="18" charset="0"/>
              </a:rPr>
              <a:t> ĐV </a:t>
            </a:r>
            <a:r>
              <a:rPr lang="en-US" sz="3000" b="1" dirty="0" err="1" smtClean="0">
                <a:latin typeface="Times New Roman" pitchFamily="18" charset="0"/>
                <a:cs typeface="Times New Roman" pitchFamily="18" charset="0"/>
              </a:rPr>
              <a:t>có</a:t>
            </a:r>
            <a:r>
              <a:rPr lang="en-US" sz="3000" b="1" dirty="0" smtClean="0">
                <a:latin typeface="Times New Roman" pitchFamily="18" charset="0"/>
                <a:cs typeface="Times New Roman" pitchFamily="18" charset="0"/>
              </a:rPr>
              <a:t> x</a:t>
            </a:r>
            <a:r>
              <a:rPr lang="vi-VN" sz="3000" b="1" dirty="0" smtClean="0">
                <a:latin typeface="Times New Roman" pitchFamily="18" charset="0"/>
                <a:cs typeface="Times New Roman" pitchFamily="18" charset="0"/>
              </a:rPr>
              <a:t>ươ</a:t>
            </a:r>
            <a:r>
              <a:rPr lang="en-US" sz="3000" b="1" dirty="0" err="1" smtClean="0">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sống</a:t>
            </a:r>
            <a:r>
              <a:rPr lang="en-US" sz="3000" b="1" dirty="0" smtClean="0">
                <a:latin typeface="Times New Roman" pitchFamily="18" charset="0"/>
                <a:cs typeface="Times New Roman" pitchFamily="18" charset="0"/>
              </a:rPr>
              <a:t/>
            </a:r>
            <a:br>
              <a:rPr lang="en-US" sz="3000" b="1" dirty="0" smtClean="0">
                <a:latin typeface="Times New Roman" pitchFamily="18" charset="0"/>
                <a:cs typeface="Times New Roman" pitchFamily="18" charset="0"/>
              </a:rPr>
            </a:br>
            <a:r>
              <a:rPr lang="en-US" sz="3000" b="1" dirty="0" smtClean="0">
                <a:latin typeface="Times New Roman" pitchFamily="18" charset="0"/>
                <a:cs typeface="Times New Roman" pitchFamily="18" charset="0"/>
              </a:rPr>
              <a:t>(</a:t>
            </a:r>
            <a:r>
              <a:rPr lang="en-US" sz="3000" b="1" dirty="0" err="1" smtClean="0">
                <a:latin typeface="Times New Roman" pitchFamily="18" charset="0"/>
                <a:cs typeface="Times New Roman" pitchFamily="18" charset="0"/>
              </a:rPr>
              <a:t>Các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loài</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Chim</a:t>
            </a:r>
            <a:r>
              <a:rPr lang="en-US" sz="3000" b="1" dirty="0" smtClean="0">
                <a:latin typeface="Times New Roman" pitchFamily="18" charset="0"/>
                <a:cs typeface="Times New Roman" pitchFamily="18" charset="0"/>
              </a:rPr>
              <a:t>)</a:t>
            </a:r>
            <a:endParaRPr lang="vi-VN" sz="3000" b="1" dirty="0">
              <a:latin typeface="Times New Roman" pitchFamily="18" charset="0"/>
              <a:cs typeface="Times New Roman" pitchFamily="18" charset="0"/>
            </a:endParaRPr>
          </a:p>
        </p:txBody>
      </p:sp>
      <p:sp>
        <p:nvSpPr>
          <p:cNvPr id="3" name="Content Placeholder 2"/>
          <p:cNvSpPr>
            <a:spLocks noGrp="1"/>
          </p:cNvSpPr>
          <p:nvPr>
            <p:ph idx="1"/>
          </p:nvPr>
        </p:nvSpPr>
        <p:spPr>
          <a:xfrm>
            <a:off x="179512" y="1412776"/>
            <a:ext cx="8856984" cy="5328592"/>
          </a:xfrm>
        </p:spPr>
        <p:txBody>
          <a:bodyPr>
            <a:normAutofit/>
          </a:bodyPr>
          <a:lstStyle/>
          <a:p>
            <a:pPr algn="just"/>
            <a:r>
              <a:rPr lang="es-ES" sz="2400" b="0" dirty="0" err="1" smtClean="0">
                <a:latin typeface="Times New Roman" panose="02020603050405020304" pitchFamily="18" charset="0"/>
                <a:cs typeface="Times New Roman" panose="02020603050405020304" pitchFamily="18" charset="0"/>
              </a:rPr>
              <a:t>Chim</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không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những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ký</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chủ</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sau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của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nhiều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loài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sán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sán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dây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có</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giai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đoạn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ấu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ký</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sinh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trên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còn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địch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hại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nguy</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hiểm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của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endParaRPr lang="vi-VN" sz="2400" b="0" dirty="0" smtClean="0">
              <a:latin typeface="Times New Roman" panose="02020603050405020304" pitchFamily="18" charset="0"/>
              <a:cs typeface="Times New Roman" panose="02020603050405020304" pitchFamily="18" charset="0"/>
            </a:endParaRPr>
          </a:p>
          <a:p>
            <a:pPr algn="just"/>
            <a:r>
              <a:rPr lang="es-ES" sz="2400" b="0" dirty="0" smtClean="0">
                <a:latin typeface="Times New Roman" panose="02020603050405020304" pitchFamily="18" charset="0"/>
                <a:cs typeface="Times New Roman" panose="02020603050405020304" pitchFamily="18" charset="0"/>
              </a:rPr>
              <a:t>Ở </a:t>
            </a:r>
            <a:r>
              <a:rPr lang="es-ES" sz="2400" b="0" dirty="0" err="1">
                <a:latin typeface="Times New Roman" panose="02020603050405020304" pitchFamily="18" charset="0"/>
                <a:cs typeface="Times New Roman" panose="02020603050405020304" pitchFamily="18" charset="0"/>
              </a:rPr>
              <a:t>nước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loài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chim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thuộc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nhiều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bộ</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nhau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chúng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phân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bố</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rộng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rãi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khắp</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mọi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vùng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từ</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miền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núi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trung</a:t>
            </a:r>
            <a:r>
              <a:rPr lang="es-ES" sz="2400" b="0" dirty="0">
                <a:latin typeface="Times New Roman" panose="02020603050405020304" pitchFamily="18" charset="0"/>
                <a:cs typeface="Times New Roman" panose="02020603050405020304" pitchFamily="18" charset="0"/>
              </a:rPr>
              <a:t> du </a:t>
            </a:r>
            <a:r>
              <a:rPr lang="es-ES" sz="2400" b="0" dirty="0" err="1">
                <a:latin typeface="Times New Roman" panose="02020603050405020304" pitchFamily="18" charset="0"/>
                <a:cs typeface="Times New Roman" panose="02020603050405020304" pitchFamily="18" charset="0"/>
              </a:rPr>
              <a:t>đến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đồng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bằng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và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ngoài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biển</a:t>
            </a:r>
            <a:r>
              <a:rPr lang="es-ES" sz="2400" b="0" dirty="0">
                <a:latin typeface="Times New Roman" panose="02020603050405020304" pitchFamily="18" charset="0"/>
                <a:cs typeface="Times New Roman" panose="02020603050405020304" pitchFamily="18" charset="0"/>
              </a:rPr>
              <a:t>. </a:t>
            </a:r>
            <a:endParaRPr lang="vi-VN" sz="2400" b="0" dirty="0" smtClean="0">
              <a:latin typeface="Times New Roman" panose="02020603050405020304" pitchFamily="18" charset="0"/>
              <a:cs typeface="Times New Roman" panose="02020603050405020304" pitchFamily="18" charset="0"/>
            </a:endParaRPr>
          </a:p>
          <a:p>
            <a:pPr algn="just"/>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5274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733800" cy="472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648200" y="1428466"/>
            <a:ext cx="3756561" cy="326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96930" y="6019800"/>
            <a:ext cx="993870" cy="369332"/>
          </a:xfrm>
          <a:prstGeom prst="rect">
            <a:avLst/>
          </a:prstGeom>
          <a:noFill/>
        </p:spPr>
        <p:txBody>
          <a:bodyPr wrap="square" rtlCol="0">
            <a:spAutoFit/>
          </a:bodyPr>
          <a:lstStyle/>
          <a:p>
            <a:r>
              <a:rPr lang="en-US" sz="1800" b="1" dirty="0" err="1" smtClean="0">
                <a:latin typeface="Times New Roman" panose="02020603050405020304" pitchFamily="18" charset="0"/>
                <a:cs typeface="Times New Roman" panose="02020603050405020304" pitchFamily="18" charset="0"/>
              </a:rPr>
              <a:t>Cốc</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đen</a:t>
            </a:r>
            <a:endParaRPr lang="en-US" sz="1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788738" y="4857690"/>
            <a:ext cx="1359668" cy="400110"/>
          </a:xfrm>
          <a:prstGeom prst="rect">
            <a:avLst/>
          </a:prstGeom>
          <a:noFill/>
        </p:spPr>
        <p:txBody>
          <a:bodyPr wrap="none" rtlCol="0">
            <a:spAutoFit/>
          </a:bodyPr>
          <a:lstStyle/>
          <a:p>
            <a:r>
              <a:rPr lang="en-US" sz="2000" b="1" dirty="0" err="1" smtClean="0">
                <a:latin typeface="Times New Roman" panose="02020603050405020304" pitchFamily="18" charset="0"/>
                <a:cs typeface="Times New Roman" panose="02020603050405020304" pitchFamily="18" charset="0"/>
              </a:rPr>
              <a:t>Mòng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biển</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5396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14715401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17" y="1981200"/>
            <a:ext cx="408498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561" y="1998260"/>
            <a:ext cx="396077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05000" y="4876800"/>
            <a:ext cx="861133" cy="400110"/>
          </a:xfrm>
          <a:prstGeom prst="rect">
            <a:avLst/>
          </a:prstGeom>
          <a:noFill/>
        </p:spPr>
        <p:txBody>
          <a:bodyPr wrap="none" rtlCol="0">
            <a:spAutoFit/>
          </a:bodyPr>
          <a:lstStyle/>
          <a:p>
            <a:r>
              <a:rPr lang="en-US" sz="2000" b="1" dirty="0" err="1" smtClean="0">
                <a:latin typeface="Times New Roman" panose="02020603050405020304" pitchFamily="18" charset="0"/>
                <a:cs typeface="Times New Roman" panose="02020603050405020304" pitchFamily="18" charset="0"/>
              </a:rPr>
              <a:t>Bói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a:t>
            </a:r>
            <a:endParaRPr lang="en-US"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313379" y="4782291"/>
            <a:ext cx="1560042" cy="400110"/>
          </a:xfrm>
          <a:prstGeom prst="rect">
            <a:avLst/>
          </a:prstGeom>
          <a:noFill/>
        </p:spPr>
        <p:txBody>
          <a:bodyPr wrap="none" rtlCol="0">
            <a:spAutoFit/>
          </a:bodyPr>
          <a:lstStyle/>
          <a:p>
            <a:r>
              <a:rPr lang="en-US" sz="2000" b="1" dirty="0" err="1" smtClean="0">
                <a:latin typeface="Times New Roman" panose="02020603050405020304" pitchFamily="18" charset="0"/>
                <a:cs typeface="Times New Roman" panose="02020603050405020304" pitchFamily="18" charset="0"/>
              </a:rPr>
              <a:t>Mòng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chanh</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383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4004995"/>
            <a:ext cx="7772400" cy="2716480"/>
          </a:xfrm>
        </p:spPr>
      </p:pic>
      <p:sp>
        <p:nvSpPr>
          <p:cNvPr id="4" name="Date Placeholder 3"/>
          <p:cNvSpPr>
            <a:spLocks noGrp="1"/>
          </p:cNvSpPr>
          <p:nvPr>
            <p:ph type="dt" sz="half" idx="10"/>
          </p:nvPr>
        </p:nvSpPr>
        <p:spPr>
          <a:xfrm>
            <a:off x="838200" y="6248400"/>
            <a:ext cx="2133600" cy="365125"/>
          </a:xfrm>
        </p:spPr>
        <p:txBody>
          <a:bodyPr/>
          <a:lstStyle/>
          <a:p>
            <a:fld id="{D5E1B8A8-00B4-4146-B678-96DB77AFDBC1}" type="datetime1">
              <a:rPr lang="vi-VN" smtClean="0"/>
              <a:t>16/10/2015</a:t>
            </a:fld>
            <a:endParaRPr lang="vi-VN"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28" y="1219200"/>
            <a:ext cx="3957172" cy="269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014" y="1219200"/>
            <a:ext cx="3716186" cy="269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107504" y="123325"/>
            <a:ext cx="8856984" cy="720080"/>
          </a:xfrm>
        </p:spPr>
        <p:txBody>
          <a:bodyPr>
            <a:normAutofit/>
          </a:bodyPr>
          <a:lstStyle/>
          <a:p>
            <a:r>
              <a:rPr lang="en-US" b="1" dirty="0" smtClean="0">
                <a:latin typeface="Times New Roman" pitchFamily="18" charset="0"/>
                <a:cs typeface="Times New Roman" pitchFamily="18" charset="0"/>
              </a:rPr>
              <a:t>4.2 </a:t>
            </a:r>
            <a:r>
              <a:rPr lang="en-US" b="1" dirty="0" err="1" smtClean="0">
                <a:latin typeface="Times New Roman" pitchFamily="18" charset="0"/>
                <a:cs typeface="Times New Roman" pitchFamily="18" charset="0"/>
              </a:rPr>
              <a:t>Thực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bậc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thấp</a:t>
            </a:r>
            <a:r>
              <a:rPr lang="en-US" b="1" dirty="0" smtClean="0">
                <a:latin typeface="Times New Roman" pitchFamily="18" charset="0"/>
                <a:cs typeface="Times New Roman" pitchFamily="18" charset="0"/>
              </a:rPr>
              <a:t> – </a:t>
            </a:r>
            <a:r>
              <a:rPr lang="en-US" b="1" dirty="0" err="1" smtClean="0">
                <a:latin typeface="Times New Roman" pitchFamily="18" charset="0"/>
                <a:cs typeface="Times New Roman" pitchFamily="18" charset="0"/>
              </a:rPr>
              <a:t>Rong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mạng</a:t>
            </a:r>
            <a:r>
              <a:rPr lang="en-US" b="1" dirty="0" smtClean="0">
                <a:latin typeface="Times New Roman" pitchFamily="18" charset="0"/>
                <a:cs typeface="Times New Roman" pitchFamily="18" charset="0"/>
              </a:rPr>
              <a:t> l</a:t>
            </a:r>
            <a:r>
              <a:rPr lang="vi-VN" b="1" dirty="0">
                <a:latin typeface="Times New Roman" pitchFamily="18" charset="0"/>
                <a:cs typeface="Times New Roman" pitchFamily="18" charset="0"/>
              </a:rPr>
              <a:t>ưới</a:t>
            </a:r>
          </a:p>
        </p:txBody>
      </p:sp>
    </p:spTree>
    <p:extLst>
      <p:ext uri="{BB962C8B-B14F-4D97-AF65-F5344CB8AC3E}">
        <p14:creationId xmlns:p14="http://schemas.microsoft.com/office/powerpoint/2010/main" val="13115372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79645"/>
            <a:ext cx="475215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73958"/>
            <a:ext cx="2971800" cy="36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90800" y="5410200"/>
            <a:ext cx="2028119" cy="400110"/>
          </a:xfrm>
          <a:prstGeom prst="rect">
            <a:avLst/>
          </a:prstGeom>
          <a:noFill/>
        </p:spPr>
        <p:txBody>
          <a:bodyPr wrap="none" rtlCol="0">
            <a:spAutoFit/>
          </a:bodyPr>
          <a:lstStyle/>
          <a:p>
            <a:r>
              <a:rPr lang="en-US" sz="2000" b="1" dirty="0" err="1" smtClean="0">
                <a:latin typeface="Times New Roman" panose="02020603050405020304" pitchFamily="18" charset="0"/>
                <a:cs typeface="Times New Roman" panose="02020603050405020304" pitchFamily="18" charset="0"/>
              </a:rPr>
              <a:t>Vạc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Nyclicorax</a:t>
            </a:r>
            <a:r>
              <a:rPr lang="en-US"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5184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928992" cy="1080120"/>
          </a:xfrm>
        </p:spPr>
        <p:txBody>
          <a:bodyPr>
            <a:normAutofit/>
          </a:bodyPr>
          <a:lstStyle/>
          <a:p>
            <a:r>
              <a:rPr lang="en-US" b="1" dirty="0" smtClean="0">
                <a:latin typeface="Times New Roman" pitchFamily="18" charset="0"/>
                <a:cs typeface="Times New Roman" pitchFamily="18" charset="0"/>
              </a:rPr>
              <a:t>4.3 </a:t>
            </a:r>
            <a:r>
              <a:rPr lang="en-US" b="1" dirty="0" err="1" smtClean="0">
                <a:latin typeface="Times New Roman" pitchFamily="18" charset="0"/>
                <a:cs typeface="Times New Roman" pitchFamily="18" charset="0"/>
              </a:rPr>
              <a:t>Địch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a:t>
            </a:r>
            <a:r>
              <a:rPr lang="en-US" b="1" dirty="0" smtClean="0">
                <a:latin typeface="Times New Roman" pitchFamily="18" charset="0"/>
                <a:cs typeface="Times New Roman" pitchFamily="18" charset="0"/>
              </a:rPr>
              <a:t> ĐV </a:t>
            </a:r>
            <a:r>
              <a:rPr lang="en-US" b="1" dirty="0" err="1" smtClean="0">
                <a:latin typeface="Times New Roman" pitchFamily="18" charset="0"/>
                <a:cs typeface="Times New Roman" pitchFamily="18" charset="0"/>
              </a:rPr>
              <a:t>có</a:t>
            </a:r>
            <a:r>
              <a:rPr lang="en-US" b="1" dirty="0" smtClean="0">
                <a:latin typeface="Times New Roman" pitchFamily="18" charset="0"/>
                <a:cs typeface="Times New Roman" pitchFamily="18" charset="0"/>
              </a:rPr>
              <a:t> x</a:t>
            </a:r>
            <a:r>
              <a:rPr lang="vi-VN" b="1" dirty="0" smtClean="0">
                <a:latin typeface="Times New Roman" pitchFamily="18" charset="0"/>
                <a:cs typeface="Times New Roman" pitchFamily="18" charset="0"/>
              </a:rPr>
              <a:t>ươ</a:t>
            </a:r>
            <a:r>
              <a:rPr lang="en-US" b="1" dirty="0" err="1" smtClean="0">
                <a:latin typeface="Times New Roman" pitchFamily="18" charset="0"/>
                <a:cs typeface="Times New Roman" pitchFamily="18" charset="0"/>
              </a:rPr>
              <a:t>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a:t>
            </a:r>
            <a:r>
              <a:rPr lang="en-US" b="1" dirty="0" err="1" smtClean="0">
                <a:latin typeface="Times New Roman" pitchFamily="18" charset="0"/>
                <a:cs typeface="Times New Roman" pitchFamily="18" charset="0"/>
              </a:rPr>
              <a:t>Chim</a:t>
            </a:r>
            <a:r>
              <a:rPr lang="en-US" b="1" dirty="0" smtClean="0">
                <a:latin typeface="Times New Roman" pitchFamily="18" charset="0"/>
                <a:cs typeface="Times New Roman" pitchFamily="18" charset="0"/>
              </a:rPr>
              <a:t>)</a:t>
            </a:r>
            <a:endParaRPr lang="vi-VN"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19200"/>
            <a:ext cx="3657600" cy="2590800"/>
          </a:xfrm>
        </p:spPr>
        <p:txBody>
          <a:bodyPr>
            <a:noAutofit/>
          </a:bodyPr>
          <a:lstStyle/>
          <a:p>
            <a:pPr marL="0" indent="0" algn="just">
              <a:buNone/>
            </a:pPr>
            <a:r>
              <a:rPr lang="vi-VN" sz="2400" u="sng" dirty="0" smtClean="0">
                <a:latin typeface="Times New Roman" panose="02020603050405020304" pitchFamily="18" charset="0"/>
                <a:cs typeface="Times New Roman" panose="02020603050405020304" pitchFamily="18" charset="0"/>
              </a:rPr>
              <a:t>Phòng:</a:t>
            </a:r>
          </a:p>
          <a:p>
            <a:pPr algn="just"/>
            <a:r>
              <a:rPr lang="es-ES" sz="2400" b="0" dirty="0" err="1" smtClean="0">
                <a:latin typeface="Times New Roman" panose="02020603050405020304" pitchFamily="18" charset="0"/>
                <a:cs typeface="Times New Roman" panose="02020603050405020304" pitchFamily="18" charset="0"/>
              </a:rPr>
              <a:t>Để</a:t>
            </a:r>
            <a:r>
              <a:rPr lang="es-ES" sz="2400" b="0" dirty="0" smtClean="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hạn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chế</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hại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của</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chúng</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nhà</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nuôi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tìm</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mọi</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cách</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phá</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tổ</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săn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bắn</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để</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tiêu</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diệt</a:t>
            </a:r>
            <a:r>
              <a:rPr lang="es-ES" sz="2400" b="0" dirty="0">
                <a:latin typeface="Times New Roman" panose="02020603050405020304" pitchFamily="18" charset="0"/>
                <a:cs typeface="Times New Roman" panose="02020603050405020304" pitchFamily="18" charset="0"/>
              </a:rPr>
              <a:t> </a:t>
            </a:r>
            <a:r>
              <a:rPr lang="es-ES" sz="2400" b="0" dirty="0" err="1">
                <a:latin typeface="Times New Roman" panose="02020603050405020304" pitchFamily="18" charset="0"/>
                <a:cs typeface="Times New Roman" panose="02020603050405020304" pitchFamily="18" charset="0"/>
              </a:rPr>
              <a:t>chúng</a:t>
            </a:r>
            <a:r>
              <a:rPr lang="es-ES" sz="2400" b="0" dirty="0">
                <a:latin typeface="Times New Roman" panose="02020603050405020304" pitchFamily="18" charset="0"/>
                <a:cs typeface="Times New Roman" panose="02020603050405020304" pitchFamily="18" charset="0"/>
              </a:rPr>
              <a:t>. </a:t>
            </a:r>
            <a:endParaRPr lang="vi-VN" sz="2400" b="0" dirty="0" smtClean="0">
              <a:latin typeface="Times New Roman" panose="02020603050405020304" pitchFamily="18" charset="0"/>
              <a:cs typeface="Times New Roman" panose="02020603050405020304" pitchFamily="18" charset="0"/>
            </a:endParaRPr>
          </a:p>
          <a:p>
            <a:pPr algn="just"/>
            <a:r>
              <a:rPr lang="en-US" sz="2400" b="0" dirty="0" err="1" smtClean="0">
                <a:latin typeface="Times New Roman" panose="02020603050405020304" pitchFamily="18" charset="0"/>
                <a:cs typeface="Times New Roman" panose="02020603050405020304" pitchFamily="18" charset="0"/>
              </a:rPr>
              <a:t>Lưới</a:t>
            </a:r>
            <a:r>
              <a:rPr lang="en-US" sz="2400" b="0" dirty="0" smtClean="0">
                <a:latin typeface="Times New Roman" panose="02020603050405020304" pitchFamily="18" charset="0"/>
                <a:cs typeface="Times New Roman" panose="02020603050405020304" pitchFamily="18" charset="0"/>
              </a:rPr>
              <a:t> </a:t>
            </a:r>
            <a:r>
              <a:rPr lang="en-US" sz="2400" b="0" dirty="0" err="1" smtClean="0">
                <a:latin typeface="Times New Roman" panose="02020603050405020304" pitchFamily="18" charset="0"/>
                <a:cs typeface="Times New Roman" panose="02020603050405020304" pitchFamily="18" charset="0"/>
              </a:rPr>
              <a:t>chắn</a:t>
            </a:r>
            <a:r>
              <a:rPr lang="en-US" sz="2400" b="0" dirty="0">
                <a:latin typeface="Times New Roman" panose="02020603050405020304" pitchFamily="18" charset="0"/>
                <a:cs typeface="Times New Roman" panose="02020603050405020304" pitchFamily="18" charset="0"/>
              </a:rPr>
              <a:t> </a:t>
            </a:r>
            <a:endParaRPr lang="vi-VN" sz="2400" b="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676400"/>
            <a:ext cx="4914900" cy="3686175"/>
          </a:xfrm>
          <a:prstGeom prst="rect">
            <a:avLst/>
          </a:prstGeom>
        </p:spPr>
      </p:pic>
    </p:spTree>
    <p:extLst>
      <p:ext uri="{BB962C8B-B14F-4D97-AF65-F5344CB8AC3E}">
        <p14:creationId xmlns:p14="http://schemas.microsoft.com/office/powerpoint/2010/main" val="27969508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260648"/>
            <a:ext cx="8451783" cy="6338837"/>
          </a:xfrm>
        </p:spPr>
      </p:pic>
    </p:spTree>
    <p:extLst>
      <p:ext uri="{BB962C8B-B14F-4D97-AF65-F5344CB8AC3E}">
        <p14:creationId xmlns:p14="http://schemas.microsoft.com/office/powerpoint/2010/main" val="16229185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1" name="WordArt 7"/>
          <p:cNvSpPr>
            <a:spLocks noChangeArrowheads="1" noChangeShapeType="1" noTextEdit="1"/>
          </p:cNvSpPr>
          <p:nvPr/>
        </p:nvSpPr>
        <p:spPr bwMode="gray">
          <a:xfrm>
            <a:off x="1692275" y="2997200"/>
            <a:ext cx="5759450" cy="863600"/>
          </a:xfrm>
          <a:prstGeom prst="rect">
            <a:avLst/>
          </a:prstGeom>
        </p:spPr>
        <p:txBody>
          <a:bodyPr wrap="none" fromWordArt="1">
            <a:prstTxWarp prst="textDeflate">
              <a:avLst>
                <a:gd name="adj" fmla="val 0"/>
              </a:avLst>
            </a:prstTxWarp>
          </a:bodyPr>
          <a:lstStyle/>
          <a:p>
            <a:pPr algn="ctr"/>
            <a:r>
              <a:rPr lang="en-US" sz="3600" b="1" kern="10">
                <a:ln w="19050">
                  <a:solidFill>
                    <a:schemeClr val="bg1"/>
                  </a:solidFill>
                  <a:round/>
                  <a:headEnd/>
                  <a:tailEnd/>
                </a:ln>
                <a:gradFill rotWithShape="1">
                  <a:gsLst>
                    <a:gs pos="0">
                      <a:schemeClr val="accent1"/>
                    </a:gs>
                    <a:gs pos="100000">
                      <a:schemeClr val="accent2"/>
                    </a:gs>
                  </a:gsLst>
                  <a:lin ang="0" scaled="1"/>
                </a:gradFill>
                <a:effectLst>
                  <a:outerShdw dist="63500" dir="2212194" algn="ctr" rotWithShape="0">
                    <a:srgbClr val="868686">
                      <a:alpha val="50000"/>
                    </a:srgbClr>
                  </a:outerShdw>
                </a:effectLst>
                <a:latin typeface="Arial"/>
                <a:cs typeface="Arial"/>
              </a:rPr>
              <a:t>Thank You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8071"/>
                                        </p:tgtEl>
                                        <p:attrNameLst>
                                          <p:attrName>style.visibility</p:attrName>
                                        </p:attrNameLst>
                                      </p:cBhvr>
                                      <p:to>
                                        <p:strVal val="visible"/>
                                      </p:to>
                                    </p:set>
                                    <p:anim calcmode="lin" valueType="num">
                                      <p:cBhvr>
                                        <p:cTn id="7" dur="500" fill="hold"/>
                                        <p:tgtEl>
                                          <p:spTgt spid="88071"/>
                                        </p:tgtEl>
                                        <p:attrNameLst>
                                          <p:attrName>ppt_w</p:attrName>
                                        </p:attrNameLst>
                                      </p:cBhvr>
                                      <p:tavLst>
                                        <p:tav tm="0">
                                          <p:val>
                                            <p:fltVal val="0"/>
                                          </p:val>
                                        </p:tav>
                                        <p:tav tm="100000">
                                          <p:val>
                                            <p:strVal val="#ppt_w"/>
                                          </p:val>
                                        </p:tav>
                                      </p:tavLst>
                                    </p:anim>
                                    <p:anim calcmode="lin" valueType="num">
                                      <p:cBhvr>
                                        <p:cTn id="8" dur="500" fill="hold"/>
                                        <p:tgtEl>
                                          <p:spTgt spid="88071"/>
                                        </p:tgtEl>
                                        <p:attrNameLst>
                                          <p:attrName>ppt_h</p:attrName>
                                        </p:attrNameLst>
                                      </p:cBhvr>
                                      <p:tavLst>
                                        <p:tav tm="0">
                                          <p:val>
                                            <p:fltVal val="0"/>
                                          </p:val>
                                        </p:tav>
                                        <p:tav tm="100000">
                                          <p:val>
                                            <p:strVal val="#ppt_h"/>
                                          </p:val>
                                        </p:tav>
                                      </p:tavLst>
                                    </p:anim>
                                    <p:animEffect transition="in" filter="fade">
                                      <p:cBhvr>
                                        <p:cTn id="9" dur="500"/>
                                        <p:tgtEl>
                                          <p:spTgt spid="8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3325"/>
            <a:ext cx="8856984" cy="720080"/>
          </a:xfrm>
        </p:spPr>
        <p:txBody>
          <a:bodyPr>
            <a:normAutofit/>
          </a:bodyPr>
          <a:lstStyle/>
          <a:p>
            <a:r>
              <a:rPr lang="en-US" b="1" dirty="0" smtClean="0">
                <a:latin typeface="Times New Roman" pitchFamily="18" charset="0"/>
                <a:cs typeface="Times New Roman" pitchFamily="18" charset="0"/>
              </a:rPr>
              <a:t>4.2 </a:t>
            </a:r>
            <a:r>
              <a:rPr lang="en-US" b="1" dirty="0" err="1" smtClean="0">
                <a:latin typeface="Times New Roman" pitchFamily="18" charset="0"/>
                <a:cs typeface="Times New Roman" pitchFamily="18" charset="0"/>
              </a:rPr>
              <a:t>Thực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bậc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thấp</a:t>
            </a:r>
            <a:r>
              <a:rPr lang="en-US" b="1" dirty="0" smtClean="0">
                <a:latin typeface="Times New Roman" pitchFamily="18" charset="0"/>
                <a:cs typeface="Times New Roman" pitchFamily="18" charset="0"/>
              </a:rPr>
              <a:t> – </a:t>
            </a:r>
            <a:r>
              <a:rPr lang="en-US" b="1" dirty="0" err="1" smtClean="0">
                <a:latin typeface="Times New Roman" pitchFamily="18" charset="0"/>
                <a:cs typeface="Times New Roman" pitchFamily="18" charset="0"/>
              </a:rPr>
              <a:t>Rong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mạng</a:t>
            </a:r>
            <a:r>
              <a:rPr lang="en-US" b="1" dirty="0" smtClean="0">
                <a:latin typeface="Times New Roman" pitchFamily="18" charset="0"/>
                <a:cs typeface="Times New Roman" pitchFamily="18" charset="0"/>
              </a:rPr>
              <a:t> l</a:t>
            </a:r>
            <a:r>
              <a:rPr lang="vi-VN" b="1" dirty="0">
                <a:latin typeface="Times New Roman" pitchFamily="18" charset="0"/>
                <a:cs typeface="Times New Roman" pitchFamily="18" charset="0"/>
              </a:rPr>
              <a:t>ưới</a:t>
            </a:r>
          </a:p>
        </p:txBody>
      </p:sp>
      <p:sp>
        <p:nvSpPr>
          <p:cNvPr id="3" name="Content Placeholder 2"/>
          <p:cNvSpPr>
            <a:spLocks noGrp="1"/>
          </p:cNvSpPr>
          <p:nvPr>
            <p:ph idx="1"/>
          </p:nvPr>
        </p:nvSpPr>
        <p:spPr>
          <a:xfrm>
            <a:off x="152400" y="1219200"/>
            <a:ext cx="8784976" cy="5832648"/>
          </a:xfrm>
        </p:spPr>
        <p:txBody>
          <a:bodyPr>
            <a:normAutofit/>
          </a:bodyPr>
          <a:lstStyle/>
          <a:p>
            <a:pPr algn="just">
              <a:spcAft>
                <a:spcPts val="600"/>
              </a:spcAft>
            </a:pPr>
            <a:r>
              <a:rPr lang="en-US" sz="2400" b="0" dirty="0" err="1" smtClean="0">
                <a:latin typeface="Times New Roman" panose="02020603050405020304" pitchFamily="18" charset="0"/>
                <a:cs typeface="Times New Roman" panose="02020603050405020304" pitchFamily="18" charset="0"/>
              </a:rPr>
              <a:t>Rong</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thuộc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họ</a:t>
            </a:r>
            <a:r>
              <a:rPr lang="en-US" sz="2400" b="0"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Hydrodictyonceae</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bộ</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tảo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lục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cầu</a:t>
            </a:r>
            <a:r>
              <a:rPr lang="en-US" sz="2400" b="0"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Chlorococcales</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lớp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tảo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lục</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smtClean="0">
                <a:latin typeface="Times New Roman" panose="02020603050405020304" pitchFamily="18" charset="0"/>
                <a:cs typeface="Times New Roman" panose="02020603050405020304" pitchFamily="18" charset="0"/>
              </a:rPr>
              <a:t>Rong</a:t>
            </a:r>
            <a:r>
              <a:rPr lang="en-US" sz="2400" b="0" dirty="0" smtClean="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quần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lớn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thường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tồn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những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tù</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nuôi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smtClean="0">
                <a:latin typeface="Times New Roman" panose="02020603050405020304" pitchFamily="18" charset="0"/>
                <a:cs typeface="Times New Roman" panose="02020603050405020304" pitchFamily="18" charset="0"/>
              </a:rPr>
              <a:t>Ban </a:t>
            </a:r>
            <a:r>
              <a:rPr lang="en-US" sz="2400" b="0" dirty="0" err="1">
                <a:latin typeface="Times New Roman" panose="02020603050405020304" pitchFamily="18" charset="0"/>
                <a:cs typeface="Times New Roman" panose="02020603050405020304" pitchFamily="18" charset="0"/>
              </a:rPr>
              <a:t>đầu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kết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lại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thành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khối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nhỏ</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sau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lớn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dần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khoảng</a:t>
            </a:r>
            <a:r>
              <a:rPr lang="en-US" sz="2400" b="0" dirty="0">
                <a:latin typeface="Times New Roman" panose="02020603050405020304" pitchFamily="18" charset="0"/>
                <a:cs typeface="Times New Roman" panose="02020603050405020304" pitchFamily="18" charset="0"/>
              </a:rPr>
              <a:t> 8-20 cm </a:t>
            </a:r>
            <a:r>
              <a:rPr lang="en-US" sz="2400" b="0" dirty="0" err="1">
                <a:latin typeface="Times New Roman" panose="02020603050405020304" pitchFamily="18" charset="0"/>
                <a:cs typeface="Times New Roman" panose="02020603050405020304" pitchFamily="18" charset="0"/>
              </a:rPr>
              <a:t>nổi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như</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túi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lưới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nên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gọi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tảo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lưới</a:t>
            </a:r>
            <a:r>
              <a:rPr lang="en-US" sz="2400" b="0" dirty="0">
                <a:latin typeface="Times New Roman" panose="02020603050405020304" pitchFamily="18" charset="0"/>
                <a:cs typeface="Times New Roman" panose="02020603050405020304" pitchFamily="18" charset="0"/>
              </a:rPr>
              <a:t>. </a:t>
            </a:r>
            <a:endParaRPr lang="en-US" sz="2400" b="0" dirty="0" smtClean="0">
              <a:latin typeface="Times New Roman" panose="02020603050405020304" pitchFamily="18" charset="0"/>
              <a:cs typeface="Times New Roman" panose="02020603050405020304" pitchFamily="18" charset="0"/>
            </a:endParaRPr>
          </a:p>
          <a:p>
            <a:pPr algn="just">
              <a:spcAft>
                <a:spcPts val="600"/>
              </a:spcAft>
            </a:pP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mắc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phải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thoát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sẽ</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chết</a:t>
            </a:r>
            <a:r>
              <a:rPr lang="en-US" sz="2400" b="0" dirty="0">
                <a:latin typeface="Times New Roman" panose="02020603050405020304" pitchFamily="18" charset="0"/>
                <a:cs typeface="Times New Roman" panose="02020603050405020304" pitchFamily="18" charset="0"/>
              </a:rPr>
              <a:t>. </a:t>
            </a:r>
          </a:p>
          <a:p>
            <a:pPr marL="0" indent="0">
              <a:spcAft>
                <a:spcPts val="600"/>
              </a:spcAft>
              <a:buNone/>
            </a:pP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trừ</a:t>
            </a:r>
            <a:r>
              <a:rPr lang="en-US" sz="2400" dirty="0">
                <a:latin typeface="Times New Roman" panose="02020603050405020304" pitchFamily="18" charset="0"/>
                <a:cs typeface="Times New Roman" panose="02020603050405020304" pitchFamily="18" charset="0"/>
              </a:rPr>
              <a:t>: </a:t>
            </a:r>
          </a:p>
          <a:p>
            <a:pPr>
              <a:spcAft>
                <a:spcPts val="600"/>
              </a:spcAft>
            </a:pPr>
            <a:r>
              <a:rPr lang="en-US" sz="2400" b="0" dirty="0" err="1">
                <a:latin typeface="Times New Roman" panose="02020603050405020304" pitchFamily="18" charset="0"/>
                <a:cs typeface="Times New Roman" panose="02020603050405020304" pitchFamily="18" charset="0"/>
              </a:rPr>
              <a:t>Dùng</a:t>
            </a:r>
            <a:r>
              <a:rPr lang="en-US" sz="2400" b="0" dirty="0">
                <a:latin typeface="Times New Roman" panose="02020603050405020304" pitchFamily="18" charset="0"/>
                <a:cs typeface="Times New Roman" panose="02020603050405020304" pitchFamily="18" charset="0"/>
              </a:rPr>
              <a:t> CuSO</a:t>
            </a:r>
            <a:r>
              <a:rPr lang="en-US" sz="2400" b="0" baseline="-25000" dirty="0">
                <a:latin typeface="Times New Roman" panose="02020603050405020304" pitchFamily="18" charset="0"/>
                <a:cs typeface="Times New Roman" panose="02020603050405020304" pitchFamily="18" charset="0"/>
              </a:rPr>
              <a:t>4</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nồng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độ</a:t>
            </a:r>
            <a:r>
              <a:rPr lang="en-US" sz="2400" b="0" dirty="0">
                <a:latin typeface="Times New Roman" panose="02020603050405020304" pitchFamily="18" charset="0"/>
                <a:cs typeface="Times New Roman" panose="02020603050405020304" pitchFamily="18" charset="0"/>
              </a:rPr>
              <a:t> 0,7 ppm </a:t>
            </a:r>
            <a:r>
              <a:rPr lang="en-US" sz="2400" b="0" dirty="0" err="1">
                <a:latin typeface="Times New Roman" panose="02020603050405020304" pitchFamily="18" charset="0"/>
                <a:cs typeface="Times New Roman" panose="02020603050405020304" pitchFamily="18" charset="0"/>
              </a:rPr>
              <a:t>rắc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xuống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có</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tiêu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diệt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Rong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lưới</a:t>
            </a:r>
            <a:r>
              <a:rPr lang="en-US" sz="2400" b="0" dirty="0">
                <a:latin typeface="Times New Roman" panose="02020603050405020304" pitchFamily="18" charset="0"/>
                <a:cs typeface="Times New Roman" panose="02020603050405020304" pitchFamily="18" charset="0"/>
              </a:rPr>
              <a:t>. </a:t>
            </a:r>
          </a:p>
          <a:p>
            <a:pPr>
              <a:spcAft>
                <a:spcPts val="600"/>
              </a:spcAft>
            </a:pPr>
            <a:r>
              <a:rPr lang="en-US" sz="2400" b="0" dirty="0" err="1">
                <a:latin typeface="Times New Roman" panose="02020603050405020304" pitchFamily="18" charset="0"/>
                <a:cs typeface="Times New Roman" panose="02020603050405020304" pitchFamily="18" charset="0"/>
              </a:rPr>
              <a:t>Dùng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vôi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tẩy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ao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lúc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thả</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cá</a:t>
            </a:r>
            <a:r>
              <a:rPr lang="en-US" sz="2400" b="0" dirty="0">
                <a:latin typeface="Times New Roman" panose="02020603050405020304" pitchFamily="18" charset="0"/>
                <a:cs typeface="Times New Roman" panose="02020603050405020304" pitchFamily="18" charset="0"/>
              </a:rPr>
              <a:t>. </a:t>
            </a:r>
            <a:endParaRPr lang="vi-VN" sz="2400" b="0" dirty="0">
              <a:latin typeface="Times New Roman" panose="02020603050405020304" pitchFamily="18" charset="0"/>
              <a:cs typeface="Times New Roman" panose="02020603050405020304" pitchFamily="18" charset="0"/>
            </a:endParaRPr>
          </a:p>
          <a:p>
            <a:pPr algn="just">
              <a:spcAft>
                <a:spcPts val="600"/>
              </a:spcAft>
            </a:pPr>
            <a:endParaRPr lang="en-US" sz="2400" b="0" dirty="0" smtClean="0">
              <a:latin typeface="Times New Roman" panose="02020603050405020304" pitchFamily="18" charset="0"/>
              <a:cs typeface="Times New Roman" panose="02020603050405020304" pitchFamily="18" charset="0"/>
            </a:endParaRPr>
          </a:p>
          <a:p>
            <a:pPr marL="0" indent="0" algn="just">
              <a:spcAft>
                <a:spcPts val="600"/>
              </a:spcAft>
              <a:buNone/>
            </a:pPr>
            <a:endParaRPr lang="vi-VN"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678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cdb2004c010gl">
  <a:themeElements>
    <a:clrScheme name="sample 3">
      <a:dk1>
        <a:srgbClr val="2B166E"/>
      </a:dk1>
      <a:lt1>
        <a:srgbClr val="FFFFFF"/>
      </a:lt1>
      <a:dk2>
        <a:srgbClr val="3F9D6C"/>
      </a:dk2>
      <a:lt2>
        <a:srgbClr val="DDDDDD"/>
      </a:lt2>
      <a:accent1>
        <a:srgbClr val="5BCD81"/>
      </a:accent1>
      <a:accent2>
        <a:srgbClr val="3399FF"/>
      </a:accent2>
      <a:accent3>
        <a:srgbClr val="FFFFFF"/>
      </a:accent3>
      <a:accent4>
        <a:srgbClr val="23115D"/>
      </a:accent4>
      <a:accent5>
        <a:srgbClr val="B5E3C1"/>
      </a:accent5>
      <a:accent6>
        <a:srgbClr val="2D8AE7"/>
      </a:accent6>
      <a:hlink>
        <a:srgbClr val="6666FF"/>
      </a:hlink>
      <a:folHlink>
        <a:srgbClr val="6C9BB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sample 1">
        <a:dk1>
          <a:srgbClr val="2B166E"/>
        </a:dk1>
        <a:lt1>
          <a:srgbClr val="FFFFFF"/>
        </a:lt1>
        <a:dk2>
          <a:srgbClr val="336699"/>
        </a:dk2>
        <a:lt2>
          <a:srgbClr val="DDDDDD"/>
        </a:lt2>
        <a:accent1>
          <a:srgbClr val="458F8F"/>
        </a:accent1>
        <a:accent2>
          <a:srgbClr val="CCCC00"/>
        </a:accent2>
        <a:accent3>
          <a:srgbClr val="FFFFFF"/>
        </a:accent3>
        <a:accent4>
          <a:srgbClr val="23115D"/>
        </a:accent4>
        <a:accent5>
          <a:srgbClr val="B0C6C6"/>
        </a:accent5>
        <a:accent6>
          <a:srgbClr val="B9B900"/>
        </a:accent6>
        <a:hlink>
          <a:srgbClr val="9999FF"/>
        </a:hlink>
        <a:folHlink>
          <a:srgbClr val="6C9BBE"/>
        </a:folHlink>
      </a:clrScheme>
      <a:clrMap bg1="lt1" tx1="dk1" bg2="lt2" tx2="dk2" accent1="accent1" accent2="accent2" accent3="accent3" accent4="accent4" accent5="accent5" accent6="accent6" hlink="hlink" folHlink="folHlink"/>
    </a:extraClrScheme>
    <a:extraClrScheme>
      <a:clrScheme name="sample 2">
        <a:dk1>
          <a:srgbClr val="666633"/>
        </a:dk1>
        <a:lt1>
          <a:srgbClr val="FFFFFF"/>
        </a:lt1>
        <a:dk2>
          <a:srgbClr val="000066"/>
        </a:dk2>
        <a:lt2>
          <a:srgbClr val="F7F4D5"/>
        </a:lt2>
        <a:accent1>
          <a:srgbClr val="C86C62"/>
        </a:accent1>
        <a:accent2>
          <a:srgbClr val="D3A5DF"/>
        </a:accent2>
        <a:accent3>
          <a:srgbClr val="FFFFFF"/>
        </a:accent3>
        <a:accent4>
          <a:srgbClr val="56562A"/>
        </a:accent4>
        <a:accent5>
          <a:srgbClr val="E0BAB7"/>
        </a:accent5>
        <a:accent6>
          <a:srgbClr val="BF95CA"/>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sample 3">
        <a:dk1>
          <a:srgbClr val="2B166E"/>
        </a:dk1>
        <a:lt1>
          <a:srgbClr val="FFFFFF"/>
        </a:lt1>
        <a:dk2>
          <a:srgbClr val="3F9D6C"/>
        </a:dk2>
        <a:lt2>
          <a:srgbClr val="DDDDDD"/>
        </a:lt2>
        <a:accent1>
          <a:srgbClr val="5BCD81"/>
        </a:accent1>
        <a:accent2>
          <a:srgbClr val="3399FF"/>
        </a:accent2>
        <a:accent3>
          <a:srgbClr val="FFFFFF"/>
        </a:accent3>
        <a:accent4>
          <a:srgbClr val="23115D"/>
        </a:accent4>
        <a:accent5>
          <a:srgbClr val="B5E3C1"/>
        </a:accent5>
        <a:accent6>
          <a:srgbClr val="2D8AE7"/>
        </a:accent6>
        <a:hlink>
          <a:srgbClr val="6666FF"/>
        </a:hlink>
        <a:folHlink>
          <a:srgbClr val="6C9BB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3173337</TotalTime>
  <Words>9214</Words>
  <Application>Microsoft Office PowerPoint</Application>
  <PresentationFormat>On-screen Show (4:3)</PresentationFormat>
  <Paragraphs>437</Paragraphs>
  <Slides>83</Slides>
  <Notes>54</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91" baseType="lpstr">
      <vt:lpstr>Arial</vt:lpstr>
      <vt:lpstr>Calibri</vt:lpstr>
      <vt:lpstr>Times New Roman</vt:lpstr>
      <vt:lpstr>Verdana</vt:lpstr>
      <vt:lpstr>Wingdings</vt:lpstr>
      <vt:lpstr>cdb2004c010gl</vt:lpstr>
      <vt:lpstr>Custom Design</vt:lpstr>
      <vt:lpstr>Image</vt:lpstr>
      <vt:lpstr>PowerPoint Presentation</vt:lpstr>
      <vt:lpstr>4.1 Khái niệm về địch hại</vt:lpstr>
      <vt:lpstr>4.1 Ví dụ</vt:lpstr>
      <vt:lpstr>PowerPoint Presentation</vt:lpstr>
      <vt:lpstr>4.2 Tác hại của TV lên ĐVTS</vt:lpstr>
      <vt:lpstr>4.2 Thực vật bậc thấp – Rong mạng lưới</vt:lpstr>
      <vt:lpstr>PowerPoint Presentation</vt:lpstr>
      <vt:lpstr>4.2 Thực vật bậc thấp – Rong mạng lưới</vt:lpstr>
      <vt:lpstr>4.2 Thực vật bậc thấp – Rong mạng lưới</vt:lpstr>
      <vt:lpstr>4.2 Thực vật bậc thấp - Tảo lục Zygnemataceae</vt:lpstr>
      <vt:lpstr>4.2 Thực vật bậc thấp - Tảo Zygnemataceae</vt:lpstr>
      <vt:lpstr>4.2 Thực vật bậc thấp - Tảo Zygnemataceae</vt:lpstr>
      <vt:lpstr>4.2 Thực vật bậc cao</vt:lpstr>
      <vt:lpstr>Chara spp.</vt:lpstr>
      <vt:lpstr>PowerPoint Presentation</vt:lpstr>
      <vt:lpstr>PowerPoint Presentation</vt:lpstr>
      <vt:lpstr>PowerPoint Presentation</vt:lpstr>
      <vt:lpstr>PowerPoint Presentation</vt:lpstr>
      <vt:lpstr>PowerPoint Presentation</vt:lpstr>
      <vt:lpstr>Spirodela polyrhiza</vt:lpstr>
      <vt:lpstr>PowerPoint Presentation</vt:lpstr>
      <vt:lpstr>Eichhornia crassipes</vt:lpstr>
      <vt:lpstr>PowerPoint Presentation</vt:lpstr>
      <vt:lpstr>Myriophyllum spicatum (Rong xương cá)</vt:lpstr>
      <vt:lpstr>Myriophyllum spicatum (Rong xương cá)</vt:lpstr>
      <vt:lpstr>Myriophyllum spicatum (Rong xương cá)</vt:lpstr>
      <vt:lpstr>Hydrilla plant (thủy thảo)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Juncus effuses (Cỏ bấc đèn)</vt:lpstr>
      <vt:lpstr>PowerPoint Presentation</vt:lpstr>
      <vt:lpstr>Potamogeton diversifolius (Rong mái chèo)</vt:lpstr>
      <vt:lpstr>PowerPoint Presentation</vt:lpstr>
      <vt:lpstr>Hydrocotyle ranunculoides (Sen dù lùn)</vt:lpstr>
      <vt:lpstr>PowerPoint Presentation</vt:lpstr>
      <vt:lpstr>4.3 Tác hại của ĐV lên ĐVTS</vt:lpstr>
      <vt:lpstr>4.3 Địch hại là ĐV không xương sống (Giáp xác chân chèo – Copepoda)</vt:lpstr>
      <vt:lpstr>PowerPoint Presentation</vt:lpstr>
      <vt:lpstr>PowerPoint Presentation</vt:lpstr>
      <vt:lpstr>4.3 Địch hại là ĐV không xương sống (Giáp xác chân chèo – Copepoda)</vt:lpstr>
      <vt:lpstr>4.3 Địch hại là ĐV không xương sống (Giáp xác chân chèo – Copepoda)</vt:lpstr>
      <vt:lpstr>PowerPoint Presentation</vt:lpstr>
      <vt:lpstr>PowerPoint Presentation</vt:lpstr>
      <vt:lpstr>PowerPoint Presentation</vt:lpstr>
      <vt:lpstr>4.3 Địch hại là ĐV không xương sống (Giáp xác chân chèo – Copepoda)</vt:lpstr>
      <vt:lpstr>4.3 Địch hại là ĐV không xương sống Bọ gạo (Notonecta)</vt:lpstr>
      <vt:lpstr>4.3 Địch hại là ĐV không xương sống Bọ gạo (Notonecta)</vt:lpstr>
      <vt:lpstr>4.3 Địch hại là ĐV không xương sống Bọ gạo (Notonecta)</vt:lpstr>
      <vt:lpstr>4.3 Địch hại là ĐV không xương sống Bọ gạo (Notonecta)</vt:lpstr>
      <vt:lpstr>4.3 Địch hại là ĐV không xương sống Ấu trùng chuồn chuồn (Odonata)</vt:lpstr>
      <vt:lpstr>4.3 Địch hại là ĐV không xương sống Ấu trùng chuồn chuồn (Odonata)</vt:lpstr>
      <vt:lpstr>4.3 Địch hại là ĐV không xương sống Ấu trùng chuồn chuồn (Odonata)</vt:lpstr>
      <vt:lpstr>4.3 Địch hại là ĐV không xương sống Con bắp cày (Dytiscidae)</vt:lpstr>
      <vt:lpstr>4.3 Địch hại là ĐV không xương sống Con bắp cày (Dytiscidae)</vt:lpstr>
      <vt:lpstr>4.3 Địch hại là ĐV không xương sống Con bắp cày (Dytiscidae)</vt:lpstr>
      <vt:lpstr>4.3 Địch hại là ĐV có xương sống Cá quả (Ophiocephalus)</vt:lpstr>
      <vt:lpstr>4.3 Địch hại là ĐV có xương sống Cá quả (Ophiocephalus)</vt:lpstr>
      <vt:lpstr>4.3 Địch hại là ĐV có xương sống Cá trê (Clarius fuscus)</vt:lpstr>
      <vt:lpstr>4.3 Địch hại là ĐV có xương sống Cá trê (Clarius fuscus)</vt:lpstr>
      <vt:lpstr>4.3 Địch hại là ĐV có xương sống Cá rô (Anabas testudineus)</vt:lpstr>
      <vt:lpstr>4.3 Địch hại là ĐV có xương sống Cá rô (Anabas testudineus)</vt:lpstr>
      <vt:lpstr>4.3 Địch hại là ĐV có xương sống Cá Vược (Siniperca chuasti)</vt:lpstr>
      <vt:lpstr>4.3 Địch hại là ĐV có xương sống Cá Vược (Siniperca chuasti)</vt:lpstr>
      <vt:lpstr>4.3 Địch hại là ĐV có xương sống Lớp lưỡng thê (Amphibia) </vt:lpstr>
      <vt:lpstr>PowerPoint Presentation</vt:lpstr>
      <vt:lpstr>4.3 Địch hại là ĐV có xương sống Lớp lưỡng thê (Amphibia) </vt:lpstr>
      <vt:lpstr>4.3 Địch hại là ĐV có xương sống Họ rắn nước (Colubridae)</vt:lpstr>
      <vt:lpstr>4.3 Địch hại là ĐV có xương sống Họ rắn nước (Colubridae)</vt:lpstr>
      <vt:lpstr>4.3 Địch hại là ĐV có xương sống (Các loài Chim)</vt:lpstr>
      <vt:lpstr>PowerPoint Presentation</vt:lpstr>
      <vt:lpstr>4.3 Địch hại là ĐV có xương sống (Các loài Chim)</vt:lpstr>
      <vt:lpstr>PowerPoint Presentation</vt:lpstr>
      <vt:lpstr>PowerPoint Presentation</vt:lpstr>
      <vt:lpstr>PowerPoint Presentation</vt:lpstr>
      <vt:lpstr>PowerPoint Presentation</vt:lpstr>
      <vt:lpstr>4.3 Địch hại là ĐV có xương sống (Chim)</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Hanoi</dc:creator>
  <cp:lastModifiedBy>BM MT&amp;BTS</cp:lastModifiedBy>
  <cp:revision>62</cp:revision>
  <dcterms:created xsi:type="dcterms:W3CDTF">2015-08-15T01:33:45Z</dcterms:created>
  <dcterms:modified xsi:type="dcterms:W3CDTF">2015-10-16T07:39:54Z</dcterms:modified>
</cp:coreProperties>
</file>