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01" r:id="rId3"/>
    <p:sldId id="302" r:id="rId4"/>
    <p:sldId id="304" r:id="rId5"/>
    <p:sldId id="306" r:id="rId6"/>
    <p:sldId id="307" r:id="rId7"/>
    <p:sldId id="308" r:id="rId8"/>
    <p:sldId id="313" r:id="rId9"/>
    <p:sldId id="310" r:id="rId10"/>
    <p:sldId id="311" r:id="rId11"/>
    <p:sldId id="314" r:id="rId12"/>
    <p:sldId id="315" r:id="rId13"/>
    <p:sldId id="388" r:id="rId14"/>
    <p:sldId id="317" r:id="rId15"/>
    <p:sldId id="321" r:id="rId16"/>
    <p:sldId id="323" r:id="rId17"/>
    <p:sldId id="338" r:id="rId18"/>
    <p:sldId id="339" r:id="rId19"/>
    <p:sldId id="340" r:id="rId20"/>
    <p:sldId id="341" r:id="rId21"/>
    <p:sldId id="346" r:id="rId22"/>
    <p:sldId id="347" r:id="rId23"/>
    <p:sldId id="348" r:id="rId24"/>
    <p:sldId id="349" r:id="rId25"/>
    <p:sldId id="350" r:id="rId26"/>
    <p:sldId id="351" r:id="rId27"/>
    <p:sldId id="352" r:id="rId28"/>
    <p:sldId id="353" r:id="rId29"/>
    <p:sldId id="354" r:id="rId30"/>
    <p:sldId id="355" r:id="rId31"/>
    <p:sldId id="356" r:id="rId32"/>
    <p:sldId id="359" r:id="rId33"/>
    <p:sldId id="360" r:id="rId34"/>
    <p:sldId id="361" r:id="rId35"/>
    <p:sldId id="362" r:id="rId36"/>
    <p:sldId id="363" r:id="rId37"/>
    <p:sldId id="364" r:id="rId38"/>
    <p:sldId id="365" r:id="rId39"/>
    <p:sldId id="367" r:id="rId40"/>
    <p:sldId id="368" r:id="rId41"/>
    <p:sldId id="369" r:id="rId42"/>
    <p:sldId id="372" r:id="rId43"/>
    <p:sldId id="373" r:id="rId44"/>
    <p:sldId id="392" r:id="rId45"/>
    <p:sldId id="394" r:id="rId46"/>
    <p:sldId id="374" r:id="rId47"/>
    <p:sldId id="375" r:id="rId48"/>
    <p:sldId id="376" r:id="rId49"/>
    <p:sldId id="377" r:id="rId50"/>
    <p:sldId id="379" r:id="rId51"/>
    <p:sldId id="382" r:id="rId52"/>
    <p:sldId id="383" r:id="rId53"/>
    <p:sldId id="385" r:id="rId54"/>
    <p:sldId id="391" r:id="rId55"/>
    <p:sldId id="395" r:id="rId56"/>
    <p:sldId id="397" r:id="rId57"/>
    <p:sldId id="396" r:id="rId58"/>
    <p:sldId id="398" r:id="rId59"/>
    <p:sldId id="276"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1329" autoAdjust="0"/>
  </p:normalViewPr>
  <p:slideViewPr>
    <p:cSldViewPr>
      <p:cViewPr>
        <p:scale>
          <a:sx n="140" d="100"/>
          <a:sy n="140" d="100"/>
        </p:scale>
        <p:origin x="-342" y="-26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8462A-260A-43C3-9E02-78C6E61661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vi-VN"/>
        </a:p>
      </dgm:t>
    </dgm:pt>
    <dgm:pt modelId="{BD4F6FAB-E6D1-49D9-A6DB-594D52B35D2A}">
      <dgm:prSet phldrT="[Text]" custT="1"/>
      <dgm:spPr/>
      <dgm:t>
        <a:bodyPr/>
        <a:lstStyle/>
        <a:p>
          <a:r>
            <a:rPr lang="en-US" sz="2800" b="0" dirty="0" err="1" smtClean="0">
              <a:solidFill>
                <a:schemeClr val="bg1"/>
              </a:solidFill>
              <a:latin typeface="Times New Roman" pitchFamily="18" charset="0"/>
              <a:cs typeface="Times New Roman" pitchFamily="18" charset="0"/>
            </a:rPr>
            <a:t>Vì</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vậy</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những</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biểu</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hiện</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của</a:t>
          </a:r>
          <a:r>
            <a:rPr lang="en-US" sz="2800" b="0" dirty="0" smtClean="0">
              <a:solidFill>
                <a:schemeClr val="bg1"/>
              </a:solidFill>
              <a:latin typeface="Times New Roman" pitchFamily="18" charset="0"/>
              <a:cs typeface="Times New Roman" pitchFamily="18" charset="0"/>
            </a:rPr>
            <a:t> </a:t>
          </a:r>
          <a:r>
            <a:rPr lang="en-US" sz="2800" b="0" i="1" dirty="0" err="1" smtClean="0">
              <a:solidFill>
                <a:schemeClr val="bg1"/>
              </a:solidFill>
              <a:latin typeface="Times New Roman" pitchFamily="18" charset="0"/>
              <a:cs typeface="Times New Roman" pitchFamily="18" charset="0"/>
            </a:rPr>
            <a:t>nhiễm</a:t>
          </a:r>
          <a:r>
            <a:rPr lang="en-US" sz="2800" b="0" i="1" dirty="0" smtClean="0">
              <a:solidFill>
                <a:schemeClr val="bg1"/>
              </a:solidFill>
              <a:latin typeface="Times New Roman" pitchFamily="18" charset="0"/>
              <a:cs typeface="Times New Roman" pitchFamily="18" charset="0"/>
            </a:rPr>
            <a:t> </a:t>
          </a:r>
          <a:r>
            <a:rPr lang="en-US" sz="2800" b="0" i="1" dirty="0" err="1" smtClean="0">
              <a:solidFill>
                <a:schemeClr val="bg1"/>
              </a:solidFill>
              <a:latin typeface="Times New Roman" pitchFamily="18" charset="0"/>
              <a:cs typeface="Times New Roman" pitchFamily="18" charset="0"/>
            </a:rPr>
            <a:t>độc</a:t>
          </a:r>
          <a:r>
            <a:rPr lang="en-US" sz="2800" b="0" i="1"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thường</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là</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những</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thay</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đổi</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rất</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sâu</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sắc</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về</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cấu</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trúc</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và</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chức</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phận</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của</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tế</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bào</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khó</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điều</a:t>
          </a:r>
          <a:r>
            <a:rPr lang="en-US" sz="2800" b="0" dirty="0" smtClean="0">
              <a:solidFill>
                <a:schemeClr val="bg1"/>
              </a:solidFill>
              <a:latin typeface="Times New Roman" pitchFamily="18" charset="0"/>
              <a:cs typeface="Times New Roman" pitchFamily="18" charset="0"/>
            </a:rPr>
            <a:t> </a:t>
          </a:r>
          <a:r>
            <a:rPr lang="en-US" sz="2800" b="0" dirty="0" err="1" smtClean="0">
              <a:solidFill>
                <a:schemeClr val="bg1"/>
              </a:solidFill>
              <a:latin typeface="Times New Roman" pitchFamily="18" charset="0"/>
              <a:cs typeface="Times New Roman" pitchFamily="18" charset="0"/>
            </a:rPr>
            <a:t>trị</a:t>
          </a:r>
          <a:r>
            <a:rPr lang="en-US" sz="2800" b="0" dirty="0" smtClean="0">
              <a:solidFill>
                <a:schemeClr val="bg1"/>
              </a:solidFill>
              <a:latin typeface="Times New Roman" pitchFamily="18" charset="0"/>
              <a:cs typeface="Times New Roman" pitchFamily="18" charset="0"/>
            </a:rPr>
            <a:t>. </a:t>
          </a:r>
          <a:endParaRPr lang="vi-VN" sz="2800" b="0" dirty="0">
            <a:solidFill>
              <a:schemeClr val="bg1"/>
            </a:solidFill>
            <a:latin typeface="Times New Roman" pitchFamily="18" charset="0"/>
            <a:cs typeface="Times New Roman" pitchFamily="18" charset="0"/>
          </a:endParaRPr>
        </a:p>
      </dgm:t>
    </dgm:pt>
    <dgm:pt modelId="{7EF0869F-554A-472E-B16B-27161370B0A6}" type="parTrans" cxnId="{AD477E58-F4D0-44FC-9526-AD11DE46ADEE}">
      <dgm:prSet/>
      <dgm:spPr/>
      <dgm:t>
        <a:bodyPr/>
        <a:lstStyle/>
        <a:p>
          <a:endParaRPr lang="vi-VN"/>
        </a:p>
      </dgm:t>
    </dgm:pt>
    <dgm:pt modelId="{4725BE26-7CF1-4271-8D9F-60677E203B8D}" type="sibTrans" cxnId="{AD477E58-F4D0-44FC-9526-AD11DE46ADEE}">
      <dgm:prSet/>
      <dgm:spPr/>
      <dgm:t>
        <a:bodyPr/>
        <a:lstStyle/>
        <a:p>
          <a:endParaRPr lang="vi-VN"/>
        </a:p>
      </dgm:t>
    </dgm:pt>
    <dgm:pt modelId="{18F9B062-5C0B-4735-BE2E-22F082BF1C08}">
      <dgm:prSet phldrT="[Text]" custT="1"/>
      <dgm:spPr/>
      <dgm:t>
        <a:bodyPr/>
        <a:lstStyle/>
        <a:p>
          <a:pPr algn="just"/>
          <a:r>
            <a:rPr lang="en-US" sz="2400" b="0" dirty="0" err="1" smtClean="0">
              <a:solidFill>
                <a:schemeClr val="bg1"/>
              </a:solidFill>
              <a:latin typeface="Times New Roman" pitchFamily="18" charset="0"/>
              <a:cs typeface="Times New Roman" pitchFamily="18" charset="0"/>
            </a:rPr>
            <a:t>Ví</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dụ</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tác</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dụng</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gây</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ung</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thư</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gây</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đột</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biến</a:t>
          </a:r>
          <a:r>
            <a:rPr lang="en-US" sz="2400" b="0" dirty="0" smtClean="0">
              <a:solidFill>
                <a:schemeClr val="bg1"/>
              </a:solidFill>
              <a:latin typeface="Times New Roman" pitchFamily="18" charset="0"/>
              <a:cs typeface="Times New Roman" pitchFamily="18" charset="0"/>
            </a:rPr>
            <a:t> gen, </a:t>
          </a:r>
          <a:r>
            <a:rPr lang="en-US" sz="2400" b="0" dirty="0" err="1" smtClean="0">
              <a:solidFill>
                <a:schemeClr val="bg1"/>
              </a:solidFill>
              <a:latin typeface="Times New Roman" pitchFamily="18" charset="0"/>
              <a:cs typeface="Times New Roman" pitchFamily="18" charset="0"/>
            </a:rPr>
            <a:t>gây</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độc</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cho</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gan</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thận</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hệ</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thần</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kinh</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dẫn</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đến</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suy</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giảm</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chức</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năng</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không</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hồi</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phục</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Ngộ</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độc</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mãn</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tính</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có</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thể</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trở</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thành</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ngộ</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độc</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cấp</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tính</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trong</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những</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điều</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kiện</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nhất</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định</a:t>
          </a:r>
          <a:r>
            <a:rPr lang="en-US" sz="2400" b="0" dirty="0" smtClean="0">
              <a:solidFill>
                <a:schemeClr val="bg1"/>
              </a:solidFill>
              <a:latin typeface="Times New Roman" pitchFamily="18" charset="0"/>
              <a:cs typeface="Times New Roman" pitchFamily="18" charset="0"/>
            </a:rPr>
            <a:t> – </a:t>
          </a:r>
          <a:r>
            <a:rPr lang="en-US" sz="2400" b="0" dirty="0" err="1" smtClean="0">
              <a:solidFill>
                <a:schemeClr val="bg1"/>
              </a:solidFill>
              <a:latin typeface="Times New Roman" pitchFamily="18" charset="0"/>
              <a:cs typeface="Times New Roman" pitchFamily="18" charset="0"/>
            </a:rPr>
            <a:t>ngộ</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độc</a:t>
          </a:r>
          <a:r>
            <a:rPr lang="en-US" sz="2400" b="0" dirty="0" smtClean="0">
              <a:solidFill>
                <a:schemeClr val="bg1"/>
              </a:solidFill>
              <a:latin typeface="Times New Roman" pitchFamily="18" charset="0"/>
              <a:cs typeface="Times New Roman" pitchFamily="18" charset="0"/>
            </a:rPr>
            <a:t> </a:t>
          </a:r>
          <a:r>
            <a:rPr lang="en-US" sz="2400" b="0" dirty="0" err="1" smtClean="0">
              <a:solidFill>
                <a:schemeClr val="bg1"/>
              </a:solidFill>
              <a:latin typeface="Times New Roman" pitchFamily="18" charset="0"/>
              <a:cs typeface="Times New Roman" pitchFamily="18" charset="0"/>
            </a:rPr>
            <a:t>chì</a:t>
          </a:r>
          <a:r>
            <a:rPr lang="en-US" sz="2400" b="0" dirty="0" smtClean="0">
              <a:solidFill>
                <a:schemeClr val="bg1"/>
              </a:solidFill>
              <a:latin typeface="Times New Roman" pitchFamily="18" charset="0"/>
              <a:cs typeface="Times New Roman" pitchFamily="18" charset="0"/>
            </a:rPr>
            <a:t>).</a:t>
          </a:r>
          <a:endParaRPr lang="vi-VN" sz="2400" b="0" dirty="0">
            <a:solidFill>
              <a:schemeClr val="bg1"/>
            </a:solidFill>
            <a:latin typeface="Times New Roman" pitchFamily="18" charset="0"/>
            <a:cs typeface="Times New Roman" pitchFamily="18" charset="0"/>
          </a:endParaRPr>
        </a:p>
      </dgm:t>
    </dgm:pt>
    <dgm:pt modelId="{9BEF5F62-5780-4DB4-8688-1BEB7235308A}" type="parTrans" cxnId="{B2873D0C-0309-445F-B6E3-22BDBE39560B}">
      <dgm:prSet/>
      <dgm:spPr/>
      <dgm:t>
        <a:bodyPr/>
        <a:lstStyle/>
        <a:p>
          <a:endParaRPr lang="vi-VN"/>
        </a:p>
      </dgm:t>
    </dgm:pt>
    <dgm:pt modelId="{C20FDDC4-20E3-452E-B9B7-A8154B76E5FC}" type="sibTrans" cxnId="{B2873D0C-0309-445F-B6E3-22BDBE39560B}">
      <dgm:prSet/>
      <dgm:spPr/>
      <dgm:t>
        <a:bodyPr/>
        <a:lstStyle/>
        <a:p>
          <a:endParaRPr lang="vi-VN"/>
        </a:p>
      </dgm:t>
    </dgm:pt>
    <dgm:pt modelId="{4EF2190A-E7AE-4A94-B148-E00107F5F210}" type="pres">
      <dgm:prSet presAssocID="{4C88462A-260A-43C3-9E02-78C6E61661F3}" presName="linear" presStyleCnt="0">
        <dgm:presLayoutVars>
          <dgm:animLvl val="lvl"/>
          <dgm:resizeHandles val="exact"/>
        </dgm:presLayoutVars>
      </dgm:prSet>
      <dgm:spPr/>
      <dgm:t>
        <a:bodyPr/>
        <a:lstStyle/>
        <a:p>
          <a:endParaRPr lang="vi-VN"/>
        </a:p>
      </dgm:t>
    </dgm:pt>
    <dgm:pt modelId="{B9325D33-24A2-4DA5-A8A8-A54BA9E56A82}" type="pres">
      <dgm:prSet presAssocID="{BD4F6FAB-E6D1-49D9-A6DB-594D52B35D2A}" presName="parentText" presStyleLbl="node1" presStyleIdx="0" presStyleCnt="2" custLinFactY="100000" custLinFactNeighborY="119798">
        <dgm:presLayoutVars>
          <dgm:chMax val="0"/>
          <dgm:bulletEnabled val="1"/>
        </dgm:presLayoutVars>
      </dgm:prSet>
      <dgm:spPr/>
      <dgm:t>
        <a:bodyPr/>
        <a:lstStyle/>
        <a:p>
          <a:endParaRPr lang="vi-VN"/>
        </a:p>
      </dgm:t>
    </dgm:pt>
    <dgm:pt modelId="{5E363117-30F8-4D94-B098-A5C8654BEE3B}" type="pres">
      <dgm:prSet presAssocID="{4725BE26-7CF1-4271-8D9F-60677E203B8D}" presName="spacer" presStyleCnt="0"/>
      <dgm:spPr/>
    </dgm:pt>
    <dgm:pt modelId="{E8784B7E-1785-4C51-B3E5-952D871FFEDF}" type="pres">
      <dgm:prSet presAssocID="{18F9B062-5C0B-4735-BE2E-22F082BF1C08}" presName="parentText" presStyleLbl="node1" presStyleIdx="1" presStyleCnt="2" custLinFactY="-121570" custLinFactNeighborY="-200000">
        <dgm:presLayoutVars>
          <dgm:chMax val="0"/>
          <dgm:bulletEnabled val="1"/>
        </dgm:presLayoutVars>
      </dgm:prSet>
      <dgm:spPr/>
      <dgm:t>
        <a:bodyPr/>
        <a:lstStyle/>
        <a:p>
          <a:endParaRPr lang="vi-VN"/>
        </a:p>
      </dgm:t>
    </dgm:pt>
  </dgm:ptLst>
  <dgm:cxnLst>
    <dgm:cxn modelId="{3DD5D78A-7A56-4B61-8E58-C805F6CA0646}" type="presOf" srcId="{4C88462A-260A-43C3-9E02-78C6E61661F3}" destId="{4EF2190A-E7AE-4A94-B148-E00107F5F210}" srcOrd="0" destOrd="0" presId="urn:microsoft.com/office/officeart/2005/8/layout/vList2"/>
    <dgm:cxn modelId="{F1A9BAE3-407F-43AE-A603-F26A02FACD67}" type="presOf" srcId="{BD4F6FAB-E6D1-49D9-A6DB-594D52B35D2A}" destId="{B9325D33-24A2-4DA5-A8A8-A54BA9E56A82}" srcOrd="0" destOrd="0" presId="urn:microsoft.com/office/officeart/2005/8/layout/vList2"/>
    <dgm:cxn modelId="{676D0B87-B80A-46A8-A601-3FE37B425006}" type="presOf" srcId="{18F9B062-5C0B-4735-BE2E-22F082BF1C08}" destId="{E8784B7E-1785-4C51-B3E5-952D871FFEDF}" srcOrd="0" destOrd="0" presId="urn:microsoft.com/office/officeart/2005/8/layout/vList2"/>
    <dgm:cxn modelId="{B2873D0C-0309-445F-B6E3-22BDBE39560B}" srcId="{4C88462A-260A-43C3-9E02-78C6E61661F3}" destId="{18F9B062-5C0B-4735-BE2E-22F082BF1C08}" srcOrd="1" destOrd="0" parTransId="{9BEF5F62-5780-4DB4-8688-1BEB7235308A}" sibTransId="{C20FDDC4-20E3-452E-B9B7-A8154B76E5FC}"/>
    <dgm:cxn modelId="{AD477E58-F4D0-44FC-9526-AD11DE46ADEE}" srcId="{4C88462A-260A-43C3-9E02-78C6E61661F3}" destId="{BD4F6FAB-E6D1-49D9-A6DB-594D52B35D2A}" srcOrd="0" destOrd="0" parTransId="{7EF0869F-554A-472E-B16B-27161370B0A6}" sibTransId="{4725BE26-7CF1-4271-8D9F-60677E203B8D}"/>
    <dgm:cxn modelId="{A8462578-6D8E-4C50-B447-0F8DC04D5B1B}" type="presParOf" srcId="{4EF2190A-E7AE-4A94-B148-E00107F5F210}" destId="{B9325D33-24A2-4DA5-A8A8-A54BA9E56A82}" srcOrd="0" destOrd="0" presId="urn:microsoft.com/office/officeart/2005/8/layout/vList2"/>
    <dgm:cxn modelId="{D19C5608-C56C-4774-A538-35504AE9E473}" type="presParOf" srcId="{4EF2190A-E7AE-4A94-B148-E00107F5F210}" destId="{5E363117-30F8-4D94-B098-A5C8654BEE3B}" srcOrd="1" destOrd="0" presId="urn:microsoft.com/office/officeart/2005/8/layout/vList2"/>
    <dgm:cxn modelId="{2929ED72-F2B8-41D6-B146-2383CA235A2D}" type="presParOf" srcId="{4EF2190A-E7AE-4A94-B148-E00107F5F210}" destId="{E8784B7E-1785-4C51-B3E5-952D871FFED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B577EF-CCB9-4283-82A1-61E8ABA09CB5}" type="datetimeFigureOut">
              <a:rPr lang="en-US" smtClean="0"/>
              <a:t>9/22/2015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56259-DA87-4D2F-AAB0-8C4D64477DD9}" type="slidenum">
              <a:rPr lang="en-US" smtClean="0"/>
              <a:t>‹#›</a:t>
            </a:fld>
            <a:endParaRPr lang="en-US"/>
          </a:p>
        </p:txBody>
      </p:sp>
    </p:spTree>
    <p:extLst>
      <p:ext uri="{BB962C8B-B14F-4D97-AF65-F5344CB8AC3E}">
        <p14:creationId xmlns:p14="http://schemas.microsoft.com/office/powerpoint/2010/main" val="329201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vi.wikipedia.org/w/index.php?title=C%C6%A1_th%E1%BB%83&amp;action=edit&amp;redlink=1" TargetMode="External"/><Relationship Id="rId13" Type="http://schemas.openxmlformats.org/officeDocument/2006/relationships/hyperlink" Target="http://vi.wikipedia.org/wiki/%C4%90%E1%BB%99c_ch%E1%BA%A5t_h%E1%BB%8Dc" TargetMode="External"/><Relationship Id="rId3" Type="http://schemas.openxmlformats.org/officeDocument/2006/relationships/hyperlink" Target="http://vi.wikipedia.org/wiki/Sinh_h%E1%BB%8Dc" TargetMode="External"/><Relationship Id="rId7" Type="http://schemas.openxmlformats.org/officeDocument/2006/relationships/hyperlink" Target="http://vi.wikipedia.org/wiki/Ch%E1%BA%BFt" TargetMode="External"/><Relationship Id="rId12" Type="http://schemas.openxmlformats.org/officeDocument/2006/relationships/hyperlink" Target="http://vi.wikipedia.org/w/index.php?title=Paracelsus&amp;action=edit&amp;redlink=1" TargetMode="External"/><Relationship Id="rId17" Type="http://schemas.openxmlformats.org/officeDocument/2006/relationships/hyperlink" Target="http://vi.wikipedia.org/w/index.php?title=N%E1%BB%8Dc_%C4%91%E1%BB%99c&amp;action=edit&amp;redlink=1" TargetMode="External"/><Relationship Id="rId2" Type="http://schemas.openxmlformats.org/officeDocument/2006/relationships/slide" Target="../slides/slide2.xml"/><Relationship Id="rId16" Type="http://schemas.openxmlformats.org/officeDocument/2006/relationships/hyperlink" Target="http://vi.wikipedia.org/w/index.php?title=%C4%90%E1%BB%99c_t%E1%BB%91&amp;action=edit&amp;redlink=1" TargetMode="External"/><Relationship Id="rId1" Type="http://schemas.openxmlformats.org/officeDocument/2006/relationships/notesMaster" Target="../notesMasters/notesMaster1.xml"/><Relationship Id="rId6" Type="http://schemas.openxmlformats.org/officeDocument/2006/relationships/hyperlink" Target="http://vi.wikipedia.org/wiki/B%E1%BB%87nh" TargetMode="External"/><Relationship Id="rId11" Type="http://schemas.openxmlformats.org/officeDocument/2006/relationships/hyperlink" Target="http://vi.wikipedia.org/wiki/Ph%C3%A2n_t%E1%BB%AD" TargetMode="External"/><Relationship Id="rId5" Type="http://schemas.openxmlformats.org/officeDocument/2006/relationships/hyperlink" Target="http://vi.wikipedia.org/w/index.php?title=H%C6%B0_h%E1%BA%A1i&amp;action=edit&amp;redlink=1" TargetMode="External"/><Relationship Id="rId15" Type="http://schemas.openxmlformats.org/officeDocument/2006/relationships/hyperlink" Target="http://vi.wikipedia.org/wiki/%C4%90%E1%BB%99ng_v%E1%BA%ADt_h%E1%BB%8Dc" TargetMode="External"/><Relationship Id="rId10" Type="http://schemas.openxmlformats.org/officeDocument/2006/relationships/hyperlink" Target="http://vi.wikipedia.org/w/index.php?title=Ho%E1%BA%A1t_t%C3%ADnh&amp;action=edit&amp;redlink=1" TargetMode="External"/><Relationship Id="rId4" Type="http://schemas.openxmlformats.org/officeDocument/2006/relationships/hyperlink" Target="http://vi.wikipedia.org/wiki/Ch%E1%BA%A5t_h%C3%B3a_h%E1%BB%8Dc" TargetMode="External"/><Relationship Id="rId9" Type="http://schemas.openxmlformats.org/officeDocument/2006/relationships/hyperlink" Target="http://vi.wikipedia.org/wiki/Ph%E1%BA%A3n_%E1%BB%A9ng_h%C3%B3a_h%E1%BB%8Dc" TargetMode="External"/><Relationship Id="rId14" Type="http://schemas.openxmlformats.org/officeDocument/2006/relationships/hyperlink" Target="http://vi.wikipedia.org/wiki/Y_h%E1%BB%8Dc"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vi.wikipedia.org/w/index.php?title=C%C6%A1_th%E1%BB%83&amp;action=edit&amp;redlink=1" TargetMode="External"/><Relationship Id="rId13" Type="http://schemas.openxmlformats.org/officeDocument/2006/relationships/hyperlink" Target="http://vi.wikipedia.org/wiki/%C4%90%E1%BB%99c_ch%E1%BA%A5t_h%E1%BB%8Dc" TargetMode="External"/><Relationship Id="rId3" Type="http://schemas.openxmlformats.org/officeDocument/2006/relationships/hyperlink" Target="http://vi.wikipedia.org/wiki/Sinh_h%E1%BB%8Dc" TargetMode="External"/><Relationship Id="rId7" Type="http://schemas.openxmlformats.org/officeDocument/2006/relationships/hyperlink" Target="http://vi.wikipedia.org/wiki/Ch%E1%BA%BFt" TargetMode="External"/><Relationship Id="rId12" Type="http://schemas.openxmlformats.org/officeDocument/2006/relationships/hyperlink" Target="http://vi.wikipedia.org/w/index.php?title=Paracelsus&amp;action=edit&amp;redlink=1" TargetMode="External"/><Relationship Id="rId17" Type="http://schemas.openxmlformats.org/officeDocument/2006/relationships/hyperlink" Target="http://vi.wikipedia.org/w/index.php?title=N%E1%BB%8Dc_%C4%91%E1%BB%99c&amp;action=edit&amp;redlink=1" TargetMode="External"/><Relationship Id="rId2" Type="http://schemas.openxmlformats.org/officeDocument/2006/relationships/slide" Target="../slides/slide3.xml"/><Relationship Id="rId16" Type="http://schemas.openxmlformats.org/officeDocument/2006/relationships/hyperlink" Target="http://vi.wikipedia.org/w/index.php?title=%C4%90%E1%BB%99c_t%E1%BB%91&amp;action=edit&amp;redlink=1" TargetMode="External"/><Relationship Id="rId1" Type="http://schemas.openxmlformats.org/officeDocument/2006/relationships/notesMaster" Target="../notesMasters/notesMaster1.xml"/><Relationship Id="rId6" Type="http://schemas.openxmlformats.org/officeDocument/2006/relationships/hyperlink" Target="http://vi.wikipedia.org/wiki/B%E1%BB%87nh" TargetMode="External"/><Relationship Id="rId11" Type="http://schemas.openxmlformats.org/officeDocument/2006/relationships/hyperlink" Target="http://vi.wikipedia.org/wiki/Ph%C3%A2n_t%E1%BB%AD" TargetMode="External"/><Relationship Id="rId5" Type="http://schemas.openxmlformats.org/officeDocument/2006/relationships/hyperlink" Target="http://vi.wikipedia.org/w/index.php?title=H%C6%B0_h%E1%BA%A1i&amp;action=edit&amp;redlink=1" TargetMode="External"/><Relationship Id="rId15" Type="http://schemas.openxmlformats.org/officeDocument/2006/relationships/hyperlink" Target="http://vi.wikipedia.org/wiki/%C4%90%E1%BB%99ng_v%E1%BA%ADt_h%E1%BB%8Dc" TargetMode="External"/><Relationship Id="rId10" Type="http://schemas.openxmlformats.org/officeDocument/2006/relationships/hyperlink" Target="http://vi.wikipedia.org/w/index.php?title=Ho%E1%BA%A1t_t%C3%ADnh&amp;action=edit&amp;redlink=1" TargetMode="External"/><Relationship Id="rId4" Type="http://schemas.openxmlformats.org/officeDocument/2006/relationships/hyperlink" Target="http://vi.wikipedia.org/wiki/Ch%E1%BA%A5t_h%C3%B3a_h%E1%BB%8Dc" TargetMode="External"/><Relationship Id="rId9" Type="http://schemas.openxmlformats.org/officeDocument/2006/relationships/hyperlink" Target="http://vi.wikipedia.org/wiki/Ph%E1%BA%A3n_%E1%BB%A9ng_h%C3%B3a_h%E1%BB%8Dc" TargetMode="External"/><Relationship Id="rId14" Type="http://schemas.openxmlformats.org/officeDocument/2006/relationships/hyperlink" Target="http://vi.wikipedia.org/wiki/Y_h%E1%BB%8Dc"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cảnh</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3" tooltip="Sinh học"/>
              </a:rPr>
              <a:t>sinh</a:t>
            </a:r>
            <a:r>
              <a:rPr lang="en-US" sz="1200" u="sng" kern="1200" dirty="0" smtClean="0">
                <a:solidFill>
                  <a:schemeClr val="tx1"/>
                </a:solidFill>
                <a:effectLst/>
                <a:latin typeface="+mn-lt"/>
                <a:ea typeface="+mn-ea"/>
                <a:cs typeface="+mn-cs"/>
                <a:hlinkClick r:id="rId3" tooltip="Sinh học"/>
              </a:rPr>
              <a:t> </a:t>
            </a:r>
            <a:r>
              <a:rPr lang="en-US" sz="1200" u="sng" kern="1200" dirty="0" err="1" smtClean="0">
                <a:solidFill>
                  <a:schemeClr val="tx1"/>
                </a:solidFill>
                <a:effectLst/>
                <a:latin typeface="+mn-lt"/>
                <a:ea typeface="+mn-ea"/>
                <a:cs typeface="+mn-cs"/>
                <a:hlinkClick r:id="rId3" tooltip="Sinh học"/>
              </a:rPr>
              <a:t>học</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các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chất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tooltip="Chất hóa học"/>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5" tooltip="Hư hại (trang chưa được viết)"/>
              </a:rPr>
              <a:t>hư</a:t>
            </a:r>
            <a:r>
              <a:rPr lang="en-US" sz="1200" u="sng" kern="1200" dirty="0" smtClean="0">
                <a:solidFill>
                  <a:schemeClr val="tx1"/>
                </a:solidFill>
                <a:effectLst/>
                <a:latin typeface="+mn-lt"/>
                <a:ea typeface="+mn-ea"/>
                <a:cs typeface="+mn-cs"/>
                <a:hlinkClick r:id="rId5" tooltip="Hư hại (trang chưa được viết)"/>
              </a:rPr>
              <a:t> </a:t>
            </a:r>
            <a:r>
              <a:rPr lang="en-US" sz="1200" u="sng" kern="1200" dirty="0" err="1" smtClean="0">
                <a:solidFill>
                  <a:schemeClr val="tx1"/>
                </a:solidFill>
                <a:effectLst/>
                <a:latin typeface="+mn-lt"/>
                <a:ea typeface="+mn-ea"/>
                <a:cs typeface="+mn-cs"/>
                <a:hlinkClick r:id="rId5" tooltip="Hư hại (trang chưa được viết)"/>
              </a:rPr>
              <a:t>hại</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6" tooltip="Bệnh"/>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7" tooltip="Chết"/>
              </a:rPr>
              <a:t>tử</a:t>
            </a:r>
            <a:r>
              <a:rPr lang="en-US" sz="1200" u="sng" kern="1200" dirty="0" smtClean="0">
                <a:solidFill>
                  <a:schemeClr val="tx1"/>
                </a:solidFill>
                <a:effectLst/>
                <a:latin typeface="+mn-lt"/>
                <a:ea typeface="+mn-ea"/>
                <a:cs typeface="+mn-cs"/>
                <a:hlinkClick r:id="rId7" tooltip="Chết"/>
              </a:rPr>
              <a:t> </a:t>
            </a:r>
            <a:r>
              <a:rPr lang="en-US" sz="1200" u="sng" kern="1200" dirty="0" err="1" smtClean="0">
                <a:solidFill>
                  <a:schemeClr val="tx1"/>
                </a:solidFill>
                <a:effectLst/>
                <a:latin typeface="+mn-lt"/>
                <a:ea typeface="+mn-ea"/>
                <a:cs typeface="+mn-cs"/>
                <a:hlinkClick r:id="rId7" tooltip="Chết"/>
              </a:rPr>
              <a:t>vong</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8" tooltip="Cơ thể (trang chưa được viết)"/>
              </a:rPr>
              <a:t>cơ</a:t>
            </a:r>
            <a:r>
              <a:rPr lang="en-US" sz="1200" u="sng" kern="1200" dirty="0" smtClean="0">
                <a:solidFill>
                  <a:schemeClr val="tx1"/>
                </a:solidFill>
                <a:effectLst/>
                <a:latin typeface="+mn-lt"/>
                <a:ea typeface="+mn-ea"/>
                <a:cs typeface="+mn-cs"/>
                <a:hlinkClick r:id="rId8" tooltip="Cơ thể (trang chưa được viết)"/>
              </a:rPr>
              <a:t> </a:t>
            </a:r>
            <a:r>
              <a:rPr lang="en-US" sz="1200" u="sng" kern="1200" dirty="0" err="1" smtClean="0">
                <a:solidFill>
                  <a:schemeClr val="tx1"/>
                </a:solidFill>
                <a:effectLst/>
                <a:latin typeface="+mn-lt"/>
                <a:ea typeface="+mn-ea"/>
                <a:cs typeface="+mn-cs"/>
                <a:hlinkClick r:id="rId8" tooltip="Cơ thể (trang chưa được viết)"/>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9" tooltip="Phản ứng hóa học"/>
              </a:rPr>
              <a:t>phản</a:t>
            </a:r>
            <a:r>
              <a:rPr lang="en-US" sz="1200" u="sng" kern="1200" dirty="0" smtClean="0">
                <a:solidFill>
                  <a:schemeClr val="tx1"/>
                </a:solidFill>
                <a:effectLst/>
                <a:latin typeface="+mn-lt"/>
                <a:ea typeface="+mn-ea"/>
                <a:cs typeface="+mn-cs"/>
                <a:hlinkClick r:id="rId9" tooltip="Phản ứng hóa học"/>
              </a:rPr>
              <a:t> </a:t>
            </a:r>
            <a:r>
              <a:rPr lang="en-US" sz="1200" u="sng" kern="1200" dirty="0" err="1" smtClean="0">
                <a:solidFill>
                  <a:schemeClr val="tx1"/>
                </a:solidFill>
                <a:effectLst/>
                <a:latin typeface="+mn-lt"/>
                <a:ea typeface="+mn-ea"/>
                <a:cs typeface="+mn-cs"/>
                <a:hlinkClick r:id="rId9" tooltip="Phản ứng hóa học"/>
              </a:rPr>
              <a:t>ứng</a:t>
            </a:r>
            <a:r>
              <a:rPr lang="en-US" sz="1200" u="sng" kern="1200" dirty="0" smtClean="0">
                <a:solidFill>
                  <a:schemeClr val="tx1"/>
                </a:solidFill>
                <a:effectLst/>
                <a:latin typeface="+mn-lt"/>
                <a:ea typeface="+mn-ea"/>
                <a:cs typeface="+mn-cs"/>
                <a:hlinkClick r:id="rId9" tooltip="Phản ứng hóa học"/>
              </a:rPr>
              <a:t> </a:t>
            </a:r>
            <a:r>
              <a:rPr lang="en-US" sz="1200" u="sng" kern="1200" dirty="0" err="1" smtClean="0">
                <a:solidFill>
                  <a:schemeClr val="tx1"/>
                </a:solidFill>
                <a:effectLst/>
                <a:latin typeface="+mn-lt"/>
                <a:ea typeface="+mn-ea"/>
                <a:cs typeface="+mn-cs"/>
                <a:hlinkClick r:id="rId9" tooltip="Phản ứng hóa học"/>
              </a:rPr>
              <a:t>hóa</a:t>
            </a:r>
            <a:r>
              <a:rPr lang="en-US" sz="1200" u="sng" kern="1200" dirty="0" smtClean="0">
                <a:solidFill>
                  <a:schemeClr val="tx1"/>
                </a:solidFill>
                <a:effectLst/>
                <a:latin typeface="+mn-lt"/>
                <a:ea typeface="+mn-ea"/>
                <a:cs typeface="+mn-cs"/>
                <a:hlinkClick r:id="rId9" tooltip="Phản ứng hóa học"/>
              </a:rPr>
              <a:t> </a:t>
            </a:r>
            <a:r>
              <a:rPr lang="en-US" sz="1200" u="sng" kern="1200" dirty="0" err="1" smtClean="0">
                <a:solidFill>
                  <a:schemeClr val="tx1"/>
                </a:solidFill>
                <a:effectLst/>
                <a:latin typeface="+mn-lt"/>
                <a:ea typeface="+mn-ea"/>
                <a:cs typeface="+mn-cs"/>
                <a:hlinkClick r:id="rId9" tooltip="Phản ứng hóa học"/>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0" tooltip="Hoạt tính (trang chưa được viết)"/>
              </a:rPr>
              <a:t>hoạt</a:t>
            </a:r>
            <a:r>
              <a:rPr lang="en-US" sz="1200" u="sng" kern="1200" dirty="0" smtClean="0">
                <a:solidFill>
                  <a:schemeClr val="tx1"/>
                </a:solidFill>
                <a:effectLst/>
                <a:latin typeface="+mn-lt"/>
                <a:ea typeface="+mn-ea"/>
                <a:cs typeface="+mn-cs"/>
                <a:hlinkClick r:id="rId10" tooltip="Hoạt tính (trang chưa được viết)"/>
              </a:rPr>
              <a:t> </a:t>
            </a:r>
            <a:r>
              <a:rPr lang="en-US" sz="1200" u="sng" kern="1200" dirty="0" err="1" smtClean="0">
                <a:solidFill>
                  <a:schemeClr val="tx1"/>
                </a:solidFill>
                <a:effectLst/>
                <a:latin typeface="+mn-lt"/>
                <a:ea typeface="+mn-ea"/>
                <a:cs typeface="+mn-cs"/>
                <a:hlinkClick r:id="rId10" tooltip="Hoạt tính (trang chưa được viết)"/>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phạm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a:t>
            </a:r>
            <a:r>
              <a:rPr lang="en-US" sz="1200" u="sng" kern="1200" dirty="0" err="1" smtClean="0">
                <a:solidFill>
                  <a:schemeClr val="tx1"/>
                </a:solidFill>
                <a:effectLst/>
                <a:latin typeface="+mn-lt"/>
                <a:ea typeface="+mn-ea"/>
                <a:cs typeface="+mn-cs"/>
                <a:hlinkClick r:id="rId11" tooltip="Phân tử"/>
              </a:rPr>
              <a:t>phân</a:t>
            </a:r>
            <a:r>
              <a:rPr lang="en-US" sz="1200" u="sng" kern="1200" dirty="0" smtClean="0">
                <a:solidFill>
                  <a:schemeClr val="tx1"/>
                </a:solidFill>
                <a:effectLst/>
                <a:latin typeface="+mn-lt"/>
                <a:ea typeface="+mn-ea"/>
                <a:cs typeface="+mn-cs"/>
                <a:hlinkClick r:id="rId11" tooltip="Phân tử"/>
              </a:rPr>
              <a:t> </a:t>
            </a:r>
            <a:r>
              <a:rPr lang="en-US" sz="1200" u="sng" kern="1200" dirty="0" err="1" smtClean="0">
                <a:solidFill>
                  <a:schemeClr val="tx1"/>
                </a:solidFill>
                <a:effectLst/>
                <a:latin typeface="+mn-lt"/>
                <a:ea typeface="+mn-ea"/>
                <a:cs typeface="+mn-cs"/>
                <a:hlinkClick r:id="rId11" tooltip="Phân tử"/>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vừa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2" tooltip="Paracelsus (trang chưa được viết)"/>
              </a:rPr>
              <a:t>Paracelsus</a:t>
            </a:r>
            <a:r>
              <a:rPr lang="en-US" sz="1200" kern="1200" dirty="0" smtClean="0">
                <a:solidFill>
                  <a:schemeClr val="tx1"/>
                </a:solidFill>
                <a:effectLst/>
                <a:latin typeface="+mn-lt"/>
                <a:ea typeface="+mn-ea"/>
                <a:cs typeface="+mn-cs"/>
              </a:rPr>
              <a:t>, cha </a:t>
            </a:r>
            <a:r>
              <a:rPr lang="en-US" sz="1200" kern="1200" dirty="0" err="1" smtClean="0">
                <a:solidFill>
                  <a:schemeClr val="tx1"/>
                </a:solidFill>
                <a:effectLst/>
                <a:latin typeface="+mn-lt"/>
                <a:ea typeface="+mn-ea"/>
                <a:cs typeface="+mn-cs"/>
              </a:rPr>
              <a:t>đẻ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3" tooltip="Độc chất học"/>
              </a:rPr>
              <a:t>độc</a:t>
            </a:r>
            <a:r>
              <a:rPr lang="en-US" sz="1200" u="sng" kern="1200" dirty="0" smtClean="0">
                <a:solidFill>
                  <a:schemeClr val="tx1"/>
                </a:solidFill>
                <a:effectLst/>
                <a:latin typeface="+mn-lt"/>
                <a:ea typeface="+mn-ea"/>
                <a:cs typeface="+mn-cs"/>
                <a:hlinkClick r:id="rId13" tooltip="Độc chất học"/>
              </a:rPr>
              <a:t> </a:t>
            </a:r>
            <a:r>
              <a:rPr lang="en-US" sz="1200" u="sng" kern="1200" dirty="0" err="1" smtClean="0">
                <a:solidFill>
                  <a:schemeClr val="tx1"/>
                </a:solidFill>
                <a:effectLst/>
                <a:latin typeface="+mn-lt"/>
                <a:ea typeface="+mn-ea"/>
                <a:cs typeface="+mn-cs"/>
                <a:hlinkClick r:id="rId13" tooltip="Độc chất học"/>
              </a:rPr>
              <a:t>chất</a:t>
            </a:r>
            <a:r>
              <a:rPr lang="en-US" sz="1200" u="sng" kern="1200" dirty="0" smtClean="0">
                <a:solidFill>
                  <a:schemeClr val="tx1"/>
                </a:solidFill>
                <a:effectLst/>
                <a:latin typeface="+mn-lt"/>
                <a:ea typeface="+mn-ea"/>
                <a:cs typeface="+mn-cs"/>
                <a:hlinkClick r:id="rId13" tooltip="Độc chất học"/>
              </a:rPr>
              <a:t> </a:t>
            </a:r>
            <a:r>
              <a:rPr lang="en-US" sz="1200" u="sng" kern="1200" dirty="0" err="1" smtClean="0">
                <a:solidFill>
                  <a:schemeClr val="tx1"/>
                </a:solidFill>
                <a:effectLst/>
                <a:latin typeface="+mn-lt"/>
                <a:ea typeface="+mn-ea"/>
                <a:cs typeface="+mn-cs"/>
                <a:hlinkClick r:id="rId13" tooltip="Độc chất học"/>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Mọi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mọi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4" tooltip="Y học"/>
              </a:rPr>
              <a:t>y </a:t>
            </a:r>
            <a:r>
              <a:rPr lang="en-US" sz="1200" u="sng" kern="1200" dirty="0" err="1" smtClean="0">
                <a:solidFill>
                  <a:schemeClr val="tx1"/>
                </a:solidFill>
                <a:effectLst/>
                <a:latin typeface="+mn-lt"/>
                <a:ea typeface="+mn-ea"/>
                <a:cs typeface="+mn-cs"/>
                <a:hlinkClick r:id="rId14" tooltip="Y học"/>
              </a:rPr>
              <a:t>khoa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thú</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5" tooltip="Động vật học"/>
              </a:rPr>
              <a:t>động</a:t>
            </a:r>
            <a:r>
              <a:rPr lang="en-US" sz="1200" u="sng" kern="1200" dirty="0" smtClean="0">
                <a:solidFill>
                  <a:schemeClr val="tx1"/>
                </a:solidFill>
                <a:effectLst/>
                <a:latin typeface="+mn-lt"/>
                <a:ea typeface="+mn-ea"/>
                <a:cs typeface="+mn-cs"/>
                <a:hlinkClick r:id="rId15" tooltip="Động vật học"/>
              </a:rPr>
              <a:t> </a:t>
            </a:r>
            <a:r>
              <a:rPr lang="en-US" sz="1200" u="sng" kern="1200" dirty="0" err="1" smtClean="0">
                <a:solidFill>
                  <a:schemeClr val="tx1"/>
                </a:solidFill>
                <a:effectLst/>
                <a:latin typeface="+mn-lt"/>
                <a:ea typeface="+mn-ea"/>
                <a:cs typeface="+mn-cs"/>
                <a:hlinkClick r:id="rId15" tooltip="Động vật học"/>
              </a:rPr>
              <a:t>vật</a:t>
            </a:r>
            <a:r>
              <a:rPr lang="en-US" sz="1200" u="sng" kern="1200" dirty="0" smtClean="0">
                <a:solidFill>
                  <a:schemeClr val="tx1"/>
                </a:solidFill>
                <a:effectLst/>
                <a:latin typeface="+mn-lt"/>
                <a:ea typeface="+mn-ea"/>
                <a:cs typeface="+mn-cs"/>
                <a:hlinkClick r:id="rId15" tooltip="Động vật học"/>
              </a:rPr>
              <a:t> </a:t>
            </a:r>
            <a:r>
              <a:rPr lang="en-US" sz="1200" u="sng" kern="1200" dirty="0" err="1" smtClean="0">
                <a:solidFill>
                  <a:schemeClr val="tx1"/>
                </a:solidFill>
                <a:effectLst/>
                <a:latin typeface="+mn-lt"/>
                <a:ea typeface="+mn-ea"/>
                <a:cs typeface="+mn-cs"/>
                <a:hlinkClick r:id="rId15" tooltip="Động vật học"/>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6" tooltip="Độc tố (trang chưa được viết)"/>
              </a:rPr>
              <a:t>độc</a:t>
            </a:r>
            <a:r>
              <a:rPr lang="en-US" sz="1200" u="sng" kern="1200" dirty="0" smtClean="0">
                <a:solidFill>
                  <a:schemeClr val="tx1"/>
                </a:solidFill>
                <a:effectLst/>
                <a:latin typeface="+mn-lt"/>
                <a:ea typeface="+mn-ea"/>
                <a:cs typeface="+mn-cs"/>
                <a:hlinkClick r:id="rId16" tooltip="Độc tố (trang chưa được viết)"/>
              </a:rPr>
              <a:t> </a:t>
            </a:r>
            <a:r>
              <a:rPr lang="en-US" sz="1200" u="sng" kern="1200" dirty="0" err="1" smtClean="0">
                <a:solidFill>
                  <a:schemeClr val="tx1"/>
                </a:solidFill>
                <a:effectLst/>
                <a:latin typeface="+mn-lt"/>
                <a:ea typeface="+mn-ea"/>
                <a:cs typeface="+mn-cs"/>
                <a:hlinkClick r:id="rId16" tooltip="Độc tố (trang chưa được viết)"/>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7" tooltip="Nọc độc (trang chưa được viết)"/>
              </a:rPr>
              <a:t>nọc</a:t>
            </a:r>
            <a:r>
              <a:rPr lang="en-US" sz="1200" u="sng" kern="1200" dirty="0" smtClean="0">
                <a:solidFill>
                  <a:schemeClr val="tx1"/>
                </a:solidFill>
                <a:effectLst/>
                <a:latin typeface="+mn-lt"/>
                <a:ea typeface="+mn-ea"/>
                <a:cs typeface="+mn-cs"/>
                <a:hlinkClick r:id="rId17" tooltip="Nọc độc (trang chưa được viết)"/>
              </a:rPr>
              <a:t> </a:t>
            </a:r>
            <a:r>
              <a:rPr lang="en-US" sz="1200" u="sng" kern="1200" dirty="0" err="1" smtClean="0">
                <a:solidFill>
                  <a:schemeClr val="tx1"/>
                </a:solidFill>
                <a:effectLst/>
                <a:latin typeface="+mn-lt"/>
                <a:ea typeface="+mn-ea"/>
                <a:cs typeface="+mn-cs"/>
                <a:hlinkClick r:id="rId17" tooltip="Nọc độc (trang chưa được viết)"/>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nghĩa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cắn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nghĩa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da hay </a:t>
            </a:r>
            <a:r>
              <a:rPr lang="en-US" sz="1200" kern="1200" dirty="0" err="1" smtClean="0">
                <a:solidFill>
                  <a:schemeClr val="tx1"/>
                </a:solidFill>
                <a:effectLst/>
                <a:latin typeface="+mn-lt"/>
                <a:ea typeface="+mn-ea"/>
                <a:cs typeface="+mn-cs"/>
              </a:rPr>
              <a:t>ruột</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2</a:t>
            </a:fld>
            <a:endParaRPr lang="vi-VN"/>
          </a:p>
        </p:txBody>
      </p:sp>
    </p:spTree>
    <p:extLst>
      <p:ext uri="{BB962C8B-B14F-4D97-AF65-F5344CB8AC3E}">
        <p14:creationId xmlns:p14="http://schemas.microsoft.com/office/powerpoint/2010/main" val="28762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gắn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albumin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protein </a:t>
            </a:r>
            <a:r>
              <a:rPr lang="en-US" sz="1200" kern="1200" dirty="0" err="1" smtClean="0">
                <a:solidFill>
                  <a:schemeClr val="tx1"/>
                </a:solidFill>
                <a:effectLst/>
                <a:latin typeface="+mn-lt"/>
                <a:ea typeface="+mn-ea"/>
                <a:cs typeface="+mn-cs"/>
              </a:rPr>
              <a: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hay </a:t>
            </a:r>
            <a:r>
              <a:rPr lang="en-US" sz="1200" kern="1200" dirty="0" err="1" smtClean="0">
                <a:solidFill>
                  <a:schemeClr val="tx1"/>
                </a:solidFill>
                <a:effectLst/>
                <a:latin typeface="+mn-lt"/>
                <a:ea typeface="+mn-ea"/>
                <a:cs typeface="+mn-cs"/>
              </a:rPr>
              <a:t>gắn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lipoprotein.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gắn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xảy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(hemoglobin,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do ở </a:t>
            </a:r>
            <a:r>
              <a:rPr lang="en-US" sz="1200" kern="1200" dirty="0" err="1" smtClean="0">
                <a:solidFill>
                  <a:schemeClr val="tx1"/>
                </a:solidFill>
                <a:effectLst/>
                <a:latin typeface="+mn-lt"/>
                <a:ea typeface="+mn-ea"/>
                <a:cs typeface="+mn-cs"/>
              </a:rPr>
              <a: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trạng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nhiễm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luỹ</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pPr lvl="2"/>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nhiễm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gọi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pPr lvl="2"/>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ngoài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nạp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tan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thấm</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ít</a:t>
            </a:r>
            <a:r>
              <a:rPr lang="en-US" sz="1200" kern="1200" dirty="0" smtClean="0">
                <a:solidFill>
                  <a:schemeClr val="tx1"/>
                </a:solidFill>
                <a:effectLst/>
                <a:latin typeface="+mn-lt"/>
                <a:ea typeface="+mn-ea"/>
                <a:cs typeface="+mn-cs"/>
              </a:rPr>
              <a:t> tan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gắn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protein,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thế</a:t>
            </a:r>
            <a:r>
              <a:rPr lang="en-US" sz="1200" kern="1200" dirty="0" smtClean="0">
                <a:solidFill>
                  <a:schemeClr val="tx1"/>
                </a:solidFill>
                <a:effectLst/>
                <a:latin typeface="+mn-lt"/>
                <a:ea typeface="+mn-ea"/>
                <a:cs typeface="+mn-cs"/>
              </a:rPr>
              <a:t> tan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trừ</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thận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xảy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xúc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enzym</a:t>
            </a:r>
            <a:r>
              <a:rPr lang="en-US" sz="1200" kern="1200" dirty="0" smtClean="0">
                <a:solidFill>
                  <a:schemeClr val="tx1"/>
                </a:solidFill>
                <a:effectLst/>
                <a:latin typeface="+mn-lt"/>
                <a:ea typeface="+mn-ea"/>
                <a:cs typeface="+mn-cs"/>
              </a:rPr>
              <a:t> (men protease, lipase, decarboxylase – </a:t>
            </a:r>
            <a:r>
              <a:rPr lang="en-US" sz="1200" kern="1200" dirty="0" err="1" smtClean="0">
                <a:solidFill>
                  <a:schemeClr val="tx1"/>
                </a:solidFill>
                <a:effectLst/>
                <a:latin typeface="+mn-lt"/>
                <a:ea typeface="+mn-ea"/>
                <a:cs typeface="+mn-cs"/>
              </a:rPr>
              <a:t>xúc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reductase</a:t>
            </a:r>
            <a:r>
              <a:rPr lang="en-US" sz="1200" kern="1200" dirty="0" smtClean="0">
                <a:solidFill>
                  <a:schemeClr val="tx1"/>
                </a:solidFill>
                <a:effectLst/>
                <a:latin typeface="+mn-lt"/>
                <a:ea typeface="+mn-ea"/>
                <a:cs typeface="+mn-cs"/>
              </a:rPr>
              <a:t>, mono </a:t>
            </a:r>
            <a:r>
              <a:rPr lang="en-US" sz="1200" kern="1200" dirty="0" err="1" smtClean="0">
                <a:solidFill>
                  <a:schemeClr val="tx1"/>
                </a:solidFill>
                <a:effectLst/>
                <a:latin typeface="+mn-lt"/>
                <a:ea typeface="+mn-ea"/>
                <a:cs typeface="+mn-cs"/>
              </a:rPr>
              <a:t>amin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oxydase</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(3) </a:t>
            </a:r>
            <a:r>
              <a:rPr lang="en-US" sz="1200" kern="1200" dirty="0" err="1" smtClean="0">
                <a:solidFill>
                  <a:schemeClr val="tx1"/>
                </a:solidFill>
                <a:effectLst/>
                <a:latin typeface="+mn-lt"/>
                <a:ea typeface="+mn-ea"/>
                <a:cs typeface="+mn-cs"/>
              </a:rPr>
              <a:t>Tuổi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nuôi</a:t>
            </a:r>
            <a:r>
              <a:rPr lang="en-US" sz="1200" kern="1200" dirty="0" smtClean="0">
                <a:solidFill>
                  <a:schemeClr val="tx1"/>
                </a:solidFill>
                <a:effectLst/>
                <a:latin typeface="+mn-lt"/>
                <a:ea typeface="+mn-ea"/>
                <a:cs typeface="+mn-cs"/>
              </a:rPr>
              <a:t> - ở </a:t>
            </a:r>
            <a:r>
              <a:rPr lang="en-US" sz="1200" kern="1200" dirty="0" err="1" smtClean="0">
                <a:solidFill>
                  <a:schemeClr val="tx1"/>
                </a:solidFill>
                <a:effectLst/>
                <a:latin typeface="+mn-lt"/>
                <a:ea typeface="+mn-ea"/>
                <a:cs typeface="+mn-cs"/>
              </a:rPr>
              <a:t>giai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life span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thiếu</a:t>
            </a:r>
            <a:r>
              <a:rPr lang="en-US" sz="1200" kern="1200" dirty="0" smtClean="0">
                <a:solidFill>
                  <a:schemeClr val="tx1"/>
                </a:solidFill>
                <a:effectLst/>
                <a:latin typeface="+mn-lt"/>
                <a:ea typeface="+mn-ea"/>
                <a:cs typeface="+mn-cs"/>
              </a:rPr>
              <a:t> enzyme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(4) </a:t>
            </a:r>
            <a:r>
              <a:rPr lang="en-US" sz="1200" kern="1200" dirty="0" err="1" smtClean="0">
                <a:solidFill>
                  <a:schemeClr val="tx1"/>
                </a:solidFill>
                <a:effectLst/>
                <a:latin typeface="+mn-lt"/>
                <a:ea typeface="+mn-ea"/>
                <a:cs typeface="+mn-cs"/>
              </a:rPr>
              <a:t>Thiếu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enzym</a:t>
            </a:r>
            <a:r>
              <a:rPr lang="en-US" sz="1200" kern="1200" dirty="0" smtClean="0">
                <a:solidFill>
                  <a:schemeClr val="tx1"/>
                </a:solidFill>
                <a:effectLst/>
                <a:latin typeface="+mn-lt"/>
                <a:ea typeface="+mn-ea"/>
                <a:cs typeface="+mn-cs"/>
              </a:rPr>
              <a:t> hay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canxi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sắt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magie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kẽm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vitamin E, C, B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protein. (5)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nhiễm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miệng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(6) </a:t>
            </a:r>
            <a:r>
              <a:rPr lang="en-US" sz="1200" kern="1200" dirty="0" err="1" smtClean="0">
                <a:solidFill>
                  <a:schemeClr val="tx1"/>
                </a:solidFill>
                <a:effectLst/>
                <a:latin typeface="+mn-lt"/>
                <a:ea typeface="+mn-ea"/>
                <a:cs typeface="+mn-cs"/>
              </a:rPr>
              <a:t>Nhiệt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enzym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microsom</a:t>
            </a:r>
            <a:r>
              <a:rPr lang="en-US" sz="1200" kern="1200" dirty="0" smtClean="0">
                <a:solidFill>
                  <a:schemeClr val="tx1"/>
                </a:solidFill>
                <a:effectLst/>
                <a:latin typeface="+mn-lt"/>
                <a:ea typeface="+mn-ea"/>
                <a:cs typeface="+mn-cs"/>
              </a:rPr>
              <a:t>. (7)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enzym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enzym</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microsom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enzym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qua: (1) </a:t>
            </a:r>
            <a:r>
              <a:rPr lang="en-US" sz="1200" kern="1200" dirty="0" err="1" smtClean="0">
                <a:solidFill>
                  <a:schemeClr val="tx1"/>
                </a:solidFill>
                <a:effectLst/>
                <a:latin typeface="+mn-lt"/>
                <a:ea typeface="+mn-ea"/>
                <a:cs typeface="+mn-cs"/>
              </a:rPr>
              <a:t>Thận</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Đây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tan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nhỏ</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300. (2) </a:t>
            </a:r>
            <a:r>
              <a:rPr lang="en-US" sz="1200" kern="1200" dirty="0" err="1" smtClean="0">
                <a:solidFill>
                  <a:schemeClr val="tx1"/>
                </a:solidFill>
                <a:effectLst/>
                <a:latin typeface="+mn-lt"/>
                <a:ea typeface="+mn-ea"/>
                <a:cs typeface="+mn-cs"/>
              </a:rPr>
              <a:t>Mật</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300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trừ</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mật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ngoài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ruột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trừ</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thận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trừ</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mật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tĩnh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gọi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ruột</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kéo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(morphine, </a:t>
            </a:r>
            <a:r>
              <a:rPr lang="en-US" sz="1200" kern="1200" dirty="0" err="1" smtClean="0">
                <a:solidFill>
                  <a:schemeClr val="tx1"/>
                </a:solidFill>
                <a:effectLst/>
                <a:latin typeface="+mn-lt"/>
                <a:ea typeface="+mn-ea"/>
                <a:cs typeface="+mn-cs"/>
              </a:rPr>
              <a:t>tetracyclin</a:t>
            </a:r>
            <a:r>
              <a:rPr lang="en-US" sz="1200" kern="1200" dirty="0" smtClean="0">
                <a:solidFill>
                  <a:schemeClr val="tx1"/>
                </a:solidFill>
                <a:effectLst/>
                <a:latin typeface="+mn-lt"/>
                <a:ea typeface="+mn-ea"/>
                <a:cs typeface="+mn-cs"/>
              </a:rPr>
              <a:t>). (3) </a:t>
            </a:r>
            <a:r>
              <a:rPr lang="en-US" sz="1200" kern="1200" dirty="0" err="1" smtClean="0">
                <a:solidFill>
                  <a:schemeClr val="tx1"/>
                </a:solidFill>
                <a:effectLst/>
                <a:latin typeface="+mn-lt"/>
                <a:ea typeface="+mn-ea"/>
                <a:cs typeface="+mn-cs"/>
              </a:rPr>
              <a:t>Phổi</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(4) </a:t>
            </a:r>
            <a:r>
              <a:rPr lang="en-US" sz="1200" kern="1200" dirty="0" err="1" smtClean="0">
                <a:solidFill>
                  <a:schemeClr val="tx1"/>
                </a:solidFill>
                <a:effectLst/>
                <a:latin typeface="+mn-lt"/>
                <a:ea typeface="+mn-ea"/>
                <a:cs typeface="+mn-cs"/>
              </a:rPr>
              <a:t>Sữa</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15</a:t>
            </a:fld>
            <a:endParaRPr lang="vi-VN">
              <a:solidFill>
                <a:prstClr val="black"/>
              </a:solidFill>
            </a:endParaRPr>
          </a:p>
        </p:txBody>
      </p:sp>
    </p:spTree>
    <p:extLst>
      <p:ext uri="{BB962C8B-B14F-4D97-AF65-F5344CB8AC3E}">
        <p14:creationId xmlns:p14="http://schemas.microsoft.com/office/powerpoint/2010/main" val="56330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tùy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nghĩa</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gồm</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Các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yếu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tố</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thuộc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về</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chất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Các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yếu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tố</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trong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động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vật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Các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yếu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tố</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trong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môi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16</a:t>
            </a:fld>
            <a:endParaRPr lang="vi-VN">
              <a:solidFill>
                <a:prstClr val="black"/>
              </a:solidFill>
            </a:endParaRPr>
          </a:p>
        </p:txBody>
      </p:sp>
    </p:spTree>
    <p:extLst>
      <p:ext uri="{BB962C8B-B14F-4D97-AF65-F5344CB8AC3E}">
        <p14:creationId xmlns:p14="http://schemas.microsoft.com/office/powerpoint/2010/main" val="3525791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22</a:t>
            </a:fld>
            <a:endParaRPr lang="vi-VN">
              <a:solidFill>
                <a:prstClr val="black"/>
              </a:solidFill>
            </a:endParaRPr>
          </a:p>
        </p:txBody>
      </p:sp>
    </p:spTree>
    <p:extLst>
      <p:ext uri="{BB962C8B-B14F-4D97-AF65-F5344CB8AC3E}">
        <p14:creationId xmlns:p14="http://schemas.microsoft.com/office/powerpoint/2010/main" val="1730563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23</a:t>
            </a:fld>
            <a:endParaRPr lang="vi-VN">
              <a:solidFill>
                <a:prstClr val="black"/>
              </a:solidFill>
            </a:endParaRPr>
          </a:p>
        </p:txBody>
      </p:sp>
    </p:spTree>
    <p:extLst>
      <p:ext uri="{BB962C8B-B14F-4D97-AF65-F5344CB8AC3E}">
        <p14:creationId xmlns:p14="http://schemas.microsoft.com/office/powerpoint/2010/main" val="1730563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24</a:t>
            </a:fld>
            <a:endParaRPr lang="vi-VN">
              <a:solidFill>
                <a:prstClr val="black"/>
              </a:solidFill>
            </a:endParaRPr>
          </a:p>
        </p:txBody>
      </p:sp>
    </p:spTree>
    <p:extLst>
      <p:ext uri="{BB962C8B-B14F-4D97-AF65-F5344CB8AC3E}">
        <p14:creationId xmlns:p14="http://schemas.microsoft.com/office/powerpoint/2010/main" val="1730563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25</a:t>
            </a:fld>
            <a:endParaRPr lang="vi-VN">
              <a:solidFill>
                <a:prstClr val="black"/>
              </a:solidFill>
            </a:endParaRPr>
          </a:p>
        </p:txBody>
      </p:sp>
    </p:spTree>
    <p:extLst>
      <p:ext uri="{BB962C8B-B14F-4D97-AF65-F5344CB8AC3E}">
        <p14:creationId xmlns:p14="http://schemas.microsoft.com/office/powerpoint/2010/main" val="1730563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26</a:t>
            </a:fld>
            <a:endParaRPr lang="vi-VN">
              <a:solidFill>
                <a:prstClr val="black"/>
              </a:solidFill>
            </a:endParaRPr>
          </a:p>
        </p:txBody>
      </p:sp>
    </p:spTree>
    <p:extLst>
      <p:ext uri="{BB962C8B-B14F-4D97-AF65-F5344CB8AC3E}">
        <p14:creationId xmlns:p14="http://schemas.microsoft.com/office/powerpoint/2010/main" val="173056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27</a:t>
            </a:fld>
            <a:endParaRPr lang="vi-VN">
              <a:solidFill>
                <a:prstClr val="black"/>
              </a:solidFill>
            </a:endParaRPr>
          </a:p>
        </p:txBody>
      </p:sp>
    </p:spTree>
    <p:extLst>
      <p:ext uri="{BB962C8B-B14F-4D97-AF65-F5344CB8AC3E}">
        <p14:creationId xmlns:p14="http://schemas.microsoft.com/office/powerpoint/2010/main" val="1730563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28</a:t>
            </a:fld>
            <a:endParaRPr lang="vi-VN">
              <a:solidFill>
                <a:prstClr val="black"/>
              </a:solidFill>
            </a:endParaRPr>
          </a:p>
        </p:txBody>
      </p:sp>
    </p:spTree>
    <p:extLst>
      <p:ext uri="{BB962C8B-B14F-4D97-AF65-F5344CB8AC3E}">
        <p14:creationId xmlns:p14="http://schemas.microsoft.com/office/powerpoint/2010/main" val="1730563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a:t>
            </a:r>
            <a:r>
              <a:rPr lang="en-US" sz="1200" b="1" kern="1200" baseline="-25000" dirty="0" smtClean="0">
                <a:solidFill>
                  <a:schemeClr val="tx1"/>
                </a:solidFill>
                <a:effectLst/>
                <a:latin typeface="+mn-lt"/>
                <a:ea typeface="+mn-ea"/>
                <a:cs typeface="+mn-cs"/>
              </a:rPr>
              <a:t>2</a:t>
            </a:r>
            <a:r>
              <a:rPr lang="en-US" sz="1200" b="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hữu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nguồn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 </a:t>
            </a:r>
            <a:r>
              <a:rPr lang="en-US" sz="1200" kern="1200" dirty="0" err="1" smtClean="0">
                <a:solidFill>
                  <a:schemeClr val="tx1"/>
                </a:solidFill>
                <a:effectLst/>
                <a:latin typeface="+mn-lt"/>
                <a:ea typeface="+mn-ea"/>
                <a:cs typeface="+mn-cs"/>
              </a:rPr>
              <a:t>tồn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tôm</a:t>
            </a:r>
            <a:r>
              <a:rPr lang="en-US" sz="1200" kern="1200" dirty="0" smtClean="0">
                <a:solidFill>
                  <a:schemeClr val="tx1"/>
                </a:solidFill>
                <a:effectLst/>
                <a:latin typeface="+mn-lt"/>
                <a:ea typeface="+mn-ea"/>
                <a:cs typeface="+mn-cs"/>
              </a:rPr>
              <a:t>.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sắt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sắc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thiếu</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phép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nhiệt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30</a:t>
            </a:r>
            <a:r>
              <a:rPr lang="en-US" sz="1200" kern="1200" baseline="30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hàm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 </a:t>
            </a:r>
            <a:r>
              <a:rPr lang="en-US" sz="1200" kern="1200" dirty="0" err="1" smtClean="0">
                <a:solidFill>
                  <a:schemeClr val="tx1"/>
                </a:solidFill>
                <a:effectLst/>
                <a:latin typeface="+mn-lt"/>
                <a:ea typeface="+mn-ea"/>
                <a:cs typeface="+mn-cs"/>
              </a:rPr>
              <a:t>đạt</a:t>
            </a:r>
            <a:r>
              <a:rPr lang="en-US" sz="1200" kern="1200" dirty="0" smtClean="0">
                <a:solidFill>
                  <a:schemeClr val="tx1"/>
                </a:solidFill>
                <a:effectLst/>
                <a:latin typeface="+mn-lt"/>
                <a:ea typeface="+mn-ea"/>
                <a:cs typeface="+mn-cs"/>
              </a:rPr>
              <a:t> 1,93 mg/l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mức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3 mg/l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 </a:t>
            </a:r>
            <a:r>
              <a:rPr lang="en-US" sz="1200" kern="1200" dirty="0" err="1" smtClean="0">
                <a:solidFill>
                  <a:schemeClr val="tx1"/>
                </a:solidFill>
                <a:effectLst/>
                <a:latin typeface="+mn-lt"/>
                <a:ea typeface="+mn-ea"/>
                <a:cs typeface="+mn-cs"/>
              </a:rPr>
              <a:t>ngoài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lấy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hoà</a:t>
            </a:r>
            <a:r>
              <a:rPr lang="en-US" sz="1200" kern="1200" dirty="0" smtClean="0">
                <a:solidFill>
                  <a:schemeClr val="tx1"/>
                </a:solidFill>
                <a:effectLst/>
                <a:latin typeface="+mn-lt"/>
                <a:ea typeface="+mn-ea"/>
                <a:cs typeface="+mn-cs"/>
              </a:rPr>
              <a:t> tan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thiếu</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nhanh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a:t>
            </a:r>
            <a:r>
              <a:rPr lang="en-US" sz="1200" kern="1200" dirty="0" smtClean="0">
                <a:solidFill>
                  <a:schemeClr val="tx1"/>
                </a:solidFill>
                <a:effectLst/>
                <a:latin typeface="+mn-lt"/>
                <a:ea typeface="+mn-ea"/>
                <a:cs typeface="+mn-cs"/>
              </a:rPr>
              <a:t> 1 mg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 oxy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1,86 mg 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ngừa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hữu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lúc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giông</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dõi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kịp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35</a:t>
            </a:fld>
            <a:endParaRPr lang="vi-VN"/>
          </a:p>
        </p:txBody>
      </p:sp>
    </p:spTree>
    <p:extLst>
      <p:ext uri="{BB962C8B-B14F-4D97-AF65-F5344CB8AC3E}">
        <p14:creationId xmlns:p14="http://schemas.microsoft.com/office/powerpoint/2010/main" val="244407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cảnh</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3" tooltip="Sinh học"/>
              </a:rPr>
              <a:t>sinh</a:t>
            </a:r>
            <a:r>
              <a:rPr lang="en-US" sz="1200" u="sng" kern="1200" dirty="0" smtClean="0">
                <a:solidFill>
                  <a:schemeClr val="tx1"/>
                </a:solidFill>
                <a:effectLst/>
                <a:latin typeface="+mn-lt"/>
                <a:ea typeface="+mn-ea"/>
                <a:cs typeface="+mn-cs"/>
                <a:hlinkClick r:id="rId3" tooltip="Sinh học"/>
              </a:rPr>
              <a:t> </a:t>
            </a:r>
            <a:r>
              <a:rPr lang="en-US" sz="1200" u="sng" kern="1200" dirty="0" err="1" smtClean="0">
                <a:solidFill>
                  <a:schemeClr val="tx1"/>
                </a:solidFill>
                <a:effectLst/>
                <a:latin typeface="+mn-lt"/>
                <a:ea typeface="+mn-ea"/>
                <a:cs typeface="+mn-cs"/>
                <a:hlinkClick r:id="rId3" tooltip="Sinh học"/>
              </a:rPr>
              <a:t>học</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các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chất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tooltip="Chất hóa học"/>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5" tooltip="Hư hại (trang chưa được viết)"/>
              </a:rPr>
              <a:t>hư</a:t>
            </a:r>
            <a:r>
              <a:rPr lang="en-US" sz="1200" u="sng" kern="1200" dirty="0" smtClean="0">
                <a:solidFill>
                  <a:schemeClr val="tx1"/>
                </a:solidFill>
                <a:effectLst/>
                <a:latin typeface="+mn-lt"/>
                <a:ea typeface="+mn-ea"/>
                <a:cs typeface="+mn-cs"/>
                <a:hlinkClick r:id="rId5" tooltip="Hư hại (trang chưa được viết)"/>
              </a:rPr>
              <a:t> </a:t>
            </a:r>
            <a:r>
              <a:rPr lang="en-US" sz="1200" u="sng" kern="1200" dirty="0" err="1" smtClean="0">
                <a:solidFill>
                  <a:schemeClr val="tx1"/>
                </a:solidFill>
                <a:effectLst/>
                <a:latin typeface="+mn-lt"/>
                <a:ea typeface="+mn-ea"/>
                <a:cs typeface="+mn-cs"/>
                <a:hlinkClick r:id="rId5" tooltip="Hư hại (trang chưa được viết)"/>
              </a:rPr>
              <a:t>hại</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6" tooltip="Bệnh"/>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7" tooltip="Chết"/>
              </a:rPr>
              <a:t>tử</a:t>
            </a:r>
            <a:r>
              <a:rPr lang="en-US" sz="1200" u="sng" kern="1200" dirty="0" smtClean="0">
                <a:solidFill>
                  <a:schemeClr val="tx1"/>
                </a:solidFill>
                <a:effectLst/>
                <a:latin typeface="+mn-lt"/>
                <a:ea typeface="+mn-ea"/>
                <a:cs typeface="+mn-cs"/>
                <a:hlinkClick r:id="rId7" tooltip="Chết"/>
              </a:rPr>
              <a:t> </a:t>
            </a:r>
            <a:r>
              <a:rPr lang="en-US" sz="1200" u="sng" kern="1200" dirty="0" err="1" smtClean="0">
                <a:solidFill>
                  <a:schemeClr val="tx1"/>
                </a:solidFill>
                <a:effectLst/>
                <a:latin typeface="+mn-lt"/>
                <a:ea typeface="+mn-ea"/>
                <a:cs typeface="+mn-cs"/>
                <a:hlinkClick r:id="rId7" tooltip="Chết"/>
              </a:rPr>
              <a:t>vong</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8" tooltip="Cơ thể (trang chưa được viết)"/>
              </a:rPr>
              <a:t>cơ</a:t>
            </a:r>
            <a:r>
              <a:rPr lang="en-US" sz="1200" u="sng" kern="1200" dirty="0" smtClean="0">
                <a:solidFill>
                  <a:schemeClr val="tx1"/>
                </a:solidFill>
                <a:effectLst/>
                <a:latin typeface="+mn-lt"/>
                <a:ea typeface="+mn-ea"/>
                <a:cs typeface="+mn-cs"/>
                <a:hlinkClick r:id="rId8" tooltip="Cơ thể (trang chưa được viết)"/>
              </a:rPr>
              <a:t> </a:t>
            </a:r>
            <a:r>
              <a:rPr lang="en-US" sz="1200" u="sng" kern="1200" dirty="0" err="1" smtClean="0">
                <a:solidFill>
                  <a:schemeClr val="tx1"/>
                </a:solidFill>
                <a:effectLst/>
                <a:latin typeface="+mn-lt"/>
                <a:ea typeface="+mn-ea"/>
                <a:cs typeface="+mn-cs"/>
                <a:hlinkClick r:id="rId8" tooltip="Cơ thể (trang chưa được viết)"/>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9" tooltip="Phản ứng hóa học"/>
              </a:rPr>
              <a:t>phản</a:t>
            </a:r>
            <a:r>
              <a:rPr lang="en-US" sz="1200" u="sng" kern="1200" dirty="0" smtClean="0">
                <a:solidFill>
                  <a:schemeClr val="tx1"/>
                </a:solidFill>
                <a:effectLst/>
                <a:latin typeface="+mn-lt"/>
                <a:ea typeface="+mn-ea"/>
                <a:cs typeface="+mn-cs"/>
                <a:hlinkClick r:id="rId9" tooltip="Phản ứng hóa học"/>
              </a:rPr>
              <a:t> </a:t>
            </a:r>
            <a:r>
              <a:rPr lang="en-US" sz="1200" u="sng" kern="1200" dirty="0" err="1" smtClean="0">
                <a:solidFill>
                  <a:schemeClr val="tx1"/>
                </a:solidFill>
                <a:effectLst/>
                <a:latin typeface="+mn-lt"/>
                <a:ea typeface="+mn-ea"/>
                <a:cs typeface="+mn-cs"/>
                <a:hlinkClick r:id="rId9" tooltip="Phản ứng hóa học"/>
              </a:rPr>
              <a:t>ứng</a:t>
            </a:r>
            <a:r>
              <a:rPr lang="en-US" sz="1200" u="sng" kern="1200" dirty="0" smtClean="0">
                <a:solidFill>
                  <a:schemeClr val="tx1"/>
                </a:solidFill>
                <a:effectLst/>
                <a:latin typeface="+mn-lt"/>
                <a:ea typeface="+mn-ea"/>
                <a:cs typeface="+mn-cs"/>
                <a:hlinkClick r:id="rId9" tooltip="Phản ứng hóa học"/>
              </a:rPr>
              <a:t> </a:t>
            </a:r>
            <a:r>
              <a:rPr lang="en-US" sz="1200" u="sng" kern="1200" dirty="0" err="1" smtClean="0">
                <a:solidFill>
                  <a:schemeClr val="tx1"/>
                </a:solidFill>
                <a:effectLst/>
                <a:latin typeface="+mn-lt"/>
                <a:ea typeface="+mn-ea"/>
                <a:cs typeface="+mn-cs"/>
                <a:hlinkClick r:id="rId9" tooltip="Phản ứng hóa học"/>
              </a:rPr>
              <a:t>hóa</a:t>
            </a:r>
            <a:r>
              <a:rPr lang="en-US" sz="1200" u="sng" kern="1200" dirty="0" smtClean="0">
                <a:solidFill>
                  <a:schemeClr val="tx1"/>
                </a:solidFill>
                <a:effectLst/>
                <a:latin typeface="+mn-lt"/>
                <a:ea typeface="+mn-ea"/>
                <a:cs typeface="+mn-cs"/>
                <a:hlinkClick r:id="rId9" tooltip="Phản ứng hóa học"/>
              </a:rPr>
              <a:t> </a:t>
            </a:r>
            <a:r>
              <a:rPr lang="en-US" sz="1200" u="sng" kern="1200" dirty="0" err="1" smtClean="0">
                <a:solidFill>
                  <a:schemeClr val="tx1"/>
                </a:solidFill>
                <a:effectLst/>
                <a:latin typeface="+mn-lt"/>
                <a:ea typeface="+mn-ea"/>
                <a:cs typeface="+mn-cs"/>
                <a:hlinkClick r:id="rId9" tooltip="Phản ứng hóa học"/>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0" tooltip="Hoạt tính (trang chưa được viết)"/>
              </a:rPr>
              <a:t>hoạt</a:t>
            </a:r>
            <a:r>
              <a:rPr lang="en-US" sz="1200" u="sng" kern="1200" dirty="0" smtClean="0">
                <a:solidFill>
                  <a:schemeClr val="tx1"/>
                </a:solidFill>
                <a:effectLst/>
                <a:latin typeface="+mn-lt"/>
                <a:ea typeface="+mn-ea"/>
                <a:cs typeface="+mn-cs"/>
                <a:hlinkClick r:id="rId10" tooltip="Hoạt tính (trang chưa được viết)"/>
              </a:rPr>
              <a:t> </a:t>
            </a:r>
            <a:r>
              <a:rPr lang="en-US" sz="1200" u="sng" kern="1200" dirty="0" err="1" smtClean="0">
                <a:solidFill>
                  <a:schemeClr val="tx1"/>
                </a:solidFill>
                <a:effectLst/>
                <a:latin typeface="+mn-lt"/>
                <a:ea typeface="+mn-ea"/>
                <a:cs typeface="+mn-cs"/>
                <a:hlinkClick r:id="rId10" tooltip="Hoạt tính (trang chưa được viết)"/>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phạm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a:t>
            </a:r>
            <a:r>
              <a:rPr lang="en-US" sz="1200" u="sng" kern="1200" dirty="0" err="1" smtClean="0">
                <a:solidFill>
                  <a:schemeClr val="tx1"/>
                </a:solidFill>
                <a:effectLst/>
                <a:latin typeface="+mn-lt"/>
                <a:ea typeface="+mn-ea"/>
                <a:cs typeface="+mn-cs"/>
                <a:hlinkClick r:id="rId11" tooltip="Phân tử"/>
              </a:rPr>
              <a:t>phân</a:t>
            </a:r>
            <a:r>
              <a:rPr lang="en-US" sz="1200" u="sng" kern="1200" dirty="0" smtClean="0">
                <a:solidFill>
                  <a:schemeClr val="tx1"/>
                </a:solidFill>
                <a:effectLst/>
                <a:latin typeface="+mn-lt"/>
                <a:ea typeface="+mn-ea"/>
                <a:cs typeface="+mn-cs"/>
                <a:hlinkClick r:id="rId11" tooltip="Phân tử"/>
              </a:rPr>
              <a:t> </a:t>
            </a:r>
            <a:r>
              <a:rPr lang="en-US" sz="1200" u="sng" kern="1200" dirty="0" err="1" smtClean="0">
                <a:solidFill>
                  <a:schemeClr val="tx1"/>
                </a:solidFill>
                <a:effectLst/>
                <a:latin typeface="+mn-lt"/>
                <a:ea typeface="+mn-ea"/>
                <a:cs typeface="+mn-cs"/>
                <a:hlinkClick r:id="rId11" tooltip="Phân tử"/>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vừa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2" tooltip="Paracelsus (trang chưa được viết)"/>
              </a:rPr>
              <a:t>Paracelsus</a:t>
            </a:r>
            <a:r>
              <a:rPr lang="en-US" sz="1200" kern="1200" dirty="0" smtClean="0">
                <a:solidFill>
                  <a:schemeClr val="tx1"/>
                </a:solidFill>
                <a:effectLst/>
                <a:latin typeface="+mn-lt"/>
                <a:ea typeface="+mn-ea"/>
                <a:cs typeface="+mn-cs"/>
              </a:rPr>
              <a:t>, cha </a:t>
            </a:r>
            <a:r>
              <a:rPr lang="en-US" sz="1200" kern="1200" dirty="0" err="1" smtClean="0">
                <a:solidFill>
                  <a:schemeClr val="tx1"/>
                </a:solidFill>
                <a:effectLst/>
                <a:latin typeface="+mn-lt"/>
                <a:ea typeface="+mn-ea"/>
                <a:cs typeface="+mn-cs"/>
              </a:rPr>
              <a:t>đẻ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3" tooltip="Độc chất học"/>
              </a:rPr>
              <a:t>độc</a:t>
            </a:r>
            <a:r>
              <a:rPr lang="en-US" sz="1200" u="sng" kern="1200" dirty="0" smtClean="0">
                <a:solidFill>
                  <a:schemeClr val="tx1"/>
                </a:solidFill>
                <a:effectLst/>
                <a:latin typeface="+mn-lt"/>
                <a:ea typeface="+mn-ea"/>
                <a:cs typeface="+mn-cs"/>
                <a:hlinkClick r:id="rId13" tooltip="Độc chất học"/>
              </a:rPr>
              <a:t> </a:t>
            </a:r>
            <a:r>
              <a:rPr lang="en-US" sz="1200" u="sng" kern="1200" dirty="0" err="1" smtClean="0">
                <a:solidFill>
                  <a:schemeClr val="tx1"/>
                </a:solidFill>
                <a:effectLst/>
                <a:latin typeface="+mn-lt"/>
                <a:ea typeface="+mn-ea"/>
                <a:cs typeface="+mn-cs"/>
                <a:hlinkClick r:id="rId13" tooltip="Độc chất học"/>
              </a:rPr>
              <a:t>chất</a:t>
            </a:r>
            <a:r>
              <a:rPr lang="en-US" sz="1200" u="sng" kern="1200" dirty="0" smtClean="0">
                <a:solidFill>
                  <a:schemeClr val="tx1"/>
                </a:solidFill>
                <a:effectLst/>
                <a:latin typeface="+mn-lt"/>
                <a:ea typeface="+mn-ea"/>
                <a:cs typeface="+mn-cs"/>
                <a:hlinkClick r:id="rId13" tooltip="Độc chất học"/>
              </a:rPr>
              <a:t> </a:t>
            </a:r>
            <a:r>
              <a:rPr lang="en-US" sz="1200" u="sng" kern="1200" dirty="0" err="1" smtClean="0">
                <a:solidFill>
                  <a:schemeClr val="tx1"/>
                </a:solidFill>
                <a:effectLst/>
                <a:latin typeface="+mn-lt"/>
                <a:ea typeface="+mn-ea"/>
                <a:cs typeface="+mn-cs"/>
                <a:hlinkClick r:id="rId13" tooltip="Độc chất học"/>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Mọi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mọi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4" tooltip="Y học"/>
              </a:rPr>
              <a:t>y </a:t>
            </a:r>
            <a:r>
              <a:rPr lang="en-US" sz="1200" u="sng" kern="1200" dirty="0" err="1" smtClean="0">
                <a:solidFill>
                  <a:schemeClr val="tx1"/>
                </a:solidFill>
                <a:effectLst/>
                <a:latin typeface="+mn-lt"/>
                <a:ea typeface="+mn-ea"/>
                <a:cs typeface="+mn-cs"/>
                <a:hlinkClick r:id="rId14" tooltip="Y học"/>
              </a:rPr>
              <a:t>khoa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thú</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5" tooltip="Động vật học"/>
              </a:rPr>
              <a:t>động</a:t>
            </a:r>
            <a:r>
              <a:rPr lang="en-US" sz="1200" u="sng" kern="1200" dirty="0" smtClean="0">
                <a:solidFill>
                  <a:schemeClr val="tx1"/>
                </a:solidFill>
                <a:effectLst/>
                <a:latin typeface="+mn-lt"/>
                <a:ea typeface="+mn-ea"/>
                <a:cs typeface="+mn-cs"/>
                <a:hlinkClick r:id="rId15" tooltip="Động vật học"/>
              </a:rPr>
              <a:t> </a:t>
            </a:r>
            <a:r>
              <a:rPr lang="en-US" sz="1200" u="sng" kern="1200" dirty="0" err="1" smtClean="0">
                <a:solidFill>
                  <a:schemeClr val="tx1"/>
                </a:solidFill>
                <a:effectLst/>
                <a:latin typeface="+mn-lt"/>
                <a:ea typeface="+mn-ea"/>
                <a:cs typeface="+mn-cs"/>
                <a:hlinkClick r:id="rId15" tooltip="Động vật học"/>
              </a:rPr>
              <a:t>vật</a:t>
            </a:r>
            <a:r>
              <a:rPr lang="en-US" sz="1200" u="sng" kern="1200" dirty="0" smtClean="0">
                <a:solidFill>
                  <a:schemeClr val="tx1"/>
                </a:solidFill>
                <a:effectLst/>
                <a:latin typeface="+mn-lt"/>
                <a:ea typeface="+mn-ea"/>
                <a:cs typeface="+mn-cs"/>
                <a:hlinkClick r:id="rId15" tooltip="Động vật học"/>
              </a:rPr>
              <a:t> </a:t>
            </a:r>
            <a:r>
              <a:rPr lang="en-US" sz="1200" u="sng" kern="1200" dirty="0" err="1" smtClean="0">
                <a:solidFill>
                  <a:schemeClr val="tx1"/>
                </a:solidFill>
                <a:effectLst/>
                <a:latin typeface="+mn-lt"/>
                <a:ea typeface="+mn-ea"/>
                <a:cs typeface="+mn-cs"/>
                <a:hlinkClick r:id="rId15" tooltip="Động vật học"/>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6" tooltip="Độc tố (trang chưa được viết)"/>
              </a:rPr>
              <a:t>độc</a:t>
            </a:r>
            <a:r>
              <a:rPr lang="en-US" sz="1200" u="sng" kern="1200" dirty="0" smtClean="0">
                <a:solidFill>
                  <a:schemeClr val="tx1"/>
                </a:solidFill>
                <a:effectLst/>
                <a:latin typeface="+mn-lt"/>
                <a:ea typeface="+mn-ea"/>
                <a:cs typeface="+mn-cs"/>
                <a:hlinkClick r:id="rId16" tooltip="Độc tố (trang chưa được viết)"/>
              </a:rPr>
              <a:t> </a:t>
            </a:r>
            <a:r>
              <a:rPr lang="en-US" sz="1200" u="sng" kern="1200" dirty="0" err="1" smtClean="0">
                <a:solidFill>
                  <a:schemeClr val="tx1"/>
                </a:solidFill>
                <a:effectLst/>
                <a:latin typeface="+mn-lt"/>
                <a:ea typeface="+mn-ea"/>
                <a:cs typeface="+mn-cs"/>
                <a:hlinkClick r:id="rId16" tooltip="Độc tố (trang chưa được viết)"/>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7" tooltip="Nọc độc (trang chưa được viết)"/>
              </a:rPr>
              <a:t>nọc</a:t>
            </a:r>
            <a:r>
              <a:rPr lang="en-US" sz="1200" u="sng" kern="1200" dirty="0" smtClean="0">
                <a:solidFill>
                  <a:schemeClr val="tx1"/>
                </a:solidFill>
                <a:effectLst/>
                <a:latin typeface="+mn-lt"/>
                <a:ea typeface="+mn-ea"/>
                <a:cs typeface="+mn-cs"/>
                <a:hlinkClick r:id="rId17" tooltip="Nọc độc (trang chưa được viết)"/>
              </a:rPr>
              <a:t> </a:t>
            </a:r>
            <a:r>
              <a:rPr lang="en-US" sz="1200" u="sng" kern="1200" dirty="0" err="1" smtClean="0">
                <a:solidFill>
                  <a:schemeClr val="tx1"/>
                </a:solidFill>
                <a:effectLst/>
                <a:latin typeface="+mn-lt"/>
                <a:ea typeface="+mn-ea"/>
                <a:cs typeface="+mn-cs"/>
                <a:hlinkClick r:id="rId17" tooltip="Nọc độc (trang chưa được viết)"/>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nghĩa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cắn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nghĩa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da hay </a:t>
            </a:r>
            <a:r>
              <a:rPr lang="en-US" sz="1200" kern="1200" dirty="0" err="1" smtClean="0">
                <a:solidFill>
                  <a:schemeClr val="tx1"/>
                </a:solidFill>
                <a:effectLst/>
                <a:latin typeface="+mn-lt"/>
                <a:ea typeface="+mn-ea"/>
                <a:cs typeface="+mn-cs"/>
              </a:rPr>
              <a:t>ruột</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3</a:t>
            </a:fld>
            <a:endParaRPr lang="vi-VN">
              <a:solidFill>
                <a:prstClr val="black"/>
              </a:solidFill>
            </a:endParaRPr>
          </a:p>
        </p:txBody>
      </p:sp>
    </p:spTree>
    <p:extLst>
      <p:ext uri="{BB962C8B-B14F-4D97-AF65-F5344CB8AC3E}">
        <p14:creationId xmlns:p14="http://schemas.microsoft.com/office/powerpoint/2010/main" val="287628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vi-VN" sz="1200" b="1" i="0" kern="1200" dirty="0" smtClean="0">
                <a:solidFill>
                  <a:schemeClr val="tx1"/>
                </a:solidFill>
                <a:effectLst/>
                <a:latin typeface="+mn-lt"/>
                <a:ea typeface="+mn-ea"/>
                <a:cs typeface="+mn-cs"/>
              </a:rPr>
              <a:t>Ảnh hưởng của Dipterex đến đời sống thủy sinh vật và con người</a:t>
            </a:r>
          </a:p>
          <a:p>
            <a:r>
              <a:rPr lang="vi-VN" sz="1200" b="1" i="0" kern="1200" dirty="0" smtClean="0">
                <a:solidFill>
                  <a:schemeClr val="tx1"/>
                </a:solidFill>
                <a:effectLst/>
                <a:latin typeface="+mn-lt"/>
                <a:ea typeface="+mn-ea"/>
                <a:cs typeface="+mn-cs"/>
              </a:rPr>
              <a:t>Dipterex là thuốc trừ sâu lân hữu cơ chứa hoạt chất Trichlorfon được sử dụng để diệt côn trùng như gián, rệp, bọ chét, ruồi, bọ ve, và rầy lá. Dipterex còn được sử dụng rộng rãi trong cây trồng và rau quả cũng như dùng diệt ký sinh trùng trong nuôi trồng thủy sản. Tuy nhiên, từ năm 2005, Dipterex đã được liệt vào danh mục những hóa chất kháng sinh bị cấm sử dụng theo Quyết định số 07/2005/QĐ-BTS ngày 24 tháng 2 năm 2005 của Bộ trưởng Bộ Thủy sản.</a:t>
            </a:r>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pPr fontAlgn="base"/>
            <a:r>
              <a:rPr lang="vi-VN" sz="1200" b="1" i="0" kern="1200" dirty="0" smtClean="0">
                <a:solidFill>
                  <a:schemeClr val="tx1"/>
                </a:solidFill>
                <a:effectLst/>
                <a:latin typeface="+mn-lt"/>
                <a:ea typeface="+mn-ea"/>
                <a:cs typeface="+mn-cs"/>
              </a:rPr>
              <a:t>Cấu tạo và đặc tính của Dipterex</a:t>
            </a:r>
            <a:endParaRPr lang="vi-VN" sz="1200" b="0" i="0" kern="1200" dirty="0" smtClean="0">
              <a:solidFill>
                <a:schemeClr val="tx1"/>
              </a:solidFill>
              <a:effectLst/>
              <a:latin typeface="+mn-lt"/>
              <a:ea typeface="+mn-ea"/>
              <a:cs typeface="+mn-cs"/>
            </a:endParaRPr>
          </a:p>
          <a:p>
            <a:pPr fontAlgn="base"/>
            <a:r>
              <a:rPr lang="vi-VN" sz="1200" b="1" i="0" kern="1200" dirty="0" smtClean="0">
                <a:solidFill>
                  <a:schemeClr val="tx1"/>
                </a:solidFill>
                <a:effectLst/>
                <a:latin typeface="+mn-lt"/>
                <a:ea typeface="+mn-ea"/>
                <a:cs typeface="+mn-cs"/>
              </a:rPr>
              <a:t>Dipterex</a:t>
            </a:r>
            <a:r>
              <a:rPr lang="vi-VN" sz="1200" b="0" i="0" kern="1200" dirty="0" smtClean="0">
                <a:solidFill>
                  <a:schemeClr val="tx1"/>
                </a:solidFill>
                <a:effectLst/>
                <a:latin typeface="+mn-lt"/>
                <a:ea typeface="+mn-ea"/>
                <a:cs typeface="+mn-cs"/>
              </a:rPr>
              <a:t> là hợp chất hóa học có tên hóa học: 2,2,2-Trichloro-1-hydroxyethyl)phosphonic acid dimethyl ester(C4H8Cl3O4P). Khối lượng phân tử: 257,436 g/mol. Dipterex ở dạng tinh thể màu vàng trắng nhạt và có mùi ethyl ether. Các sản phẩm thương mại của Dipterex có nhiều tên khác nhau như:  Anthon, Bovinos, Briten, Chlorophos, Ciclosom, Ditrifon, Dylox, Dyrex, Equino-Aid, Foschlor, Leivasom, Neguvon, Masoten, Pronto, Phoschlor, Proxol, Totalene, Trichlorophene, Trichlorophon, Trinex, Tugon and Vermicide Bayer 2349... Khi Dipterex được sử dụng ở dạng thuốc, thường được gọi là metrifonate hay metriphonate.</a:t>
            </a:r>
          </a:p>
          <a:p>
            <a:pPr fontAlgn="base"/>
            <a:r>
              <a:rPr lang="vi-VN" sz="1200" b="1" i="0" kern="1200" dirty="0" smtClean="0">
                <a:solidFill>
                  <a:schemeClr val="tx1"/>
                </a:solidFill>
                <a:effectLst/>
                <a:latin typeface="+mn-lt"/>
                <a:ea typeface="+mn-ea"/>
                <a:cs typeface="+mn-cs"/>
              </a:rPr>
              <a:t>Dipterex</a:t>
            </a:r>
            <a:r>
              <a:rPr lang="vi-VN" sz="1200" b="0" i="0" kern="1200" dirty="0" smtClean="0">
                <a:solidFill>
                  <a:schemeClr val="tx1"/>
                </a:solidFill>
                <a:effectLst/>
                <a:latin typeface="+mn-lt"/>
                <a:ea typeface="+mn-ea"/>
                <a:cs typeface="+mn-cs"/>
              </a:rPr>
              <a:t> hòa tan khá tốt trong nước (120g/L), ngoài ra còn có khả năng hòa tan trong các dung môi khác như: alcohols, ketones, dichloromethane, 2-propanol, methylene chloride and toluene. Khi hòa tan Dipterex vào nước, hơn 80% hoạt chất sẽ nhanh chóng chuyển hóa thành các hóa chất khác nhau trong đó Dichlorvos là một trong các hợp chất chủ yếu.  Thời gian bán hủy (DT50) của trichlorfon trong nước ở nhiệt độ 25oC là 117 ngày ở pH=5, 38 giờ ở pH=7 và 31 phút ở pH=9. Hợp chất Dichlorvos cũng được sử dụng phổ biến và có các tên thương mại như: Dipterex, Apavap, Benfos, Cekusan, Cypona, Derriban, Derribante, Devikol, Didivane, Duo-Kill, Duravos, Elastrel, Fly-Bate, Fly-Die, Fly-Fighter, Herkol, Marvex, No-dịch hại, Prentox, Vaponite, Vapona, Verdican, Verdipor, và Verdisol. Cũng như Dipterex, Dichlorvos đã bị cấm sử dụng.</a:t>
            </a:r>
          </a:p>
          <a:p>
            <a:pPr fontAlgn="base"/>
            <a:r>
              <a:rPr lang="vi-VN" sz="1200" b="1" i="0" kern="1200" dirty="0" smtClean="0">
                <a:solidFill>
                  <a:schemeClr val="tx1"/>
                </a:solidFill>
                <a:effectLst/>
                <a:latin typeface="+mn-lt"/>
                <a:ea typeface="+mn-ea"/>
                <a:cs typeface="+mn-cs"/>
              </a:rPr>
              <a:t>Sử dụng Dipterex trong nuôi trồng thủy sản</a:t>
            </a:r>
            <a:endParaRPr lang="vi-VN" sz="1200" b="0" i="0" kern="1200" dirty="0" smtClean="0">
              <a:solidFill>
                <a:schemeClr val="tx1"/>
              </a:solidFill>
              <a:effectLst/>
              <a:latin typeface="+mn-lt"/>
              <a:ea typeface="+mn-ea"/>
              <a:cs typeface="+mn-cs"/>
            </a:endParaRPr>
          </a:p>
          <a:p>
            <a:pPr fontAlgn="base"/>
            <a:r>
              <a:rPr lang="vi-VN" sz="1200" b="0" i="0" kern="1200" dirty="0" smtClean="0">
                <a:solidFill>
                  <a:schemeClr val="tx1"/>
                </a:solidFill>
                <a:effectLst/>
                <a:latin typeface="+mn-lt"/>
                <a:ea typeface="+mn-ea"/>
                <a:cs typeface="+mn-cs"/>
              </a:rPr>
              <a:t>Trước đây, Dipterex được sử dụng như một loại hóa chất có hiệu quả trong nghề nuôi trồng thuỷ sản. Nó được sử dụng để diệt các loại ký sinh trùng có hại trong thủy sản. Dipterex có khả năng diệt côn trùng rất cao, chúng được sử dụng ở dạng bột, khối hay nhủ tương với hoạt chất dao động từ 40% đến 98%. Trong nuôi trồng thủy sản, Dipterex dùng để diệt giáp xác trong ao nuôi tôm, tẩy trùng ao nuôi và trị các bệnh do ký sinh trùng gây ra như: protozoa, trùng mỏ neo, rận cá... hay dùng để diệt các loại sán lá, các nội ký sinh. Nồng độ sử dụng phun xuống ao 0,1 ppm đối với Dipterex 50% hay 0,1-0,2 g/m3 đối với dạng bột.</a:t>
            </a:r>
          </a:p>
          <a:p>
            <a:pPr fontAlgn="base"/>
            <a:r>
              <a:rPr lang="vi-VN" sz="1200" b="1" i="0" kern="1200" dirty="0" smtClean="0">
                <a:solidFill>
                  <a:schemeClr val="tx1"/>
                </a:solidFill>
                <a:effectLst/>
                <a:latin typeface="+mn-lt"/>
                <a:ea typeface="+mn-ea"/>
                <a:cs typeface="+mn-cs"/>
              </a:rPr>
              <a:t>Ảnh hưởng của Dipterex đối với đời sống thủy sinh vật</a:t>
            </a:r>
            <a:endParaRPr lang="vi-VN" sz="1200" b="0" i="0" kern="1200" dirty="0" smtClean="0">
              <a:solidFill>
                <a:schemeClr val="tx1"/>
              </a:solidFill>
              <a:effectLst/>
              <a:latin typeface="+mn-lt"/>
              <a:ea typeface="+mn-ea"/>
              <a:cs typeface="+mn-cs"/>
            </a:endParaRPr>
          </a:p>
          <a:p>
            <a:pPr fontAlgn="base"/>
            <a:r>
              <a:rPr lang="vi-VN" sz="1200" b="0" i="0" kern="1200" dirty="0" smtClean="0">
                <a:solidFill>
                  <a:schemeClr val="tx1"/>
                </a:solidFill>
                <a:effectLst/>
                <a:latin typeface="+mn-lt"/>
                <a:ea typeface="+mn-ea"/>
                <a:cs typeface="+mn-cs"/>
              </a:rPr>
              <a:t>Dipterex rất độc đối với thủy sinh vật. Độ độc cấp tính của hoạt chất Trichlorfon (LC50 hoặc EC50) đối với những loài nhạy cảm (sensitive species) thường rất nhỏ, giá trị LC50 của một số loài động vật thủy sinh được minh họa qua Bảng sau:</a:t>
            </a:r>
          </a:p>
          <a:p>
            <a:pPr fontAlgn="base"/>
            <a:r>
              <a:rPr lang="vi-VN" sz="1200" b="0" i="0" kern="1200" dirty="0" smtClean="0">
                <a:solidFill>
                  <a:schemeClr val="tx1"/>
                </a:solidFill>
                <a:effectLst/>
                <a:latin typeface="+mn-lt"/>
                <a:ea typeface="+mn-ea"/>
                <a:cs typeface="+mn-cs"/>
              </a:rPr>
              <a:t>Loài thủy sinh vật</a:t>
            </a:r>
          </a:p>
          <a:p>
            <a:pPr fontAlgn="base"/>
            <a:r>
              <a:rPr lang="vi-VN" sz="1200" b="0" i="0" kern="1200" dirty="0" smtClean="0">
                <a:solidFill>
                  <a:schemeClr val="tx1"/>
                </a:solidFill>
                <a:effectLst/>
                <a:latin typeface="+mn-lt"/>
                <a:ea typeface="+mn-ea"/>
                <a:cs typeface="+mn-cs"/>
              </a:rPr>
              <a:t>LC</a:t>
            </a:r>
            <a:r>
              <a:rPr lang="vi-VN" sz="1200" b="0" i="0" kern="1200" baseline="-25000" dirty="0" smtClean="0">
                <a:solidFill>
                  <a:schemeClr val="tx1"/>
                </a:solidFill>
                <a:effectLst/>
                <a:latin typeface="+mn-lt"/>
                <a:ea typeface="+mn-ea"/>
                <a:cs typeface="+mn-cs"/>
              </a:rPr>
              <a:t>50 </a:t>
            </a:r>
            <a:r>
              <a:rPr lang="vi-VN" sz="1200" b="0" i="0" kern="1200" dirty="0" smtClean="0">
                <a:solidFill>
                  <a:schemeClr val="tx1"/>
                </a:solidFill>
                <a:effectLst/>
                <a:latin typeface="+mn-lt"/>
                <a:ea typeface="+mn-ea"/>
                <a:cs typeface="+mn-cs"/>
              </a:rPr>
              <a:t>96 giờ (mg/L)</a:t>
            </a:r>
          </a:p>
          <a:p>
            <a:pPr fontAlgn="base"/>
            <a:r>
              <a:rPr lang="vi-VN" sz="1200" b="0" i="1" kern="1200" dirty="0" smtClean="0">
                <a:solidFill>
                  <a:schemeClr val="tx1"/>
                </a:solidFill>
                <a:effectLst/>
                <a:latin typeface="+mn-lt"/>
                <a:ea typeface="+mn-ea"/>
                <a:cs typeface="+mn-cs"/>
              </a:rPr>
              <a:t>Cá Hồi nước ngọt (brook trout)</a:t>
            </a:r>
            <a:endParaRPr lang="vi-VN" sz="1200" b="0" i="0" kern="1200" dirty="0" smtClean="0">
              <a:solidFill>
                <a:schemeClr val="tx1"/>
              </a:solidFill>
              <a:effectLst/>
              <a:latin typeface="+mn-lt"/>
              <a:ea typeface="+mn-ea"/>
              <a:cs typeface="+mn-cs"/>
            </a:endParaRPr>
          </a:p>
          <a:p>
            <a:pPr fontAlgn="base"/>
            <a:r>
              <a:rPr lang="vi-VN" sz="1200" b="0" i="0" kern="1200" dirty="0" smtClean="0">
                <a:solidFill>
                  <a:schemeClr val="tx1"/>
                </a:solidFill>
                <a:effectLst/>
                <a:latin typeface="+mn-lt"/>
                <a:ea typeface="+mn-ea"/>
                <a:cs typeface="+mn-cs"/>
              </a:rPr>
              <a:t>2,5</a:t>
            </a:r>
          </a:p>
          <a:p>
            <a:pPr fontAlgn="base"/>
            <a:r>
              <a:rPr lang="vi-VN" sz="1200" b="0" i="1" kern="1200" dirty="0" smtClean="0">
                <a:solidFill>
                  <a:schemeClr val="tx1"/>
                </a:solidFill>
                <a:effectLst/>
                <a:latin typeface="+mn-lt"/>
                <a:ea typeface="+mn-ea"/>
                <a:cs typeface="+mn-cs"/>
              </a:rPr>
              <a:t>Cá Hồi vân</a:t>
            </a:r>
            <a:endParaRPr lang="vi-VN" sz="1200" b="0" i="0" kern="1200" dirty="0" smtClean="0">
              <a:solidFill>
                <a:schemeClr val="tx1"/>
              </a:solidFill>
              <a:effectLst/>
              <a:latin typeface="+mn-lt"/>
              <a:ea typeface="+mn-ea"/>
              <a:cs typeface="+mn-cs"/>
            </a:endParaRPr>
          </a:p>
          <a:p>
            <a:pPr fontAlgn="base"/>
            <a:r>
              <a:rPr lang="vi-VN" sz="1200" b="0" i="0" kern="1200" dirty="0" smtClean="0">
                <a:solidFill>
                  <a:schemeClr val="tx1"/>
                </a:solidFill>
                <a:effectLst/>
                <a:latin typeface="+mn-lt"/>
                <a:ea typeface="+mn-ea"/>
                <a:cs typeface="+mn-cs"/>
              </a:rPr>
              <a:t>1,4</a:t>
            </a:r>
          </a:p>
          <a:p>
            <a:pPr fontAlgn="base"/>
            <a:r>
              <a:rPr lang="vi-VN" sz="1200" b="0" i="1" kern="1200" dirty="0" smtClean="0">
                <a:solidFill>
                  <a:schemeClr val="tx1"/>
                </a:solidFill>
                <a:effectLst/>
                <a:latin typeface="+mn-lt"/>
                <a:ea typeface="+mn-ea"/>
                <a:cs typeface="+mn-cs"/>
              </a:rPr>
              <a:t>Cá da trơn</a:t>
            </a:r>
            <a:endParaRPr lang="vi-VN" sz="1200" b="0" i="0" kern="1200" dirty="0" smtClean="0">
              <a:solidFill>
                <a:schemeClr val="tx1"/>
              </a:solidFill>
              <a:effectLst/>
              <a:latin typeface="+mn-lt"/>
              <a:ea typeface="+mn-ea"/>
              <a:cs typeface="+mn-cs"/>
            </a:endParaRPr>
          </a:p>
          <a:p>
            <a:pPr fontAlgn="base"/>
            <a:r>
              <a:rPr lang="vi-VN" sz="1200" b="0" i="0" kern="1200" dirty="0" smtClean="0">
                <a:solidFill>
                  <a:schemeClr val="tx1"/>
                </a:solidFill>
                <a:effectLst/>
                <a:latin typeface="+mn-lt"/>
                <a:ea typeface="+mn-ea"/>
                <a:cs typeface="+mn-cs"/>
              </a:rPr>
              <a:t>0,88</a:t>
            </a:r>
          </a:p>
          <a:p>
            <a:pPr fontAlgn="base"/>
            <a:r>
              <a:rPr lang="vi-VN" sz="1200" b="0" i="1" kern="1200" dirty="0" smtClean="0">
                <a:solidFill>
                  <a:schemeClr val="tx1"/>
                </a:solidFill>
                <a:effectLst/>
                <a:latin typeface="+mn-lt"/>
                <a:ea typeface="+mn-ea"/>
                <a:cs typeface="+mn-cs"/>
              </a:rPr>
              <a:t>Tôm crayfish</a:t>
            </a:r>
            <a:endParaRPr lang="vi-VN" sz="1200" b="0" i="0" kern="1200" dirty="0" smtClean="0">
              <a:solidFill>
                <a:schemeClr val="tx1"/>
              </a:solidFill>
              <a:effectLst/>
              <a:latin typeface="+mn-lt"/>
              <a:ea typeface="+mn-ea"/>
              <a:cs typeface="+mn-cs"/>
            </a:endParaRPr>
          </a:p>
          <a:p>
            <a:pPr fontAlgn="base"/>
            <a:r>
              <a:rPr lang="vi-VN" sz="1200" b="0" i="0" kern="1200" dirty="0" smtClean="0">
                <a:solidFill>
                  <a:schemeClr val="tx1"/>
                </a:solidFill>
                <a:effectLst/>
                <a:latin typeface="+mn-lt"/>
                <a:ea typeface="+mn-ea"/>
                <a:cs typeface="+mn-cs"/>
              </a:rPr>
              <a:t>7,8</a:t>
            </a:r>
          </a:p>
          <a:p>
            <a:pPr fontAlgn="base"/>
            <a:r>
              <a:rPr lang="vi-VN" sz="1200" b="0" i="1" kern="1200" dirty="0" smtClean="0">
                <a:solidFill>
                  <a:schemeClr val="tx1"/>
                </a:solidFill>
                <a:effectLst/>
                <a:latin typeface="+mn-lt"/>
                <a:ea typeface="+mn-ea"/>
                <a:cs typeface="+mn-cs"/>
              </a:rPr>
              <a:t>Côn trùng</a:t>
            </a:r>
            <a:endParaRPr lang="vi-VN" sz="1200" b="0" i="0" kern="1200" dirty="0" smtClean="0">
              <a:solidFill>
                <a:schemeClr val="tx1"/>
              </a:solidFill>
              <a:effectLst/>
              <a:latin typeface="+mn-lt"/>
              <a:ea typeface="+mn-ea"/>
              <a:cs typeface="+mn-cs"/>
            </a:endParaRPr>
          </a:p>
          <a:p>
            <a:pPr fontAlgn="base"/>
            <a:r>
              <a:rPr lang="vi-VN" sz="1200" b="0" i="0" kern="1200" dirty="0" smtClean="0">
                <a:solidFill>
                  <a:schemeClr val="tx1"/>
                </a:solidFill>
                <a:effectLst/>
                <a:latin typeface="+mn-lt"/>
                <a:ea typeface="+mn-ea"/>
                <a:cs typeface="+mn-cs"/>
              </a:rPr>
              <a:t>0,01</a:t>
            </a:r>
          </a:p>
          <a:p>
            <a:pPr fontAlgn="base"/>
            <a:r>
              <a:rPr lang="vi-VN" sz="1200" b="0" i="1" kern="1200" dirty="0" smtClean="0">
                <a:solidFill>
                  <a:schemeClr val="tx1"/>
                </a:solidFill>
                <a:effectLst/>
                <a:latin typeface="+mn-lt"/>
                <a:ea typeface="+mn-ea"/>
                <a:cs typeface="+mn-cs"/>
              </a:rPr>
              <a:t>Daphnia</a:t>
            </a:r>
            <a:r>
              <a:rPr lang="vi-VN" sz="1200" b="0" i="0" kern="1200" dirty="0" smtClean="0">
                <a:solidFill>
                  <a:schemeClr val="tx1"/>
                </a:solidFill>
                <a:effectLst/>
                <a:latin typeface="+mn-lt"/>
                <a:ea typeface="+mn-ea"/>
                <a:cs typeface="+mn-cs"/>
              </a:rPr>
              <a:t>(trứng nước)</a:t>
            </a:r>
          </a:p>
          <a:p>
            <a:pPr fontAlgn="base"/>
            <a:r>
              <a:rPr lang="vi-VN" sz="1200" b="0" i="0" kern="1200" dirty="0" smtClean="0">
                <a:solidFill>
                  <a:schemeClr val="tx1"/>
                </a:solidFill>
                <a:effectLst/>
                <a:latin typeface="+mn-lt"/>
                <a:ea typeface="+mn-ea"/>
                <a:cs typeface="+mn-cs"/>
              </a:rPr>
              <a:t>0,</a:t>
            </a:r>
          </a:p>
          <a:p>
            <a:pPr fontAlgn="base"/>
            <a:r>
              <a:rPr lang="vi-VN" sz="1200" b="0" i="0" kern="1200" dirty="0" smtClean="0">
                <a:solidFill>
                  <a:schemeClr val="tx1"/>
                </a:solidFill>
                <a:effectLst/>
                <a:latin typeface="+mn-lt"/>
                <a:ea typeface="+mn-ea"/>
                <a:cs typeface="+mn-cs"/>
              </a:rPr>
              <a:t>Dipterex cũng như các thuốc trừ sâu gốc lân khác, tác động lên cá làm biến đổi tế bào biểu mô của cơ quan hô hấp, thay đổi cấu trúc mang cá và làm giảm điều hòa áp suất thẩm thấu, làm thay đổi cấu trúc của các lá mang cá. Thêm vào đó, việc ức chế hoạt tính của enzyme Acethylcholinesterase (AchE) làm giảm khả năng bơi lội của cá dẫn đến làm giảm khả năng sử dụng hiệu quả thức ăn của cá. Nghiên cứu trên lươn (Anguilla anguilla) khi tiếp xúc với dichlorvos có sự giảm hoạt tính của engyme Glutathione. Cá rô phi (Oreochromis niloticus) sau 72 giờ tiếp xúc với dipterex ở nồng độ 0,25 ppm đã gây nên hiện tượng phù và xuất huyết đồng thời làm tăng hoạt tính của enzyme AChE ở cơ của cá. Đối với đa số các loài cá, khi cho tiếp xúc với dipterex hay dichlorvos, hoạt tính của engyme AchE và glutathione trên não bị ức chế, chứng tỏ hóa chất này có ảnh hưởng đến sức khỏe cá nuôi hay ít nhất là gây stres trên cá nuôi. Đối với tôm càng xanh khi cho tiếp xúcvới Dipterex, khả năng đáp ứng miễn dịch của tôm bị ức chế, khả năng kháng lại vi khuẩn Lactococcus garvieae bị giảm. </a:t>
            </a:r>
          </a:p>
          <a:p>
            <a:pPr fontAlgn="base"/>
            <a:r>
              <a:rPr lang="vi-VN" sz="1200" b="1" i="0" kern="1200" dirty="0" smtClean="0">
                <a:solidFill>
                  <a:schemeClr val="tx1"/>
                </a:solidFill>
                <a:effectLst/>
                <a:latin typeface="+mn-lt"/>
                <a:ea typeface="+mn-ea"/>
                <a:cs typeface="+mn-cs"/>
              </a:rPr>
              <a:t>Ảnh hưởng của Dipterexđối với sức khỏe con người</a:t>
            </a:r>
            <a:endParaRPr lang="vi-VN" sz="1200" b="0" i="0" kern="1200" dirty="0" smtClean="0">
              <a:solidFill>
                <a:schemeClr val="tx1"/>
              </a:solidFill>
              <a:effectLst/>
              <a:latin typeface="+mn-lt"/>
              <a:ea typeface="+mn-ea"/>
              <a:cs typeface="+mn-cs"/>
            </a:endParaRPr>
          </a:p>
          <a:p>
            <a:pPr fontAlgn="base"/>
            <a:r>
              <a:rPr lang="vi-VN" sz="1200" b="0" i="0" kern="1200" dirty="0" smtClean="0">
                <a:solidFill>
                  <a:schemeClr val="tx1"/>
                </a:solidFill>
                <a:effectLst/>
                <a:latin typeface="+mn-lt"/>
                <a:ea typeface="+mn-ea"/>
                <a:cs typeface="+mn-cs"/>
              </a:rPr>
              <a:t>Sau khi hóa chất tiếp xúc qua da trong vài phút hay kéo dài trong vài giờ, thuốc sẽ thấm qua da, đi vào máu và tác động đến chức năng thần kinh do ức chế enzyme cholinesterase. Một số triệu chứng gặp phải như buồn nôn, nôn mửa, tiêu chảy, đau bụng, nhức đầu, chóng mặt, đau mắt, mờ mắt, chảy nước mắt, đổ mồ hôi hay hôn mê. Bên cạnh đó, hóa chất này còn gây độc mãn tính đối với người sử dụng. Khi tiếp xúc nhiều với dipterex xuất hiện một số biểu hiện như: giảm trí nhớ, mất tập trung, mất phương hướng, trầm cảm, ác mộng, mộng du và buồn ngủ hoặc mất ngủ. Các biểu hiện khác như đau đầu, buồn nôn, suy nhược, chán ăn, và mệt mỏi. Ngoài ra, một số nghiên cứu cho thấy trichlorfon có khả năng gây đột biến gen, quái thai và biến dạng xương trên chuột (mice), chuột cống (rat) và chuột đồng (hamster).</a:t>
            </a:r>
          </a:p>
          <a:p>
            <a:pPr fontAlgn="base"/>
            <a:r>
              <a:rPr lang="vi-VN" sz="1200" b="0" i="0" kern="1200" dirty="0" smtClean="0">
                <a:solidFill>
                  <a:schemeClr val="tx1"/>
                </a:solidFill>
                <a:effectLst/>
                <a:latin typeface="+mn-lt"/>
                <a:ea typeface="+mn-ea"/>
                <a:cs typeface="+mn-cs"/>
              </a:rPr>
              <a:t>Tóm lại, </a:t>
            </a:r>
            <a:r>
              <a:rPr lang="vi-VN" sz="1200" b="1" i="0" kern="1200" dirty="0" smtClean="0">
                <a:solidFill>
                  <a:schemeClr val="tx1"/>
                </a:solidFill>
                <a:effectLst/>
                <a:latin typeface="+mn-lt"/>
                <a:ea typeface="+mn-ea"/>
                <a:cs typeface="+mn-cs"/>
              </a:rPr>
              <a:t>Dipterex rất độc </a:t>
            </a:r>
            <a:r>
              <a:rPr lang="vi-VN" sz="1200" b="0" i="0" kern="1200" dirty="0" smtClean="0">
                <a:solidFill>
                  <a:schemeClr val="tx1"/>
                </a:solidFill>
                <a:effectLst/>
                <a:latin typeface="+mn-lt"/>
                <a:ea typeface="+mn-ea"/>
                <a:cs typeface="+mn-cs"/>
              </a:rPr>
              <a:t>cho sức khỏe của người và động vật. Trong nuôi trồng thủy sản, sử dụng hóa chất này thực sự nguy hiểm do ảnh hưởng đến sức khỏe cá nuôi cũng như sức khỏe của người sử dụng. Vì vậy, không nên sử dụng loại hóa chất này trong sản xuất nông nghiệp cũng như nuôi trồng thủy sản.</a:t>
            </a:r>
          </a:p>
          <a:p>
            <a:pPr fontAlgn="base"/>
            <a:r>
              <a:rPr lang="vi-VN" sz="1200" b="1" i="0" kern="1200" cap="all" dirty="0" smtClean="0">
                <a:solidFill>
                  <a:schemeClr val="tx1"/>
                </a:solidFill>
                <a:effectLst/>
                <a:latin typeface="+mn-lt"/>
                <a:ea typeface="+mn-ea"/>
                <a:cs typeface="+mn-cs"/>
              </a:rPr>
              <a:t>THS. TRẦN MINH PHÚ VÀ PGS.. TS. ĐỖ THỊ THANH HƯƠNG, KTS, ĐH CẦN THƠ</a:t>
            </a:r>
            <a:r>
              <a:rPr lang="vi-VN" sz="1200" b="0" i="1" kern="1200" dirty="0" smtClean="0">
                <a:solidFill>
                  <a:schemeClr val="tx1"/>
                </a:solidFill>
                <a:effectLst/>
                <a:latin typeface="+mn-lt"/>
                <a:ea typeface="+mn-ea"/>
                <a:cs typeface="+mn-cs"/>
              </a:rPr>
              <a:t>UV-Việt Nam</a:t>
            </a:r>
            <a:r>
              <a:rPr lang="vi-VN" sz="1200" b="0" i="0" kern="1200" dirty="0" smtClean="0">
                <a:solidFill>
                  <a:schemeClr val="tx1"/>
                </a:solidFill>
                <a:effectLst/>
                <a:latin typeface="+mn-lt"/>
                <a:ea typeface="+mn-ea"/>
                <a:cs typeface="+mn-cs"/>
              </a:rPr>
              <a:t>28/03/2013</a:t>
            </a:r>
          </a:p>
          <a:p>
            <a:endParaRPr lang="vi-VN"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DCD96F-0DDB-4DDB-AB25-6138E11653C4}" type="slidenum">
              <a:rPr lang="vi-VN" smtClean="0"/>
              <a:t>36</a:t>
            </a:fld>
            <a:endParaRPr lang="vi-VN"/>
          </a:p>
        </p:txBody>
      </p:sp>
    </p:spTree>
    <p:extLst>
      <p:ext uri="{BB962C8B-B14F-4D97-AF65-F5344CB8AC3E}">
        <p14:creationId xmlns:p14="http://schemas.microsoft.com/office/powerpoint/2010/main" val="2875776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Phân</a:t>
            </a:r>
            <a:r>
              <a:rPr lang="en-US" dirty="0" smtClean="0"/>
              <a:t> </a:t>
            </a:r>
            <a:r>
              <a:rPr lang="en-US" dirty="0" err="1" smtClean="0"/>
              <a:t>bón</a:t>
            </a:r>
            <a:r>
              <a:rPr lang="en-US" dirty="0" smtClean="0"/>
              <a:t> </a:t>
            </a:r>
            <a:r>
              <a:rPr lang="en-US" dirty="0" err="1" smtClean="0"/>
              <a:t>lá</a:t>
            </a:r>
            <a:r>
              <a:rPr lang="en-US" dirty="0" smtClean="0"/>
              <a:t> 666</a:t>
            </a:r>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37</a:t>
            </a:fld>
            <a:endParaRPr lang="vi-VN"/>
          </a:p>
        </p:txBody>
      </p:sp>
    </p:spTree>
    <p:extLst>
      <p:ext uri="{BB962C8B-B14F-4D97-AF65-F5344CB8AC3E}">
        <p14:creationId xmlns:p14="http://schemas.microsoft.com/office/powerpoint/2010/main" val="2768914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Dipterex</a:t>
            </a:r>
            <a:r>
              <a:rPr lang="en-US" sz="1200" kern="1200" dirty="0" smtClean="0">
                <a:solidFill>
                  <a:schemeClr val="tx1"/>
                </a:solidFill>
                <a:effectLst/>
                <a:latin typeface="+mn-lt"/>
                <a:ea typeface="+mn-ea"/>
                <a:cs typeface="+mn-cs"/>
              </a:rPr>
              <a:t>, 666, DDT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lúa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sống</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nhiễm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hay </a:t>
            </a:r>
            <a:r>
              <a:rPr lang="en-US" sz="1200" kern="1200" dirty="0" err="1" smtClean="0">
                <a:solidFill>
                  <a:schemeClr val="tx1"/>
                </a:solidFill>
                <a:effectLst/>
                <a:latin typeface="+mn-lt"/>
                <a:ea typeface="+mn-ea"/>
                <a:cs typeface="+mn-cs"/>
              </a:rPr>
              <a:t>xảy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mưa</a:t>
            </a:r>
            <a:r>
              <a:rPr lang="en-US" sz="1200" kern="1200" dirty="0" smtClean="0">
                <a:solidFill>
                  <a:schemeClr val="tx1"/>
                </a:solidFill>
                <a:effectLst/>
                <a:latin typeface="+mn-lt"/>
                <a:ea typeface="+mn-ea"/>
                <a:cs typeface="+mn-cs"/>
              </a:rPr>
              <a:t> to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chảy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tuyến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thịt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nhiễm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nắp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chảy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nhiễm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nặng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kịp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loạt</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38</a:t>
            </a:fld>
            <a:endParaRPr lang="vi-VN"/>
          </a:p>
        </p:txBody>
      </p:sp>
    </p:spTree>
    <p:extLst>
      <p:ext uri="{BB962C8B-B14F-4D97-AF65-F5344CB8AC3E}">
        <p14:creationId xmlns:p14="http://schemas.microsoft.com/office/powerpoint/2010/main" val="2875776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Coban</a:t>
            </a:r>
            <a:r>
              <a:rPr lang="en-US" dirty="0" smtClean="0"/>
              <a:t>; </a:t>
            </a:r>
            <a:r>
              <a:rPr lang="en-US" dirty="0" err="1" smtClean="0"/>
              <a:t>niken</a:t>
            </a:r>
            <a:r>
              <a:rPr lang="en-US" dirty="0" smtClean="0"/>
              <a:t>, </a:t>
            </a:r>
            <a:r>
              <a:rPr lang="en-US" dirty="0" err="1" smtClean="0"/>
              <a:t>Mangan</a:t>
            </a:r>
            <a:r>
              <a:rPr lang="en-US" dirty="0" smtClean="0"/>
              <a:t> (</a:t>
            </a:r>
            <a:r>
              <a:rPr lang="en-US" dirty="0" err="1" smtClean="0"/>
              <a:t>Mn</a:t>
            </a:r>
            <a:r>
              <a:rPr lang="en-US" dirty="0" smtClean="0"/>
              <a:t>):</a:t>
            </a:r>
            <a:r>
              <a:rPr lang="en-US" baseline="0" dirty="0" smtClean="0"/>
              <a:t> </a:t>
            </a:r>
          </a:p>
          <a:p>
            <a:r>
              <a:rPr lang="en-US" baseline="0" dirty="0" err="1" smtClean="0"/>
              <a:t>Thiếc</a:t>
            </a:r>
            <a:r>
              <a:rPr lang="en-US" baseline="0" dirty="0" smtClean="0"/>
              <a:t> (</a:t>
            </a:r>
            <a:r>
              <a:rPr lang="en-US" baseline="0" dirty="0" err="1" smtClean="0"/>
              <a:t>Sn</a:t>
            </a:r>
            <a:r>
              <a:rPr lang="en-US" baseline="0" dirty="0" smtClean="0"/>
              <a:t>)</a:t>
            </a:r>
          </a:p>
          <a:p>
            <a:r>
              <a:rPr lang="en-US" baseline="0" dirty="0" err="1" smtClean="0"/>
              <a:t>Ás</a:t>
            </a:r>
            <a:r>
              <a:rPr lang="en-US" baseline="0" dirty="0" smtClean="0"/>
              <a:t> (</a:t>
            </a:r>
            <a:r>
              <a:rPr lang="en-US" baseline="0" dirty="0" err="1" smtClean="0"/>
              <a:t>Asen</a:t>
            </a:r>
            <a:r>
              <a:rPr lang="en-US" baseline="0" dirty="0" smtClean="0"/>
              <a:t>): </a:t>
            </a:r>
          </a:p>
          <a:p>
            <a:r>
              <a:rPr lang="en-US" baseline="0" dirty="0" err="1" smtClean="0"/>
              <a:t>Cadimi</a:t>
            </a:r>
            <a:r>
              <a:rPr lang="en-US" baseline="0" dirty="0" smtClean="0"/>
              <a:t> (Cd)</a:t>
            </a:r>
          </a:p>
          <a:p>
            <a:r>
              <a:rPr lang="en-US" baseline="0" dirty="0" err="1" smtClean="0"/>
              <a:t>Pb</a:t>
            </a:r>
            <a:endParaRPr lang="en-US" baseline="0" dirty="0" smtClean="0"/>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39</a:t>
            </a:fld>
            <a:endParaRPr lang="vi-VN"/>
          </a:p>
        </p:txBody>
      </p:sp>
    </p:spTree>
    <p:extLst>
      <p:ext uri="{BB962C8B-B14F-4D97-AF65-F5344CB8AC3E}">
        <p14:creationId xmlns:p14="http://schemas.microsoft.com/office/powerpoint/2010/main" val="2149231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kim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Cu</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Zn</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Fe</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Hg</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Ag</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Pb</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As</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Mg</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Mn</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vượt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kim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vón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tôm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kim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chuỗi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ăn</a:t>
            </a:r>
            <a:r>
              <a:rPr lang="en-US" sz="1200" kern="1200" dirty="0" smtClean="0">
                <a:solidFill>
                  <a:schemeClr val="tx1"/>
                </a:solidFill>
                <a:effectLst/>
                <a:latin typeface="+mn-lt"/>
                <a:ea typeface="+mn-ea"/>
                <a:cs typeface="+mn-cs"/>
              </a:rPr>
              <a:t>, qua da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gốc</a:t>
            </a:r>
            <a:r>
              <a:rPr lang="en-US" sz="1200" kern="1200" dirty="0" smtClean="0">
                <a:solidFill>
                  <a:schemeClr val="tx1"/>
                </a:solidFill>
                <a:effectLst/>
                <a:latin typeface="+mn-lt"/>
                <a:ea typeface="+mn-ea"/>
                <a:cs typeface="+mn-cs"/>
              </a:rPr>
              <a:t> NH-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protein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protemate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men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Nguồn</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kim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chuỗi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Các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kim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loại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khi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tích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lũy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trong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cơ</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thể</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động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vật</a:t>
            </a:r>
            <a:r>
              <a:rPr lang="en-US" sz="1200" kern="1200" baseline="0" dirty="0" smtClean="0">
                <a:solidFill>
                  <a:schemeClr val="tx1"/>
                </a:solidFill>
                <a:effectLst/>
                <a:latin typeface="+mn-lt"/>
                <a:ea typeface="+mn-ea"/>
                <a:cs typeface="+mn-cs"/>
              </a:rPr>
              <a:t> ở </a:t>
            </a:r>
            <a:r>
              <a:rPr lang="en-US" sz="1200" kern="1200" baseline="0" dirty="0" err="1" smtClean="0">
                <a:solidFill>
                  <a:schemeClr val="tx1"/>
                </a:solidFill>
                <a:effectLst/>
                <a:latin typeface="+mn-lt"/>
                <a:ea typeface="+mn-ea"/>
                <a:cs typeface="+mn-cs"/>
              </a:rPr>
              <a:t>các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vị</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trí</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khác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nhau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Ví</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dụ</a:t>
            </a:r>
            <a:r>
              <a:rPr lang="en-US" sz="1200" kern="1200" baseline="0" dirty="0" smtClean="0">
                <a:solidFill>
                  <a:schemeClr val="tx1"/>
                </a:solidFill>
                <a:effectLst/>
                <a:latin typeface="+mn-lt"/>
                <a:ea typeface="+mn-ea"/>
                <a:cs typeface="+mn-cs"/>
              </a:rPr>
              <a:t> Cd </a:t>
            </a:r>
            <a:r>
              <a:rPr lang="en-US" sz="1200" kern="1200" baseline="0" dirty="0" err="1" smtClean="0">
                <a:solidFill>
                  <a:schemeClr val="tx1"/>
                </a:solidFill>
                <a:effectLst/>
                <a:latin typeface="+mn-lt"/>
                <a:ea typeface="+mn-ea"/>
                <a:cs typeface="+mn-cs"/>
              </a:rPr>
              <a:t>và</a:t>
            </a:r>
            <a:r>
              <a:rPr lang="en-US" sz="1200" kern="1200" baseline="0" dirty="0" smtClean="0">
                <a:solidFill>
                  <a:schemeClr val="tx1"/>
                </a:solidFill>
                <a:effectLst/>
                <a:latin typeface="+mn-lt"/>
                <a:ea typeface="+mn-ea"/>
                <a:cs typeface="+mn-cs"/>
              </a:rPr>
              <a:t> Hg </a:t>
            </a:r>
            <a:r>
              <a:rPr lang="en-US" sz="1200" kern="1200" baseline="0" dirty="0" err="1" smtClean="0">
                <a:solidFill>
                  <a:schemeClr val="tx1"/>
                </a:solidFill>
                <a:effectLst/>
                <a:latin typeface="+mn-lt"/>
                <a:ea typeface="+mn-ea"/>
                <a:cs typeface="+mn-cs"/>
              </a:rPr>
              <a:t>chủ</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yếu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phân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trong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ruột</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Và</a:t>
            </a:r>
            <a:r>
              <a:rPr lang="en-US" sz="1200" kern="1200" baseline="0" dirty="0" smtClean="0">
                <a:solidFill>
                  <a:schemeClr val="tx1"/>
                </a:solidFill>
                <a:effectLst/>
                <a:latin typeface="+mn-lt"/>
                <a:ea typeface="+mn-ea"/>
                <a:cs typeface="+mn-cs"/>
              </a:rPr>
              <a:t> Ag </a:t>
            </a:r>
            <a:r>
              <a:rPr lang="en-US" sz="1200" kern="1200" baseline="0" dirty="0" err="1" smtClean="0">
                <a:solidFill>
                  <a:schemeClr val="tx1"/>
                </a:solidFill>
                <a:effectLst/>
                <a:latin typeface="+mn-lt"/>
                <a:ea typeface="+mn-ea"/>
                <a:cs typeface="+mn-cs"/>
              </a:rPr>
              <a:t>và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Pb</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phân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bố</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toàn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bộ</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cơ</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thể</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40</a:t>
            </a:fld>
            <a:endParaRPr lang="vi-VN"/>
          </a:p>
        </p:txBody>
      </p:sp>
    </p:spTree>
    <p:extLst>
      <p:ext uri="{BB962C8B-B14F-4D97-AF65-F5344CB8AC3E}">
        <p14:creationId xmlns:p14="http://schemas.microsoft.com/office/powerpoint/2010/main" val="2149231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Ví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(Hg)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ô </a:t>
            </a:r>
            <a:r>
              <a:rPr lang="en-US" sz="1200" kern="1200" dirty="0" err="1" smtClean="0">
                <a:solidFill>
                  <a:schemeClr val="tx1"/>
                </a:solidFill>
                <a:effectLst/>
                <a:latin typeface="+mn-lt"/>
                <a:ea typeface="+mn-ea"/>
                <a:cs typeface="+mn-cs"/>
              </a:rPr>
              <a:t>nhiễm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nhiễm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ngoài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0,0024 mg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23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1 kg </a:t>
            </a:r>
            <a:r>
              <a:rPr lang="en-US" sz="1200" kern="1200" dirty="0" err="1" smtClean="0">
                <a:solidFill>
                  <a:schemeClr val="tx1"/>
                </a:solidFill>
                <a:effectLst/>
                <a:latin typeface="+mn-lt"/>
                <a:ea typeface="+mn-ea"/>
                <a:cs typeface="+mn-cs"/>
              </a:rPr>
              <a:t>thịt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3,38 mg </a:t>
            </a:r>
            <a:r>
              <a:rPr lang="en-US" sz="1200" kern="1200" dirty="0" err="1" smtClean="0">
                <a:solidFill>
                  <a:schemeClr val="tx1"/>
                </a:solidFill>
                <a:effectLst/>
                <a:latin typeface="+mn-lt"/>
                <a:ea typeface="+mn-ea"/>
                <a:cs typeface="+mn-cs"/>
              </a:rPr>
              <a:t>thuỷ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Mercuric </a:t>
            </a:r>
            <a:r>
              <a:rPr lang="en-US" sz="1200" kern="1200" dirty="0" err="1" smtClean="0">
                <a:solidFill>
                  <a:schemeClr val="tx1"/>
                </a:solidFill>
                <a:effectLst/>
                <a:latin typeface="+mn-lt"/>
                <a:ea typeface="+mn-ea"/>
                <a:cs typeface="+mn-cs"/>
              </a:rPr>
              <a:t>chlỏide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0,5 mg/</a:t>
            </a:r>
            <a:r>
              <a:rPr lang="en-US" sz="1200" kern="1200" dirty="0" err="1" smtClean="0">
                <a:solidFill>
                  <a:schemeClr val="tx1"/>
                </a:solidFill>
                <a:effectLst/>
                <a:latin typeface="+mn-lt"/>
                <a:ea typeface="+mn-ea"/>
                <a:cs typeface="+mn-cs"/>
              </a:rPr>
              <a:t>lít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96 </a:t>
            </a:r>
            <a:r>
              <a:rPr lang="en-US" sz="1200" kern="1200" dirty="0" err="1" smtClean="0">
                <a:solidFill>
                  <a:schemeClr val="tx1"/>
                </a:solidFill>
                <a:effectLst/>
                <a:latin typeface="+mn-lt"/>
                <a:ea typeface="+mn-ea"/>
                <a:cs typeface="+mn-cs"/>
              </a:rPr>
              <a:t>giờ</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80%,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thiếu</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Ion Cu</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Mn</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vượt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lít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0,16 mg CuSO</a:t>
            </a:r>
            <a:r>
              <a:rPr lang="en-US" sz="1200" kern="1200" baseline="-25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hay AgNO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trắm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kéo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FeSO</a:t>
            </a:r>
            <a:r>
              <a:rPr lang="en-US" sz="1200" kern="1200" baseline="-25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5 mg/l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diếc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tầng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pH </a:t>
            </a:r>
            <a:r>
              <a:rPr lang="en-US" sz="1200" kern="1200" dirty="0" err="1" smtClean="0">
                <a:solidFill>
                  <a:schemeClr val="tx1"/>
                </a:solidFill>
                <a:effectLst/>
                <a:latin typeface="+mn-lt"/>
                <a:ea typeface="+mn-ea"/>
                <a:cs typeface="+mn-cs"/>
              </a:rPr>
              <a:t>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5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kim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41</a:t>
            </a:fld>
            <a:endParaRPr lang="vi-VN"/>
          </a:p>
        </p:txBody>
      </p:sp>
    </p:spTree>
    <p:extLst>
      <p:ext uri="{BB962C8B-B14F-4D97-AF65-F5344CB8AC3E}">
        <p14:creationId xmlns:p14="http://schemas.microsoft.com/office/powerpoint/2010/main" val="3312152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Tảo</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Mycrocystis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areuginesa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 </a:t>
            </a:r>
            <a:r>
              <a:rPr lang="en-US" sz="1200" i="1" kern="1200" dirty="0" err="1" smtClean="0">
                <a:solidFill>
                  <a:schemeClr val="tx1"/>
                </a:solidFill>
                <a:effectLst/>
                <a:latin typeface="+mn-lt"/>
                <a:ea typeface="+mn-ea"/>
                <a:cs typeface="+mn-cs"/>
              </a:rPr>
              <a:t>flosaguae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 </a:t>
            </a:r>
            <a:r>
              <a:rPr lang="en-US" sz="1200" i="1" kern="1200" dirty="0" err="1" smtClean="0">
                <a:solidFill>
                  <a:schemeClr val="tx1"/>
                </a:solidFill>
                <a:effectLst/>
                <a:latin typeface="+mn-lt"/>
                <a:ea typeface="+mn-ea"/>
                <a:cs typeface="+mn-cs"/>
              </a:rPr>
              <a:t>areuginesa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hiển</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lúc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non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khổng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tĩnh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hữu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pH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8-9,5. </a:t>
            </a:r>
            <a:r>
              <a:rPr lang="en-US" sz="1200" kern="1200" dirty="0" err="1" smtClean="0">
                <a:solidFill>
                  <a:schemeClr val="tx1"/>
                </a:solidFill>
                <a:effectLst/>
                <a:latin typeface="+mn-lt"/>
                <a:ea typeface="+mn-ea"/>
                <a:cs typeface="+mn-cs"/>
              </a:rPr>
              <a:t>Lúc</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đêm</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nó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NH</a:t>
            </a:r>
            <a:r>
              <a:rPr lang="en-US" sz="1200" kern="1200" baseline="-25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OH,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lít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5. 10</a:t>
            </a:r>
            <a:r>
              <a:rPr lang="en-US" sz="1200" kern="1200" baseline="30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10.10</a:t>
            </a:r>
            <a:r>
              <a:rPr lang="en-US" sz="1200" kern="1200" baseline="30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lít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trắm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ngoài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nạo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bón</a:t>
            </a:r>
            <a:r>
              <a:rPr lang="en-US" sz="1200" kern="1200" dirty="0" smtClean="0">
                <a:solidFill>
                  <a:schemeClr val="tx1"/>
                </a:solidFill>
                <a:effectLst/>
                <a:latin typeface="+mn-lt"/>
                <a:ea typeface="+mn-ea"/>
                <a:cs typeface="+mn-cs"/>
              </a:rPr>
              <a:t> CuSO</a:t>
            </a:r>
            <a:r>
              <a:rPr lang="en-US" sz="1200" kern="1200" baseline="-25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0,7 ppm (</a:t>
            </a:r>
            <a:r>
              <a:rPr lang="en-US" sz="1200" kern="1200" dirty="0" err="1" smtClean="0">
                <a:solidFill>
                  <a:schemeClr val="tx1"/>
                </a:solidFill>
                <a:effectLst/>
                <a:latin typeface="+mn-lt"/>
                <a:ea typeface="+mn-ea"/>
                <a:cs typeface="+mn-cs"/>
              </a:rPr>
              <a:t>phun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khắp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bơm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42</a:t>
            </a:fld>
            <a:endParaRPr lang="vi-VN"/>
          </a:p>
        </p:txBody>
      </p:sp>
    </p:spTree>
    <p:extLst>
      <p:ext uri="{BB962C8B-B14F-4D97-AF65-F5344CB8AC3E}">
        <p14:creationId xmlns:p14="http://schemas.microsoft.com/office/powerpoint/2010/main" val="3421394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Tảo</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Mycrocystis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areuginesa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 </a:t>
            </a:r>
            <a:r>
              <a:rPr lang="en-US" sz="1200" i="1" kern="1200" dirty="0" err="1" smtClean="0">
                <a:solidFill>
                  <a:schemeClr val="tx1"/>
                </a:solidFill>
                <a:effectLst/>
                <a:latin typeface="+mn-lt"/>
                <a:ea typeface="+mn-ea"/>
                <a:cs typeface="+mn-cs"/>
              </a:rPr>
              <a:t>flosaguae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 </a:t>
            </a:r>
            <a:r>
              <a:rPr lang="en-US" sz="1200" i="1" kern="1200" dirty="0" err="1" smtClean="0">
                <a:solidFill>
                  <a:schemeClr val="tx1"/>
                </a:solidFill>
                <a:effectLst/>
                <a:latin typeface="+mn-lt"/>
                <a:ea typeface="+mn-ea"/>
                <a:cs typeface="+mn-cs"/>
              </a:rPr>
              <a:t>areuginesa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hiển</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lúc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non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khổng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tĩnh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hữu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pH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8-9,5. </a:t>
            </a:r>
            <a:r>
              <a:rPr lang="en-US" sz="1200" kern="1200" dirty="0" err="1" smtClean="0">
                <a:solidFill>
                  <a:schemeClr val="tx1"/>
                </a:solidFill>
                <a:effectLst/>
                <a:latin typeface="+mn-lt"/>
                <a:ea typeface="+mn-ea"/>
                <a:cs typeface="+mn-cs"/>
              </a:rPr>
              <a:t>Lúc</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đêm</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nó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NH</a:t>
            </a:r>
            <a:r>
              <a:rPr lang="en-US" sz="1200" kern="1200" baseline="-25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OH,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lít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5. 10</a:t>
            </a:r>
            <a:r>
              <a:rPr lang="en-US" sz="1200" kern="1200" baseline="30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10.10</a:t>
            </a:r>
            <a:r>
              <a:rPr lang="en-US" sz="1200" kern="1200" baseline="30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lít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trắm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ngoài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nạo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bón</a:t>
            </a:r>
            <a:r>
              <a:rPr lang="en-US" sz="1200" kern="1200" dirty="0" smtClean="0">
                <a:solidFill>
                  <a:schemeClr val="tx1"/>
                </a:solidFill>
                <a:effectLst/>
                <a:latin typeface="+mn-lt"/>
                <a:ea typeface="+mn-ea"/>
                <a:cs typeface="+mn-cs"/>
              </a:rPr>
              <a:t> CuSO</a:t>
            </a:r>
            <a:r>
              <a:rPr lang="en-US" sz="1200" kern="1200" baseline="-25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0,7 ppm (</a:t>
            </a:r>
            <a:r>
              <a:rPr lang="en-US" sz="1200" kern="1200" dirty="0" err="1" smtClean="0">
                <a:solidFill>
                  <a:schemeClr val="tx1"/>
                </a:solidFill>
                <a:effectLst/>
                <a:latin typeface="+mn-lt"/>
                <a:ea typeface="+mn-ea"/>
                <a:cs typeface="+mn-cs"/>
              </a:rPr>
              <a:t>phun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khắp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bơm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46</a:t>
            </a:fld>
            <a:endParaRPr lang="vi-VN"/>
          </a:p>
        </p:txBody>
      </p:sp>
    </p:spTree>
    <p:extLst>
      <p:ext uri="{BB962C8B-B14F-4D97-AF65-F5344CB8AC3E}">
        <p14:creationId xmlns:p14="http://schemas.microsoft.com/office/powerpoint/2010/main" val="3421394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Tảo</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Mycrocystis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areuginesa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 </a:t>
            </a:r>
            <a:r>
              <a:rPr lang="en-US" sz="1200" i="1" kern="1200" dirty="0" err="1" smtClean="0">
                <a:solidFill>
                  <a:schemeClr val="tx1"/>
                </a:solidFill>
                <a:effectLst/>
                <a:latin typeface="+mn-lt"/>
                <a:ea typeface="+mn-ea"/>
                <a:cs typeface="+mn-cs"/>
              </a:rPr>
              <a:t>flosaguae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 </a:t>
            </a:r>
            <a:r>
              <a:rPr lang="en-US" sz="1200" i="1" kern="1200" dirty="0" err="1" smtClean="0">
                <a:solidFill>
                  <a:schemeClr val="tx1"/>
                </a:solidFill>
                <a:effectLst/>
                <a:latin typeface="+mn-lt"/>
                <a:ea typeface="+mn-ea"/>
                <a:cs typeface="+mn-cs"/>
              </a:rPr>
              <a:t>areuginesa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hiển</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lúc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non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khổng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tĩnh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hữu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pH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8-9,5. </a:t>
            </a:r>
            <a:r>
              <a:rPr lang="en-US" sz="1200" kern="1200" dirty="0" err="1" smtClean="0">
                <a:solidFill>
                  <a:schemeClr val="tx1"/>
                </a:solidFill>
                <a:effectLst/>
                <a:latin typeface="+mn-lt"/>
                <a:ea typeface="+mn-ea"/>
                <a:cs typeface="+mn-cs"/>
              </a:rPr>
              <a:t>Lúc</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đêm</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nó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NH</a:t>
            </a:r>
            <a:r>
              <a:rPr lang="en-US" sz="1200" kern="1200" baseline="-25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OH,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lít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5. 10</a:t>
            </a:r>
            <a:r>
              <a:rPr lang="en-US" sz="1200" kern="1200" baseline="30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10.10</a:t>
            </a:r>
            <a:r>
              <a:rPr lang="en-US" sz="1200" kern="1200" baseline="30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lít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trắm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ngoài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nạo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bón</a:t>
            </a:r>
            <a:r>
              <a:rPr lang="en-US" sz="1200" kern="1200" dirty="0" smtClean="0">
                <a:solidFill>
                  <a:schemeClr val="tx1"/>
                </a:solidFill>
                <a:effectLst/>
                <a:latin typeface="+mn-lt"/>
                <a:ea typeface="+mn-ea"/>
                <a:cs typeface="+mn-cs"/>
              </a:rPr>
              <a:t> CuSO</a:t>
            </a:r>
            <a:r>
              <a:rPr lang="en-US" sz="1200" kern="1200" baseline="-25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0,7 ppm (</a:t>
            </a:r>
            <a:r>
              <a:rPr lang="en-US" sz="1200" kern="1200" dirty="0" err="1" smtClean="0">
                <a:solidFill>
                  <a:schemeClr val="tx1"/>
                </a:solidFill>
                <a:effectLst/>
                <a:latin typeface="+mn-lt"/>
                <a:ea typeface="+mn-ea"/>
                <a:cs typeface="+mn-cs"/>
              </a:rPr>
              <a:t>phun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khắp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bơm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47</a:t>
            </a:fld>
            <a:endParaRPr lang="vi-VN"/>
          </a:p>
        </p:txBody>
      </p:sp>
    </p:spTree>
    <p:extLst>
      <p:ext uri="{BB962C8B-B14F-4D97-AF65-F5344CB8AC3E}">
        <p14:creationId xmlns:p14="http://schemas.microsoft.com/office/powerpoint/2010/main" val="3421394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Tảo</a:t>
            </a:r>
            <a:r>
              <a:rPr lang="en-US" sz="1200" b="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Mycrocystis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areuginesa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 </a:t>
            </a:r>
            <a:r>
              <a:rPr lang="en-US" sz="1200" i="1" kern="1200" dirty="0" err="1" smtClean="0">
                <a:solidFill>
                  <a:schemeClr val="tx1"/>
                </a:solidFill>
                <a:effectLst/>
                <a:latin typeface="+mn-lt"/>
                <a:ea typeface="+mn-ea"/>
                <a:cs typeface="+mn-cs"/>
              </a:rPr>
              <a:t>flosaguae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 </a:t>
            </a:r>
            <a:r>
              <a:rPr lang="en-US" sz="1200" i="1" kern="1200" dirty="0" err="1" smtClean="0">
                <a:solidFill>
                  <a:schemeClr val="tx1"/>
                </a:solidFill>
                <a:effectLst/>
                <a:latin typeface="+mn-lt"/>
                <a:ea typeface="+mn-ea"/>
                <a:cs typeface="+mn-cs"/>
              </a:rPr>
              <a:t>areuginesa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hiển</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lúc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non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khổng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tĩnh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hữu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pH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8-9,5. </a:t>
            </a:r>
            <a:r>
              <a:rPr lang="en-US" sz="1200" kern="1200" dirty="0" err="1" smtClean="0">
                <a:solidFill>
                  <a:schemeClr val="tx1"/>
                </a:solidFill>
                <a:effectLst/>
                <a:latin typeface="+mn-lt"/>
                <a:ea typeface="+mn-ea"/>
                <a:cs typeface="+mn-cs"/>
              </a:rPr>
              <a:t>Lúc</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đêm</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nó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NH</a:t>
            </a:r>
            <a:r>
              <a:rPr lang="en-US" sz="1200" kern="1200" baseline="-25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OH,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lít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5. 10</a:t>
            </a:r>
            <a:r>
              <a:rPr lang="en-US" sz="1200" kern="1200" baseline="30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10.10</a:t>
            </a:r>
            <a:r>
              <a:rPr lang="en-US" sz="1200" kern="1200" baseline="30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lít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trắm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ngoài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nạo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Mycrocystis</a:t>
            </a:r>
            <a:r>
              <a:rPr lang="en-US" sz="1200"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bón</a:t>
            </a:r>
            <a:r>
              <a:rPr lang="en-US" sz="1200" kern="1200" dirty="0" smtClean="0">
                <a:solidFill>
                  <a:schemeClr val="tx1"/>
                </a:solidFill>
                <a:effectLst/>
                <a:latin typeface="+mn-lt"/>
                <a:ea typeface="+mn-ea"/>
                <a:cs typeface="+mn-cs"/>
              </a:rPr>
              <a:t> CuSO</a:t>
            </a:r>
            <a:r>
              <a:rPr lang="en-US" sz="1200" kern="1200" baseline="-25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0,7 ppm (</a:t>
            </a:r>
            <a:r>
              <a:rPr lang="en-US" sz="1200" kern="1200" dirty="0" err="1" smtClean="0">
                <a:solidFill>
                  <a:schemeClr val="tx1"/>
                </a:solidFill>
                <a:effectLst/>
                <a:latin typeface="+mn-lt"/>
                <a:ea typeface="+mn-ea"/>
                <a:cs typeface="+mn-cs"/>
              </a:rPr>
              <a:t>phun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khắp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a:t>
            </a:r>
            <a:r>
              <a:rPr lang="en-US" sz="1200" kern="1200" dirty="0" smtClean="0">
                <a:solidFill>
                  <a:schemeClr val="tx1"/>
                </a:solidFill>
                <a:effectLst/>
                <a:latin typeface="+mn-lt"/>
                <a:ea typeface="+mn-ea"/>
                <a:cs typeface="+mn-cs"/>
              </a:rPr>
              <a:t> ý </a:t>
            </a:r>
            <a:r>
              <a:rPr lang="en-US" sz="1200" kern="1200" dirty="0" err="1" smtClean="0">
                <a:solidFill>
                  <a:schemeClr val="tx1"/>
                </a:solidFill>
                <a:effectLst/>
                <a:latin typeface="+mn-lt"/>
                <a:ea typeface="+mn-ea"/>
                <a:cs typeface="+mn-cs"/>
              </a:rPr>
              <a:t>bơm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bón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tảo</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48</a:t>
            </a:fld>
            <a:endParaRPr lang="vi-VN"/>
          </a:p>
        </p:txBody>
      </p:sp>
    </p:spTree>
    <p:extLst>
      <p:ext uri="{BB962C8B-B14F-4D97-AF65-F5344CB8AC3E}">
        <p14:creationId xmlns:p14="http://schemas.microsoft.com/office/powerpoint/2010/main" val="342139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err="1"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4</a:t>
            </a:fld>
            <a:endParaRPr lang="vi-VN">
              <a:solidFill>
                <a:prstClr val="black"/>
              </a:solidFill>
            </a:endParaRPr>
          </a:p>
        </p:txBody>
      </p:sp>
    </p:spTree>
    <p:extLst>
      <p:ext uri="{BB962C8B-B14F-4D97-AF65-F5344CB8AC3E}">
        <p14:creationId xmlns:p14="http://schemas.microsoft.com/office/powerpoint/2010/main" val="287628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1" kern="1200" dirty="0" smtClean="0">
                <a:solidFill>
                  <a:schemeClr val="tx1"/>
                </a:solidFill>
                <a:effectLst/>
                <a:latin typeface="+mn-lt"/>
                <a:ea typeface="+mn-ea"/>
                <a:cs typeface="+mn-cs"/>
              </a:rPr>
              <a:t>Prymnesium parvum</a:t>
            </a:r>
            <a:r>
              <a:rPr lang="vi-VN" sz="1200" b="0" i="0" kern="1200" dirty="0" smtClean="0">
                <a:solidFill>
                  <a:schemeClr val="tx1"/>
                </a:solidFill>
                <a:effectLst/>
                <a:latin typeface="+mn-lt"/>
                <a:ea typeface="+mn-ea"/>
                <a:cs typeface="+mn-cs"/>
              </a:rPr>
              <a:t> causing a fish kill in Lake Hanna FL USA</a:t>
            </a:r>
            <a:r>
              <a:rPr lang="vi-VN" sz="1200" b="0" i="1" kern="1200" dirty="0" smtClean="0">
                <a:solidFill>
                  <a:schemeClr val="tx1"/>
                </a:solidFill>
                <a:effectLst/>
                <a:latin typeface="+mn-lt"/>
                <a:ea typeface="+mn-ea"/>
                <a:cs typeface="+mn-cs"/>
              </a:rPr>
              <a:t/>
            </a:r>
            <a:br>
              <a:rPr lang="vi-VN" sz="1200" b="0" i="1"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Photograph from the Florida Fish and Wildlife Conservation Commission posted </a:t>
            </a:r>
            <a:r>
              <a:rPr lang="vi-VN" sz="1200" b="0" i="0" u="sng" kern="1200" dirty="0" smtClean="0">
                <a:solidFill>
                  <a:schemeClr val="tx1"/>
                </a:solidFill>
                <a:effectLst/>
                <a:latin typeface="+mn-lt"/>
                <a:ea typeface="+mn-ea"/>
                <a:cs typeface="+mn-cs"/>
              </a:rPr>
              <a:t>online</a:t>
            </a:r>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49</a:t>
            </a:fld>
            <a:endParaRPr lang="vi-VN"/>
          </a:p>
        </p:txBody>
      </p:sp>
    </p:spTree>
    <p:extLst>
      <p:ext uri="{BB962C8B-B14F-4D97-AF65-F5344CB8AC3E}">
        <p14:creationId xmlns:p14="http://schemas.microsoft.com/office/powerpoint/2010/main" val="3421394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err="1" smtClean="0">
                <a:solidFill>
                  <a:schemeClr val="tx1"/>
                </a:solidFill>
                <a:effectLst/>
                <a:latin typeface="+mn-lt"/>
                <a:ea typeface="+mn-ea"/>
                <a:cs typeface="+mn-cs"/>
              </a:rPr>
              <a:t>Tảo</a:t>
            </a:r>
            <a:r>
              <a:rPr lang="es-ES" sz="1200" b="1" kern="1200" dirty="0" smtClean="0">
                <a:solidFill>
                  <a:schemeClr val="tx1"/>
                </a:solidFill>
                <a:effectLst/>
                <a:latin typeface="+mn-lt"/>
                <a:ea typeface="+mn-ea"/>
                <a:cs typeface="+mn-cs"/>
              </a:rPr>
              <a:t> </a:t>
            </a:r>
            <a:r>
              <a:rPr lang="es-ES" sz="1200" b="1" i="1" kern="1200" dirty="0" err="1" smtClean="0">
                <a:solidFill>
                  <a:schemeClr val="tx1"/>
                </a:solidFill>
                <a:effectLst/>
                <a:latin typeface="+mn-lt"/>
                <a:ea typeface="+mn-ea"/>
                <a:cs typeface="+mn-cs"/>
              </a:rPr>
              <a:t>Psymnesium</a:t>
            </a:r>
            <a:r>
              <a:rPr lang="es-ES" sz="1200" b="1" kern="1200" dirty="0" smtClean="0">
                <a:solidFill>
                  <a:schemeClr val="tx1"/>
                </a:solidFill>
                <a:effectLst/>
                <a:latin typeface="+mn-lt"/>
                <a:ea typeface="+mn-ea"/>
                <a:cs typeface="+mn-cs"/>
              </a:rPr>
              <a:t> (</a:t>
            </a:r>
            <a:r>
              <a:rPr lang="es-ES" sz="1200" b="1" i="1" kern="1200" dirty="0" err="1" smtClean="0">
                <a:solidFill>
                  <a:schemeClr val="tx1"/>
                </a:solidFill>
                <a:effectLst/>
                <a:latin typeface="+mn-lt"/>
                <a:ea typeface="+mn-ea"/>
                <a:cs typeface="+mn-cs"/>
              </a:rPr>
              <a:t>P.saltans</a:t>
            </a:r>
            <a:r>
              <a:rPr lang="es-ES" sz="1200" b="1" i="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Massart</a:t>
            </a:r>
            <a:r>
              <a:rPr lang="es-ES" sz="1200" b="1" i="1" kern="1200" dirty="0" smtClean="0">
                <a:solidFill>
                  <a:schemeClr val="tx1"/>
                </a:solidFill>
                <a:effectLst/>
                <a:latin typeface="+mn-lt"/>
                <a:ea typeface="+mn-ea"/>
                <a:cs typeface="+mn-cs"/>
              </a:rPr>
              <a:t>; P. </a:t>
            </a:r>
            <a:r>
              <a:rPr lang="es-ES" sz="1200" b="1" i="1" kern="1200" dirty="0" err="1" smtClean="0">
                <a:solidFill>
                  <a:schemeClr val="tx1"/>
                </a:solidFill>
                <a:effectLst/>
                <a:latin typeface="+mn-lt"/>
                <a:ea typeface="+mn-ea"/>
                <a:cs typeface="+mn-cs"/>
              </a:rPr>
              <a:t>parvum</a:t>
            </a:r>
            <a:r>
              <a:rPr lang="es-ES" sz="1200" b="1" i="1" kern="120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Carter</a:t>
            </a:r>
            <a:r>
              <a:rPr lang="es-ES" sz="1200" b="1" i="1" kern="1200" dirty="0" smtClean="0">
                <a:solidFill>
                  <a:schemeClr val="tx1"/>
                </a:solidFill>
                <a:effectLst/>
                <a:latin typeface="+mn-lt"/>
                <a:ea typeface="+mn-ea"/>
                <a:cs typeface="+mn-cs"/>
              </a:rPr>
              <a:t>; P. </a:t>
            </a:r>
            <a:r>
              <a:rPr lang="es-ES" sz="1200" b="1" i="1" kern="1200" dirty="0" err="1" smtClean="0">
                <a:solidFill>
                  <a:schemeClr val="tx1"/>
                </a:solidFill>
                <a:effectLst/>
                <a:latin typeface="+mn-lt"/>
                <a:ea typeface="+mn-ea"/>
                <a:cs typeface="+mn-cs"/>
              </a:rPr>
              <a:t>minutum</a:t>
            </a:r>
            <a:r>
              <a:rPr lang="es-ES" sz="1200" b="1" i="1" kern="120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Carter): </a:t>
            </a:r>
            <a:r>
              <a:rPr lang="es-ES" sz="1200" i="1" kern="1200" dirty="0" err="1" smtClean="0">
                <a:solidFill>
                  <a:schemeClr val="tx1"/>
                </a:solidFill>
                <a:effectLst/>
                <a:latin typeface="+mn-lt"/>
                <a:ea typeface="+mn-ea"/>
                <a:cs typeface="+mn-cs"/>
              </a:rPr>
              <a:t>Psymnesium</a:t>
            </a:r>
            <a:r>
              <a:rPr lang="es-ES" sz="1200" i="1"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phát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triển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mạnh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trong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nuôi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làm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chết</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Psymnesium</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saltans</a:t>
            </a:r>
            <a:r>
              <a:rPr lang="es-ES" sz="1200" i="1"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vách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tế</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mỏng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dưới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kính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hiển</a:t>
            </a:r>
            <a:r>
              <a:rPr lang="es-ES" sz="1200" kern="1200" dirty="0" smtClean="0">
                <a:solidFill>
                  <a:schemeClr val="tx1"/>
                </a:solidFill>
                <a:effectLst/>
                <a:latin typeface="+mn-lt"/>
                <a:ea typeface="+mn-ea"/>
                <a:cs typeface="+mn-cs"/>
              </a:rPr>
              <a:t> vi </a:t>
            </a:r>
            <a:r>
              <a:rPr lang="es-ES" sz="1200" kern="1200" dirty="0" err="1" smtClean="0">
                <a:solidFill>
                  <a:schemeClr val="tx1"/>
                </a:solidFill>
                <a:effectLst/>
                <a:latin typeface="+mn-lt"/>
                <a:ea typeface="+mn-ea"/>
                <a:cs typeface="+mn-cs"/>
              </a:rPr>
              <a:t>điện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tử</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thấy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phiến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vảy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mỏng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nhỏ</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đậy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bề</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mặt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Lúc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còn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sống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hình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dạng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biến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đổi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lúc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thì</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hình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bầu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dục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lúc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hình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trứng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hình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đế</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hình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tròn</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kích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thước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6-7 x 6-11 µm. </a:t>
            </a:r>
            <a:r>
              <a:rPr lang="es-ES" sz="1200" kern="1200" dirty="0" err="1" smtClean="0">
                <a:solidFill>
                  <a:schemeClr val="tx1"/>
                </a:solidFill>
                <a:effectLst/>
                <a:latin typeface="+mn-lt"/>
                <a:ea typeface="+mn-ea"/>
                <a:cs typeface="+mn-cs"/>
              </a:rPr>
              <a:t>Đoạn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trước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3 </a:t>
            </a:r>
            <a:r>
              <a:rPr lang="es-ES" sz="1200" kern="1200" dirty="0" err="1" smtClean="0">
                <a:solidFill>
                  <a:schemeClr val="tx1"/>
                </a:solidFill>
                <a:effectLst/>
                <a:latin typeface="+mn-lt"/>
                <a:ea typeface="+mn-ea"/>
                <a:cs typeface="+mn-cs"/>
              </a:rPr>
              <a:t>tiên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mao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tiên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mao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giữa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ngắn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không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hoạt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động</a:t>
            </a:r>
            <a:r>
              <a:rPr lang="es-ES" sz="1200" kern="1200" dirty="0" smtClean="0">
                <a:solidFill>
                  <a:schemeClr val="tx1"/>
                </a:solidFill>
                <a:effectLst/>
                <a:latin typeface="+mn-lt"/>
                <a:ea typeface="+mn-ea"/>
                <a:cs typeface="+mn-cs"/>
              </a:rPr>
              <a:t>; 2 </a:t>
            </a:r>
            <a:r>
              <a:rPr lang="es-ES" sz="1200" kern="1200" dirty="0" err="1" smtClean="0">
                <a:solidFill>
                  <a:schemeClr val="tx1"/>
                </a:solidFill>
                <a:effectLst/>
                <a:latin typeface="+mn-lt"/>
                <a:ea typeface="+mn-ea"/>
                <a:cs typeface="+mn-cs"/>
              </a:rPr>
              <a:t>tiên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mao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dài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gấp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rưỡi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chiều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dài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quan</a:t>
            </a:r>
            <a:r>
              <a:rPr lang="es-ES" sz="1200" kern="1200" dirty="0" smtClean="0">
                <a:solidFill>
                  <a:schemeClr val="tx1"/>
                </a:solidFill>
                <a:effectLst/>
                <a:latin typeface="+mn-lt"/>
                <a:ea typeface="+mn-ea"/>
                <a:cs typeface="+mn-cs"/>
              </a:rPr>
              <a:t> di </a:t>
            </a:r>
            <a:r>
              <a:rPr lang="es-ES" sz="1200" kern="1200" dirty="0" err="1" smtClean="0">
                <a:solidFill>
                  <a:schemeClr val="tx1"/>
                </a:solidFill>
                <a:effectLst/>
                <a:latin typeface="+mn-lt"/>
                <a:ea typeface="+mn-ea"/>
                <a:cs typeface="+mn-cs"/>
              </a:rPr>
              <a:t>động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gốc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của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tiên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mao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bọc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bóp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Hai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2 </a:t>
            </a:r>
            <a:r>
              <a:rPr lang="es-ES" sz="1200" kern="1200" dirty="0" err="1" smtClean="0">
                <a:solidFill>
                  <a:schemeClr val="tx1"/>
                </a:solidFill>
                <a:effectLst/>
                <a:latin typeface="+mn-lt"/>
                <a:ea typeface="+mn-ea"/>
                <a:cs typeface="+mn-cs"/>
              </a:rPr>
              <a:t>dải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sắc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tố</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màu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vàng</a:t>
            </a:r>
            <a:r>
              <a:rPr lang="es-E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Phương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thức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sinh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sản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thường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phân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dọc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tiến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hành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sinh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sản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ban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đêm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ban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ngày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ít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nhìn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thấy</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Psymnesium</a:t>
            </a:r>
            <a:r>
              <a:rPr lang="es-ES" sz="1200" i="1"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phát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triển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trong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điều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kiện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môi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trường</a:t>
            </a:r>
            <a:r>
              <a:rPr lang="es-ES" sz="1200" kern="1200" dirty="0" smtClean="0">
                <a:solidFill>
                  <a:schemeClr val="tx1"/>
                </a:solidFill>
                <a:effectLst/>
                <a:latin typeface="+mn-lt"/>
                <a:ea typeface="+mn-ea"/>
                <a:cs typeface="+mn-cs"/>
              </a:rPr>
              <a:t> pH cao, </a:t>
            </a:r>
            <a:r>
              <a:rPr lang="es-ES" sz="1200" kern="1200" dirty="0" err="1" smtClean="0">
                <a:solidFill>
                  <a:schemeClr val="tx1"/>
                </a:solidFill>
                <a:effectLst/>
                <a:latin typeface="+mn-lt"/>
                <a:ea typeface="+mn-ea"/>
                <a:cs typeface="+mn-cs"/>
              </a:rPr>
              <a:t>nhiệt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a:t>
            </a:r>
            <a:r>
              <a:rPr lang="es-ES" sz="1200" kern="1200" dirty="0" smtClean="0">
                <a:solidFill>
                  <a:schemeClr val="tx1"/>
                </a:solidFill>
                <a:effectLst/>
                <a:latin typeface="+mn-lt"/>
                <a:ea typeface="+mn-ea"/>
                <a:cs typeface="+mn-cs"/>
              </a:rPr>
              <a:t> cao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muối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rộng</a:t>
            </a:r>
            <a:r>
              <a:rPr lang="es-ES" sz="1200" kern="1200" dirty="0" smtClean="0">
                <a:solidFill>
                  <a:schemeClr val="tx1"/>
                </a:solidFill>
                <a:effectLst/>
                <a:latin typeface="+mn-lt"/>
                <a:ea typeface="+mn-ea"/>
                <a:cs typeface="+mn-cs"/>
              </a:rPr>
              <a:t> (1-30%o) </a:t>
            </a:r>
            <a:r>
              <a:rPr lang="es-ES" sz="1200" kern="1200" dirty="0" err="1" smtClean="0">
                <a:solidFill>
                  <a:schemeClr val="tx1"/>
                </a:solidFill>
                <a:effectLst/>
                <a:latin typeface="+mn-lt"/>
                <a:ea typeface="+mn-ea"/>
                <a:cs typeface="+mn-cs"/>
              </a:rPr>
              <a:t>nhưng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thích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hợp</a:t>
            </a:r>
            <a:r>
              <a:rPr lang="es-ES" sz="1200" kern="1200" dirty="0" smtClean="0">
                <a:solidFill>
                  <a:schemeClr val="tx1"/>
                </a:solidFill>
                <a:effectLst/>
                <a:latin typeface="+mn-lt"/>
                <a:ea typeface="+mn-ea"/>
                <a:cs typeface="+mn-cs"/>
              </a:rPr>
              <a:t> ở </a:t>
            </a:r>
            <a:r>
              <a:rPr lang="es-ES" sz="1200" kern="1200" dirty="0" err="1" smtClean="0">
                <a:solidFill>
                  <a:schemeClr val="tx1"/>
                </a:solidFill>
                <a:effectLst/>
                <a:latin typeface="+mn-lt"/>
                <a:ea typeface="+mn-ea"/>
                <a:cs typeface="+mn-cs"/>
              </a:rPr>
              <a:t>độ</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muối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trên</a:t>
            </a:r>
            <a:r>
              <a:rPr lang="es-ES" sz="1200" kern="1200" dirty="0" smtClean="0">
                <a:solidFill>
                  <a:schemeClr val="tx1"/>
                </a:solidFill>
                <a:effectLst/>
                <a:latin typeface="+mn-lt"/>
                <a:ea typeface="+mn-ea"/>
                <a:cs typeface="+mn-cs"/>
              </a:rPr>
              <a:t> 30%o. </a:t>
            </a:r>
            <a:r>
              <a:rPr lang="es-ES" sz="1200" i="1" kern="1200" dirty="0" err="1" smtClean="0">
                <a:solidFill>
                  <a:schemeClr val="tx1"/>
                </a:solidFill>
                <a:effectLst/>
                <a:latin typeface="+mn-lt"/>
                <a:ea typeface="+mn-ea"/>
                <a:cs typeface="+mn-cs"/>
              </a:rPr>
              <a:t>Psymnesium</a:t>
            </a:r>
            <a:r>
              <a:rPr lang="es-ES" sz="1200" i="1"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tiết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tố</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làm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tế</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máu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UitZur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Shilo</a:t>
            </a:r>
            <a:r>
              <a:rPr lang="es-ES" sz="1200" kern="1200" dirty="0" smtClean="0">
                <a:solidFill>
                  <a:schemeClr val="tx1"/>
                </a:solidFill>
                <a:effectLst/>
                <a:latin typeface="+mn-lt"/>
                <a:ea typeface="+mn-ea"/>
                <a:cs typeface="+mn-cs"/>
              </a:rPr>
              <a:t>, 1970 </a:t>
            </a:r>
            <a:r>
              <a:rPr lang="en-U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tố</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của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loài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tảo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chất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protein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Protio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lipid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Một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số</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khoa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học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rằng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tố</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của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loài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tảo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glucolipid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galacto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lipid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đường</a:t>
            </a:r>
            <a:r>
              <a:rPr lang="es-ES" sz="1200" kern="1200" dirty="0" smtClean="0">
                <a:solidFill>
                  <a:schemeClr val="tx1"/>
                </a:solidFill>
                <a:effectLst/>
                <a:latin typeface="+mn-lt"/>
                <a:ea typeface="+mn-ea"/>
                <a:cs typeface="+mn-cs"/>
              </a:rPr>
              <a:t>). Ở </a:t>
            </a:r>
            <a:r>
              <a:rPr lang="es-ES" sz="1200" kern="1200" dirty="0" err="1" smtClean="0">
                <a:solidFill>
                  <a:schemeClr val="tx1"/>
                </a:solidFill>
                <a:effectLst/>
                <a:latin typeface="+mn-lt"/>
                <a:ea typeface="+mn-ea"/>
                <a:cs typeface="+mn-cs"/>
              </a:rPr>
              <a:t>trong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nước</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Psymnesium</a:t>
            </a:r>
            <a:r>
              <a:rPr lang="es-ES" sz="1200" i="1"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phát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triển</a:t>
            </a:r>
            <a:r>
              <a:rPr lang="es-ES" sz="1200" kern="1200" dirty="0" smtClean="0">
                <a:solidFill>
                  <a:schemeClr val="tx1"/>
                </a:solidFill>
                <a:effectLst/>
                <a:latin typeface="+mn-lt"/>
                <a:ea typeface="+mn-ea"/>
                <a:cs typeface="+mn-cs"/>
              </a:rPr>
              <a:t> ở </a:t>
            </a:r>
            <a:r>
              <a:rPr lang="es-ES" sz="1200" kern="1200" dirty="0" err="1" smtClean="0">
                <a:solidFill>
                  <a:schemeClr val="tx1"/>
                </a:solidFill>
                <a:effectLst/>
                <a:latin typeface="+mn-lt"/>
                <a:ea typeface="+mn-ea"/>
                <a:cs typeface="+mn-cs"/>
              </a:rPr>
              <a:t>mật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a:t>
            </a:r>
            <a:r>
              <a:rPr lang="es-ES" sz="1200" kern="1200" dirty="0" smtClean="0">
                <a:solidFill>
                  <a:schemeClr val="tx1"/>
                </a:solidFill>
                <a:effectLst/>
                <a:latin typeface="+mn-lt"/>
                <a:ea typeface="+mn-ea"/>
                <a:cs typeface="+mn-cs"/>
              </a:rPr>
              <a:t> 3,75 -62,50.10</a:t>
            </a:r>
            <a:r>
              <a:rPr lang="es-ES" sz="1200" kern="1200" baseline="30000" dirty="0" smtClean="0">
                <a:solidFill>
                  <a:schemeClr val="tx1"/>
                </a:solidFill>
                <a:effectLst/>
                <a:latin typeface="+mn-lt"/>
                <a:ea typeface="+mn-ea"/>
                <a:cs typeface="+mn-cs"/>
              </a:rPr>
              <a:t>6</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tế</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bào</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lít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đều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làm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chết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nước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trong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thuỷ</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vực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màu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nâu</a:t>
            </a:r>
            <a:r>
              <a:rPr lang="es-E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bị</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trúng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tảo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triệu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trứng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mới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nhiễm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Mè</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sẽ</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tập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trung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bờ</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loài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nhạy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cảm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nhất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tăng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loài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tập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trung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mặt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nước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gần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bờ</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đầu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hướng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bờ</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không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hoạt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sau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cùng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lươn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chạch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loài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đáy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biểu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hiện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bất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thường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nổi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mặt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nước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trườn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bờ</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tăng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thêm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nữa</a:t>
            </a:r>
            <a:r>
              <a:rPr lang="es-ES" sz="1200" kern="1200" dirty="0" smtClean="0">
                <a:solidFill>
                  <a:schemeClr val="tx1"/>
                </a:solidFill>
                <a:effectLst/>
                <a:latin typeface="+mn-lt"/>
                <a:ea typeface="+mn-ea"/>
                <a:cs typeface="+mn-cs"/>
              </a:rPr>
              <a:t> – </a:t>
            </a:r>
            <a:r>
              <a:rPr lang="es-ES" sz="1200" kern="1200" dirty="0" err="1" smtClean="0">
                <a:solidFill>
                  <a:schemeClr val="tx1"/>
                </a:solidFill>
                <a:effectLst/>
                <a:latin typeface="+mn-lt"/>
                <a:ea typeface="+mn-ea"/>
                <a:cs typeface="+mn-cs"/>
              </a:rPr>
              <a:t>lúc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mè</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chết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Nếu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gây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tiếng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phân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tán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nhưng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ngay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lập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tức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tập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trung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trở</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lại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lúc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đã</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bị</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ngộ</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nhưng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nếu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biện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pháp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cấp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cứu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kịp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thời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thì</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vẫn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sống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được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Nếu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bị</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ngộ</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nặng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hơn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sẽ</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tấp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bờ</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mất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thăng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bằng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nằm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nghiêng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hô</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hấp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khăn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rồi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dần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dần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sẽ</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hôn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mê</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cấp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cứu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được</a:t>
            </a:r>
            <a:r>
              <a:rPr lang="es-E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Phòng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trị</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mùa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nhiệt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a:t>
            </a:r>
            <a:r>
              <a:rPr lang="es-ES" sz="1200" kern="1200" dirty="0" smtClean="0">
                <a:solidFill>
                  <a:schemeClr val="tx1"/>
                </a:solidFill>
                <a:effectLst/>
                <a:latin typeface="+mn-lt"/>
                <a:ea typeface="+mn-ea"/>
                <a:cs typeface="+mn-cs"/>
              </a:rPr>
              <a:t> cao </a:t>
            </a:r>
            <a:r>
              <a:rPr lang="es-ES" sz="1200" kern="1200" dirty="0" err="1" smtClean="0">
                <a:solidFill>
                  <a:schemeClr val="tx1"/>
                </a:solidFill>
                <a:effectLst/>
                <a:latin typeface="+mn-lt"/>
                <a:ea typeface="+mn-ea"/>
                <a:cs typeface="+mn-cs"/>
              </a:rPr>
              <a:t>cần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bón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loại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phân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đạm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phù</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hợp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phát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triển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loài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tảo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cần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thiết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sẽ</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gây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ức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chế</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Psymnesium</a:t>
            </a:r>
            <a:r>
              <a:rPr lang="es-ES" sz="1200" i="1"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phát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triển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tố</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của</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Psymnesium</a:t>
            </a:r>
            <a:r>
              <a:rPr lang="es-ES" sz="1200" i="1"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mất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dụng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trong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điều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kiện</a:t>
            </a:r>
            <a:r>
              <a:rPr lang="es-ES" sz="1200" kern="1200" dirty="0" smtClean="0">
                <a:solidFill>
                  <a:schemeClr val="tx1"/>
                </a:solidFill>
                <a:effectLst/>
                <a:latin typeface="+mn-lt"/>
                <a:ea typeface="+mn-ea"/>
                <a:cs typeface="+mn-cs"/>
              </a:rPr>
              <a:t> pH </a:t>
            </a:r>
            <a:r>
              <a:rPr lang="es-ES" sz="1200" kern="1200" dirty="0" err="1" smtClean="0">
                <a:solidFill>
                  <a:schemeClr val="tx1"/>
                </a:solidFill>
                <a:effectLst/>
                <a:latin typeface="+mn-lt"/>
                <a:ea typeface="+mn-ea"/>
                <a:cs typeface="+mn-cs"/>
              </a:rPr>
              <a:t>dưới</a:t>
            </a:r>
            <a:r>
              <a:rPr lang="es-ES" sz="1200" kern="1200" dirty="0" smtClean="0">
                <a:solidFill>
                  <a:schemeClr val="tx1"/>
                </a:solidFill>
                <a:effectLst/>
                <a:latin typeface="+mn-lt"/>
                <a:ea typeface="+mn-ea"/>
                <a:cs typeface="+mn-cs"/>
              </a:rPr>
              <a:t> 6 do </a:t>
            </a:r>
            <a:r>
              <a:rPr lang="es-ES" sz="1200" kern="1200" dirty="0" err="1" smtClean="0">
                <a:solidFill>
                  <a:schemeClr val="tx1"/>
                </a:solidFill>
                <a:effectLst/>
                <a:latin typeface="+mn-lt"/>
                <a:ea typeface="+mn-ea"/>
                <a:cs typeface="+mn-cs"/>
              </a:rPr>
              <a:t>đó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bón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môi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trường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nước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một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lượng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muối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acid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thì</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giảm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nhưng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giá</a:t>
            </a:r>
            <a:r>
              <a:rPr lang="es-ES" sz="1200" kern="1200" dirty="0" smtClean="0">
                <a:solidFill>
                  <a:schemeClr val="tx1"/>
                </a:solidFill>
                <a:effectLst/>
                <a:latin typeface="+mn-lt"/>
                <a:ea typeface="+mn-ea"/>
                <a:cs typeface="+mn-cs"/>
              </a:rPr>
              <a:t> cao </a:t>
            </a:r>
            <a:r>
              <a:rPr lang="es-ES" sz="1200" kern="1200" dirty="0" err="1" smtClean="0">
                <a:solidFill>
                  <a:schemeClr val="tx1"/>
                </a:solidFill>
                <a:effectLst/>
                <a:latin typeface="+mn-lt"/>
                <a:ea typeface="+mn-ea"/>
                <a:cs typeface="+mn-cs"/>
              </a:rPr>
              <a:t>nên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sở</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sản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xuất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sẽ</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áp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dụng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Dùng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Amonium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sulphate</a:t>
            </a:r>
            <a:r>
              <a:rPr lang="es-ES" sz="1200" kern="1200" dirty="0" smtClean="0">
                <a:solidFill>
                  <a:schemeClr val="tx1"/>
                </a:solidFill>
                <a:effectLst/>
                <a:latin typeface="+mn-lt"/>
                <a:ea typeface="+mn-ea"/>
                <a:cs typeface="+mn-cs"/>
              </a:rPr>
              <a:t> 10-17 ppm </a:t>
            </a:r>
            <a:r>
              <a:rPr lang="es-ES" sz="1200" kern="1200" dirty="0" err="1" smtClean="0">
                <a:solidFill>
                  <a:schemeClr val="tx1"/>
                </a:solidFill>
                <a:effectLst/>
                <a:latin typeface="+mn-lt"/>
                <a:ea typeface="+mn-ea"/>
                <a:cs typeface="+mn-cs"/>
              </a:rPr>
              <a:t>phun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đều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khắp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Psymnesium</a:t>
            </a:r>
            <a:r>
              <a:rPr lang="es-ES" sz="1200" i="1"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phát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triển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Phương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pháp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không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dùng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cấp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cứu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đã</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ngộ</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một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số</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loài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ở </a:t>
            </a:r>
            <a:r>
              <a:rPr lang="es-ES" sz="1200" kern="1200" dirty="0" err="1" smtClean="0">
                <a:solidFill>
                  <a:schemeClr val="tx1"/>
                </a:solidFill>
                <a:effectLst/>
                <a:latin typeface="+mn-lt"/>
                <a:ea typeface="+mn-ea"/>
                <a:cs typeface="+mn-cs"/>
              </a:rPr>
              <a:t>giai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đoạn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bột</a:t>
            </a:r>
            <a:r>
              <a:rPr lang="es-E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Bui </a:t>
            </a:r>
            <a:r>
              <a:rPr lang="en-US" sz="1200" kern="1200" dirty="0" err="1" smtClean="0">
                <a:solidFill>
                  <a:schemeClr val="tx1"/>
                </a:solidFill>
                <a:effectLst/>
                <a:latin typeface="+mn-lt"/>
                <a:ea typeface="+mn-ea"/>
                <a:cs typeface="+mn-cs"/>
              </a:rPr>
              <a:t>Quang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a:t>
            </a:r>
            <a:r>
              <a:rPr lang="en-US" sz="1200" kern="1200" dirty="0" smtClean="0">
                <a:solidFill>
                  <a:schemeClr val="tx1"/>
                </a:solidFill>
                <a:effectLst/>
                <a:latin typeface="+mn-lt"/>
                <a:ea typeface="+mn-ea"/>
                <a:cs typeface="+mn-cs"/>
              </a:rPr>
              <a:t> co </a:t>
            </a:r>
            <a:r>
              <a:rPr lang="en-US" sz="1200" kern="1200" dirty="0" err="1" smtClean="0">
                <a:solidFill>
                  <a:schemeClr val="tx1"/>
                </a:solidFill>
                <a:effectLst/>
                <a:latin typeface="+mn-lt"/>
                <a:ea typeface="+mn-ea"/>
                <a:cs typeface="+mn-cs"/>
              </a:rPr>
              <a:t>ghi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thong tin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Reference.</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50</a:t>
            </a:fld>
            <a:endParaRPr lang="vi-VN"/>
          </a:p>
        </p:txBody>
      </p:sp>
    </p:spTree>
    <p:extLst>
      <p:ext uri="{BB962C8B-B14F-4D97-AF65-F5344CB8AC3E}">
        <p14:creationId xmlns:p14="http://schemas.microsoft.com/office/powerpoint/2010/main" val="3421394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Peridinium</a:t>
            </a:r>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51</a:t>
            </a:fld>
            <a:endParaRPr lang="vi-VN"/>
          </a:p>
        </p:txBody>
      </p:sp>
    </p:spTree>
    <p:extLst>
      <p:ext uri="{BB962C8B-B14F-4D97-AF65-F5344CB8AC3E}">
        <p14:creationId xmlns:p14="http://schemas.microsoft.com/office/powerpoint/2010/main" val="3421394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i="1" kern="1200" dirty="0" err="1" smtClean="0">
                <a:solidFill>
                  <a:schemeClr val="tx1"/>
                </a:solidFill>
                <a:effectLst/>
                <a:latin typeface="+mn-lt"/>
                <a:ea typeface="+mn-ea"/>
                <a:cs typeface="+mn-cs"/>
              </a:rPr>
              <a:t>Gymnodinium</a:t>
            </a:r>
            <a:r>
              <a:rPr lang="vi-VN" sz="1200" b="1" i="1"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3DCD96F-0DDB-4DDB-AB25-6138E11653C4}" type="slidenum">
              <a:rPr lang="vi-VN" smtClean="0"/>
              <a:t>52</a:t>
            </a:fld>
            <a:endParaRPr lang="vi-VN"/>
          </a:p>
        </p:txBody>
      </p:sp>
    </p:spTree>
    <p:extLst>
      <p:ext uri="{BB962C8B-B14F-4D97-AF65-F5344CB8AC3E}">
        <p14:creationId xmlns:p14="http://schemas.microsoft.com/office/powerpoint/2010/main" val="3421394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err="1" smtClean="0">
                <a:solidFill>
                  <a:schemeClr val="tx1"/>
                </a:solidFill>
                <a:effectLst/>
                <a:latin typeface="+mn-lt"/>
                <a:ea typeface="+mn-ea"/>
                <a:cs typeface="+mn-cs"/>
              </a:rPr>
              <a:t>Tảo</a:t>
            </a:r>
            <a:r>
              <a:rPr lang="es-ES" sz="1200" b="1" kern="1200" dirty="0" smtClean="0">
                <a:solidFill>
                  <a:schemeClr val="tx1"/>
                </a:solidFill>
                <a:effectLst/>
                <a:latin typeface="+mn-lt"/>
                <a:ea typeface="+mn-ea"/>
                <a:cs typeface="+mn-cs"/>
              </a:rPr>
              <a:t> </a:t>
            </a:r>
            <a:r>
              <a:rPr lang="es-ES" sz="1200" b="1" kern="1200" dirty="0" err="1" smtClean="0">
                <a:solidFill>
                  <a:schemeClr val="tx1"/>
                </a:solidFill>
                <a:effectLst/>
                <a:latin typeface="+mn-lt"/>
                <a:ea typeface="+mn-ea"/>
                <a:cs typeface="+mn-cs"/>
              </a:rPr>
              <a:t>giáp</a:t>
            </a:r>
            <a:r>
              <a:rPr lang="es-ES" sz="1200" b="1" kern="1200" dirty="0" smtClean="0">
                <a:solidFill>
                  <a:schemeClr val="tx1"/>
                </a:solidFill>
                <a:effectLst/>
                <a:latin typeface="+mn-lt"/>
                <a:ea typeface="+mn-ea"/>
                <a:cs typeface="+mn-cs"/>
              </a:rPr>
              <a:t> (</a:t>
            </a:r>
            <a:r>
              <a:rPr lang="es-ES" sz="1200" b="1" i="1" kern="1200" dirty="0" err="1" smtClean="0">
                <a:solidFill>
                  <a:schemeClr val="tx1"/>
                </a:solidFill>
                <a:effectLst/>
                <a:latin typeface="+mn-lt"/>
                <a:ea typeface="+mn-ea"/>
                <a:cs typeface="+mn-cs"/>
              </a:rPr>
              <a:t>Peridinium</a:t>
            </a:r>
            <a:r>
              <a:rPr lang="es-ES" sz="1200" b="1" i="1" kern="1200" dirty="0" smtClean="0">
                <a:solidFill>
                  <a:schemeClr val="tx1"/>
                </a:solidFill>
                <a:effectLst/>
                <a:latin typeface="+mn-lt"/>
                <a:ea typeface="+mn-ea"/>
                <a:cs typeface="+mn-cs"/>
              </a:rPr>
              <a:t>; </a:t>
            </a:r>
            <a:r>
              <a:rPr lang="es-ES" sz="1200" b="1" i="1" kern="1200" dirty="0" err="1" smtClean="0">
                <a:solidFill>
                  <a:schemeClr val="tx1"/>
                </a:solidFill>
                <a:effectLst/>
                <a:latin typeface="+mn-lt"/>
                <a:ea typeface="+mn-ea"/>
                <a:cs typeface="+mn-cs"/>
              </a:rPr>
              <a:t>Gymnodinium;Ceratium</a:t>
            </a:r>
            <a:r>
              <a:rPr lang="es-ES" sz="1200" b="1" kern="12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Loài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tảo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này</a:t>
            </a:r>
            <a:r>
              <a:rPr lang="es-ES" sz="1200" kern="1200" dirty="0" smtClean="0">
                <a:solidFill>
                  <a:schemeClr val="tx1"/>
                </a:solidFill>
                <a:effectLst/>
                <a:latin typeface="+mn-lt"/>
                <a:ea typeface="+mn-ea"/>
                <a:cs typeface="+mn-cs"/>
              </a:rPr>
              <a:t> ở </a:t>
            </a:r>
            <a:r>
              <a:rPr lang="es-ES" sz="1200" kern="1200" dirty="0" err="1" smtClean="0">
                <a:solidFill>
                  <a:schemeClr val="tx1"/>
                </a:solidFill>
                <a:effectLst/>
                <a:latin typeface="+mn-lt"/>
                <a:ea typeface="+mn-ea"/>
                <a:cs typeface="+mn-cs"/>
              </a:rPr>
              <a:t>giữa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tế</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một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rãnh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ngang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một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rãnh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dọc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nhìn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rất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rõ</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mỗi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rãnh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mọc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một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tiên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mao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Giống</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Peridinium</a:t>
            </a:r>
            <a:r>
              <a:rPr lang="es-ES" sz="1200" i="1"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vách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tế</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mảnh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giáp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màu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nâu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hình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trứng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hình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vách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tế</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dưới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vách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các</a:t>
            </a:r>
            <a:r>
              <a:rPr lang="es-ES" sz="1200" kern="1200" dirty="0" smtClean="0">
                <a:solidFill>
                  <a:schemeClr val="tx1"/>
                </a:solidFill>
                <a:effectLst/>
                <a:latin typeface="+mn-lt"/>
                <a:ea typeface="+mn-ea"/>
                <a:cs typeface="+mn-cs"/>
              </a:rPr>
              <a:t> u </a:t>
            </a:r>
            <a:r>
              <a:rPr lang="es-ES" sz="1200" kern="1200" dirty="0" err="1" smtClean="0">
                <a:solidFill>
                  <a:schemeClr val="tx1"/>
                </a:solidFill>
                <a:effectLst/>
                <a:latin typeface="+mn-lt"/>
                <a:ea typeface="+mn-ea"/>
                <a:cs typeface="+mn-cs"/>
              </a:rPr>
              <a:t>lồi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nhỏ</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rãnh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ngang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nhỏ</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rãnh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dọc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mờ</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Giống</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Gymnodinium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tế</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tảo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hình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gần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tròn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giữa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tế</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2 </a:t>
            </a:r>
            <a:r>
              <a:rPr lang="es-ES" sz="1200" kern="1200" dirty="0" err="1" smtClean="0">
                <a:solidFill>
                  <a:schemeClr val="tx1"/>
                </a:solidFill>
                <a:effectLst/>
                <a:latin typeface="+mn-lt"/>
                <a:ea typeface="+mn-ea"/>
                <a:cs typeface="+mn-cs"/>
              </a:rPr>
              <a:t>rãnh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rất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rõ</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màu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xanh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lam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Giống</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Ceratium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phần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trước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phần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sau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gai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hình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dạng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tế</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bào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hơi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giống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mỏ</a:t>
            </a:r>
            <a:r>
              <a:rPr lang="es-ES" sz="1200" kern="1200" dirty="0" smtClean="0">
                <a:solidFill>
                  <a:schemeClr val="tx1"/>
                </a:solidFill>
                <a:effectLst/>
                <a:latin typeface="+mn-lt"/>
                <a:ea typeface="+mn-ea"/>
                <a:cs typeface="+mn-cs"/>
              </a:rPr>
              <a:t> neo, </a:t>
            </a:r>
            <a:r>
              <a:rPr lang="es-ES" sz="1200" kern="1200" dirty="0" err="1" smtClean="0">
                <a:solidFill>
                  <a:schemeClr val="tx1"/>
                </a:solidFill>
                <a:effectLst/>
                <a:latin typeface="+mn-lt"/>
                <a:ea typeface="+mn-ea"/>
                <a:cs typeface="+mn-cs"/>
              </a:rPr>
              <a:t>mảnh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giáp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rõ</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thường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vân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hoa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chia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giáp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nhiều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mảnh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giống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tảo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giáp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phát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triển</a:t>
            </a:r>
            <a:r>
              <a:rPr lang="es-ES" sz="1200" kern="1200" dirty="0" smtClean="0">
                <a:solidFill>
                  <a:schemeClr val="tx1"/>
                </a:solidFill>
                <a:effectLst/>
                <a:latin typeface="+mn-lt"/>
                <a:ea typeface="+mn-ea"/>
                <a:cs typeface="+mn-cs"/>
              </a:rPr>
              <a:t> ở </a:t>
            </a:r>
            <a:r>
              <a:rPr lang="es-ES" sz="1200" kern="1200" dirty="0" err="1" smtClean="0">
                <a:solidFill>
                  <a:schemeClr val="tx1"/>
                </a:solidFill>
                <a:effectLst/>
                <a:latin typeface="+mn-lt"/>
                <a:ea typeface="+mn-ea"/>
                <a:cs typeface="+mn-cs"/>
              </a:rPr>
              <a:t>điều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kiện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nhiệt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a:t>
            </a:r>
            <a:r>
              <a:rPr lang="es-ES" sz="1200" kern="1200" dirty="0" smtClean="0">
                <a:solidFill>
                  <a:schemeClr val="tx1"/>
                </a:solidFill>
                <a:effectLst/>
                <a:latin typeface="+mn-lt"/>
                <a:ea typeface="+mn-ea"/>
                <a:cs typeface="+mn-cs"/>
              </a:rPr>
              <a:t> cao, </a:t>
            </a:r>
            <a:r>
              <a:rPr lang="es-ES" sz="1200" kern="1200" dirty="0" err="1" smtClean="0">
                <a:solidFill>
                  <a:schemeClr val="tx1"/>
                </a:solidFill>
                <a:effectLst/>
                <a:latin typeface="+mn-lt"/>
                <a:ea typeface="+mn-ea"/>
                <a:cs typeface="+mn-cs"/>
              </a:rPr>
              <a:t>ao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hồ</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loại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nhỏ</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nhiều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mùn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bã</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hữu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cơ</a:t>
            </a:r>
            <a:r>
              <a:rPr lang="es-ES" sz="1200" kern="1200" dirty="0" smtClean="0">
                <a:solidFill>
                  <a:schemeClr val="tx1"/>
                </a:solidFill>
                <a:effectLst/>
                <a:latin typeface="+mn-lt"/>
                <a:ea typeface="+mn-ea"/>
                <a:cs typeface="+mn-cs"/>
              </a:rPr>
              <a:t>, pH cao, </a:t>
            </a:r>
            <a:r>
              <a:rPr lang="es-ES" sz="1200" kern="1200" dirty="0" err="1" smtClean="0">
                <a:solidFill>
                  <a:schemeClr val="tx1"/>
                </a:solidFill>
                <a:effectLst/>
                <a:latin typeface="+mn-lt"/>
                <a:ea typeface="+mn-ea"/>
                <a:cs typeface="+mn-cs"/>
              </a:rPr>
              <a:t>độ</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cứng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lớn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Mỗi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điều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kiện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môi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trường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thay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đổi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ngột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tảo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giáp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thích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nghi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dễ</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bị</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tiêu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diệt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Nếu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ăn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phải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giống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tảo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trong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phần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lớn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giống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tảo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giáp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lại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thức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ăn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tốt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sẽ</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không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tiêu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hóa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được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gây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nếu</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ăn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với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số</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lượng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lớn</a:t>
            </a:r>
            <a:r>
              <a:rPr lang="es-E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s-ES" sz="1200" kern="1200" dirty="0" err="1" smtClean="0">
                <a:solidFill>
                  <a:schemeClr val="tx1"/>
                </a:solidFill>
                <a:effectLst/>
                <a:latin typeface="+mn-lt"/>
                <a:ea typeface="+mn-ea"/>
                <a:cs typeface="+mn-cs"/>
              </a:rPr>
              <a:t>Phòng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trị</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Thay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đổi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môi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trường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nước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ngột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làm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ức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chế</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loài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tảo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này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phát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triển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Phun</a:t>
            </a:r>
            <a:r>
              <a:rPr lang="es-ES" sz="1200" kern="1200" dirty="0" smtClean="0">
                <a:solidFill>
                  <a:schemeClr val="tx1"/>
                </a:solidFill>
                <a:effectLst/>
                <a:latin typeface="+mn-lt"/>
                <a:ea typeface="+mn-ea"/>
                <a:cs typeface="+mn-cs"/>
              </a:rPr>
              <a:t> CuSO</a:t>
            </a:r>
            <a:r>
              <a:rPr lang="es-ES" sz="1200" kern="1200" baseline="-25000" dirty="0" smtClean="0">
                <a:solidFill>
                  <a:schemeClr val="tx1"/>
                </a:solidFill>
                <a:effectLst/>
                <a:latin typeface="+mn-lt"/>
                <a:ea typeface="+mn-ea"/>
                <a:cs typeface="+mn-cs"/>
              </a:rPr>
              <a:t>4</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khắp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với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nồng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a:t>
            </a:r>
            <a:r>
              <a:rPr lang="es-ES" sz="1200" kern="1200" dirty="0" smtClean="0">
                <a:solidFill>
                  <a:schemeClr val="tx1"/>
                </a:solidFill>
                <a:effectLst/>
                <a:latin typeface="+mn-lt"/>
                <a:ea typeface="+mn-ea"/>
                <a:cs typeface="+mn-cs"/>
              </a:rPr>
              <a:t> 0,7 ppm.</a:t>
            </a:r>
            <a:endParaRPr lang="vi-VN" sz="1200" kern="120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53</a:t>
            </a:fld>
            <a:endParaRPr lang="vi-VN"/>
          </a:p>
        </p:txBody>
      </p:sp>
    </p:spTree>
    <p:extLst>
      <p:ext uri="{BB962C8B-B14F-4D97-AF65-F5344CB8AC3E}">
        <p14:creationId xmlns:p14="http://schemas.microsoft.com/office/powerpoint/2010/main" val="3421394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Độc</a:t>
            </a:r>
            <a:r>
              <a:rPr lang="en-US" baseline="0" dirty="0" smtClean="0"/>
              <a:t> </a:t>
            </a:r>
            <a:r>
              <a:rPr lang="en-US" baseline="0" dirty="0" err="1" smtClean="0"/>
              <a:t>tố</a:t>
            </a:r>
            <a:r>
              <a:rPr lang="en-US" baseline="0" dirty="0" smtClean="0"/>
              <a:t> </a:t>
            </a:r>
            <a:r>
              <a:rPr lang="en-US" baseline="0" dirty="0" err="1" smtClean="0"/>
              <a:t>từ</a:t>
            </a:r>
            <a:r>
              <a:rPr lang="en-US" baseline="0" dirty="0" smtClean="0"/>
              <a:t> </a:t>
            </a:r>
            <a:r>
              <a:rPr lang="en-US" baseline="0" dirty="0" err="1" smtClean="0"/>
              <a:t>tảo</a:t>
            </a:r>
            <a:r>
              <a:rPr lang="en-US" baseline="0" dirty="0" smtClean="0"/>
              <a:t> </a:t>
            </a:r>
            <a:r>
              <a:rPr lang="en-US" baseline="0" dirty="0" err="1" smtClean="0"/>
              <a:t>giáp</a:t>
            </a:r>
            <a:endParaRPr lang="en-US" dirty="0"/>
          </a:p>
        </p:txBody>
      </p:sp>
      <p:sp>
        <p:nvSpPr>
          <p:cNvPr id="4" name="Slide Number Placeholder 3"/>
          <p:cNvSpPr>
            <a:spLocks noGrp="1"/>
          </p:cNvSpPr>
          <p:nvPr>
            <p:ph type="sldNum" sz="quarter" idx="10"/>
          </p:nvPr>
        </p:nvSpPr>
        <p:spPr/>
        <p:txBody>
          <a:bodyPr/>
          <a:lstStyle/>
          <a:p>
            <a:fld id="{23A56259-DA87-4D2F-AAB0-8C4D64477DD9}" type="slidenum">
              <a:rPr lang="en-US" smtClean="0"/>
              <a:t>54</a:t>
            </a:fld>
            <a:endParaRPr lang="en-US"/>
          </a:p>
        </p:txBody>
      </p:sp>
    </p:spTree>
    <p:extLst>
      <p:ext uri="{BB962C8B-B14F-4D97-AF65-F5344CB8AC3E}">
        <p14:creationId xmlns:p14="http://schemas.microsoft.com/office/powerpoint/2010/main" val="40811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enzym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hormon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(1-2 </a:t>
            </a:r>
            <a:r>
              <a:rPr lang="en-US" sz="1200" kern="1200" dirty="0" err="1" smtClean="0">
                <a:solidFill>
                  <a:schemeClr val="tx1"/>
                </a:solidFill>
                <a:effectLst/>
                <a:latin typeface="+mn-lt"/>
                <a:ea typeface="+mn-ea"/>
                <a:cs typeface="+mn-cs"/>
              </a:rPr>
              <a:t>phút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60 </a:t>
            </a:r>
            <a:r>
              <a:rPr lang="en-US" sz="1200" kern="1200" dirty="0" err="1" smtClean="0">
                <a:solidFill>
                  <a:schemeClr val="tx1"/>
                </a:solidFill>
                <a:effectLst/>
                <a:latin typeface="+mn-lt"/>
                <a:ea typeface="+mn-ea"/>
                <a:cs typeface="+mn-cs"/>
              </a:rPr>
              <a:t>phút</a:t>
            </a:r>
            <a:r>
              <a:rPr lang="en-US" sz="1200" kern="1200" dirty="0" smtClean="0">
                <a:solidFill>
                  <a:schemeClr val="tx1"/>
                </a:solidFill>
                <a:effectLst/>
                <a:latin typeface="+mn-lt"/>
                <a:ea typeface="+mn-ea"/>
                <a:cs typeface="+mn-cs"/>
              </a:rPr>
              <a:t> &lt; 24 </a:t>
            </a:r>
            <a:r>
              <a:rPr lang="en-US" sz="1200" kern="1200" dirty="0" err="1" smtClean="0">
                <a:solidFill>
                  <a:schemeClr val="tx1"/>
                </a:solidFill>
                <a:effectLst/>
                <a:latin typeface="+mn-lt"/>
                <a:ea typeface="+mn-ea"/>
                <a:cs typeface="+mn-cs"/>
              </a:rPr>
              <a:t>giờ</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(1-2 </a:t>
            </a:r>
            <a:r>
              <a:rPr lang="en-US" sz="1200" kern="1200" dirty="0" err="1" smtClean="0">
                <a:solidFill>
                  <a:schemeClr val="tx1"/>
                </a:solidFill>
                <a:effectLst/>
                <a:latin typeface="+mn-lt"/>
                <a:ea typeface="+mn-ea"/>
                <a:cs typeface="+mn-cs"/>
              </a:rPr>
              <a:t>tuần</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nhiễm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sắc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trúc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biến</a:t>
            </a:r>
            <a:r>
              <a:rPr lang="en-US" sz="1200" kern="1200" dirty="0" smtClean="0">
                <a:solidFill>
                  <a:schemeClr val="tx1"/>
                </a:solidFill>
                <a:effectLst/>
                <a:latin typeface="+mn-lt"/>
                <a:ea typeface="+mn-ea"/>
                <a:cs typeface="+mn-cs"/>
              </a:rPr>
              <a:t> gen,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chì</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5</a:t>
            </a:fld>
            <a:endParaRPr lang="vi-VN"/>
          </a:p>
        </p:txBody>
      </p:sp>
    </p:spTree>
    <p:extLst>
      <p:ext uri="{BB962C8B-B14F-4D97-AF65-F5344CB8AC3E}">
        <p14:creationId xmlns:p14="http://schemas.microsoft.com/office/powerpoint/2010/main" val="47378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enzym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hormon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(1-2 </a:t>
            </a:r>
            <a:r>
              <a:rPr lang="en-US" sz="1200" kern="1200" dirty="0" err="1" smtClean="0">
                <a:solidFill>
                  <a:schemeClr val="tx1"/>
                </a:solidFill>
                <a:effectLst/>
                <a:latin typeface="+mn-lt"/>
                <a:ea typeface="+mn-ea"/>
                <a:cs typeface="+mn-cs"/>
              </a:rPr>
              <a:t>phút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60 </a:t>
            </a:r>
            <a:r>
              <a:rPr lang="en-US" sz="1200" kern="1200" dirty="0" err="1" smtClean="0">
                <a:solidFill>
                  <a:schemeClr val="tx1"/>
                </a:solidFill>
                <a:effectLst/>
                <a:latin typeface="+mn-lt"/>
                <a:ea typeface="+mn-ea"/>
                <a:cs typeface="+mn-cs"/>
              </a:rPr>
              <a:t>phút</a:t>
            </a:r>
            <a:r>
              <a:rPr lang="en-US" sz="1200" kern="1200" dirty="0" smtClean="0">
                <a:solidFill>
                  <a:schemeClr val="tx1"/>
                </a:solidFill>
                <a:effectLst/>
                <a:latin typeface="+mn-lt"/>
                <a:ea typeface="+mn-ea"/>
                <a:cs typeface="+mn-cs"/>
              </a:rPr>
              <a:t> &lt; 24 </a:t>
            </a:r>
            <a:r>
              <a:rPr lang="en-US" sz="1200" kern="1200" dirty="0" err="1" smtClean="0">
                <a:solidFill>
                  <a:schemeClr val="tx1"/>
                </a:solidFill>
                <a:effectLst/>
                <a:latin typeface="+mn-lt"/>
                <a:ea typeface="+mn-ea"/>
                <a:cs typeface="+mn-cs"/>
              </a:rPr>
              <a:t>giờ</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(1-2 </a:t>
            </a:r>
            <a:r>
              <a:rPr lang="en-US" sz="1200" kern="1200" dirty="0" err="1" smtClean="0">
                <a:solidFill>
                  <a:schemeClr val="tx1"/>
                </a:solidFill>
                <a:effectLst/>
                <a:latin typeface="+mn-lt"/>
                <a:ea typeface="+mn-ea"/>
                <a:cs typeface="+mn-cs"/>
              </a:rPr>
              <a:t>tuần</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nhiễm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sắc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trúc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biến</a:t>
            </a:r>
            <a:r>
              <a:rPr lang="en-US" sz="1200" kern="1200" dirty="0" smtClean="0">
                <a:solidFill>
                  <a:schemeClr val="tx1"/>
                </a:solidFill>
                <a:effectLst/>
                <a:latin typeface="+mn-lt"/>
                <a:ea typeface="+mn-ea"/>
                <a:cs typeface="+mn-cs"/>
              </a:rPr>
              <a:t> gen,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ngộ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chì</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6</a:t>
            </a:fld>
            <a:endParaRPr lang="vi-VN">
              <a:solidFill>
                <a:prstClr val="black"/>
              </a:solidFill>
            </a:endParaRPr>
          </a:p>
        </p:txBody>
      </p:sp>
    </p:spTree>
    <p:extLst>
      <p:ext uri="{BB962C8B-B14F-4D97-AF65-F5344CB8AC3E}">
        <p14:creationId xmlns:p14="http://schemas.microsoft.com/office/powerpoint/2010/main" val="47378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a:t>
            </a:r>
            <a:r>
              <a:rPr lang="en-US" sz="1200" kern="1200" dirty="0" err="1" smtClean="0">
                <a:solidFill>
                  <a:schemeClr val="tx1"/>
                </a:solidFill>
                <a:effectLst/>
                <a:latin typeface="+mn-lt"/>
                <a:ea typeface="+mn-ea"/>
                <a:cs typeface="+mn-cs"/>
              </a:rPr>
              <a:t>sánh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LD50</a:t>
            </a:r>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t>7</a:t>
            </a:fld>
            <a:endParaRPr lang="vi-VN"/>
          </a:p>
        </p:txBody>
      </p:sp>
    </p:spTree>
    <p:extLst>
      <p:ext uri="{BB962C8B-B14F-4D97-AF65-F5344CB8AC3E}">
        <p14:creationId xmlns:p14="http://schemas.microsoft.com/office/powerpoint/2010/main" val="272020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vượt</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niêm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hòa</a:t>
            </a:r>
            <a:r>
              <a:rPr lang="en-US" sz="1200" kern="1200" dirty="0" smtClean="0">
                <a:solidFill>
                  <a:schemeClr val="tx1"/>
                </a:solidFill>
                <a:effectLst/>
                <a:latin typeface="+mn-lt"/>
                <a:ea typeface="+mn-ea"/>
                <a:cs typeface="+mn-cs"/>
              </a:rPr>
              <a:t> tan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pH, </a:t>
            </a:r>
            <a:r>
              <a:rPr lang="en-US" sz="1200" kern="1200" dirty="0" err="1" smtClean="0">
                <a:solidFill>
                  <a:schemeClr val="tx1"/>
                </a:solidFill>
                <a:effectLst/>
                <a:latin typeface="+mn-lt"/>
                <a:ea typeface="+mn-ea"/>
                <a:cs typeface="+mn-cs"/>
              </a:rPr>
              <a:t>mức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niêm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mỏng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pPr lvl="2"/>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mỏng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lipoprotein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bởi</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phospholipid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cholesterol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kỵ</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quay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bởi</a:t>
            </a:r>
            <a:r>
              <a:rPr lang="en-US" sz="1200" kern="1200" dirty="0" smtClean="0">
                <a:solidFill>
                  <a:schemeClr val="tx1"/>
                </a:solidFill>
                <a:effectLst/>
                <a:latin typeface="+mn-lt"/>
                <a:ea typeface="+mn-ea"/>
                <a:cs typeface="+mn-cs"/>
              </a:rPr>
              <a:t> protein.</a:t>
            </a:r>
            <a:endParaRPr lang="vi-VN" sz="1200" kern="1200" dirty="0" smtClean="0">
              <a:solidFill>
                <a:schemeClr val="tx1"/>
              </a:solidFill>
              <a:effectLst/>
              <a:latin typeface="+mn-lt"/>
              <a:ea typeface="+mn-ea"/>
              <a:cs typeface="+mn-cs"/>
            </a:endParaRPr>
          </a:p>
          <a:p>
            <a:pPr lvl="2"/>
            <a:r>
              <a:rPr lang="en-US" sz="1200" kern="1200" dirty="0" err="1" smtClean="0">
                <a:solidFill>
                  <a:schemeClr val="tx1"/>
                </a:solidFill>
                <a:effectLst/>
                <a:latin typeface="+mn-lt"/>
                <a:ea typeface="+mn-ea"/>
                <a:cs typeface="+mn-cs"/>
              </a:rPr>
              <a:t>Tỷ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lipid:protein</a:t>
            </a:r>
            <a:r>
              <a:rPr lang="en-US" sz="1200" kern="1200" dirty="0" smtClean="0">
                <a:solidFill>
                  <a:schemeClr val="tx1"/>
                </a:solidFill>
                <a:effectLst/>
                <a:latin typeface="+mn-lt"/>
                <a:ea typeface="+mn-ea"/>
                <a:cs typeface="+mn-cs"/>
              </a:rPr>
              <a:t> (5:1; 1:5)</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khuếch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tán</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Phương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lọc</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thấp</a:t>
            </a:r>
            <a:r>
              <a:rPr lang="en-US" sz="1200" kern="1200" dirty="0" smtClean="0">
                <a:solidFill>
                  <a:schemeClr val="tx1"/>
                </a:solidFill>
                <a:effectLst/>
                <a:latin typeface="+mn-lt"/>
                <a:ea typeface="+mn-ea"/>
                <a:cs typeface="+mn-cs"/>
              </a:rPr>
              <a:t> (100-200 </a:t>
            </a:r>
            <a:r>
              <a:rPr lang="en-US" sz="1200" kern="1200" dirty="0" err="1" smtClean="0">
                <a:solidFill>
                  <a:schemeClr val="tx1"/>
                </a:solidFill>
                <a:effectLst/>
                <a:latin typeface="+mn-lt"/>
                <a:ea typeface="+mn-ea"/>
                <a:cs typeface="+mn-cs"/>
              </a:rPr>
              <a:t>dalton</a:t>
            </a:r>
            <a:r>
              <a:rPr lang="en-US" sz="1200" kern="1200" dirty="0" smtClean="0">
                <a:solidFill>
                  <a:schemeClr val="tx1"/>
                </a:solidFill>
                <a:effectLst/>
                <a:latin typeface="+mn-lt"/>
                <a:ea typeface="+mn-ea"/>
                <a:cs typeface="+mn-cs"/>
              </a:rPr>
              <a:t>) tan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tan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(d = 4-45 </a:t>
            </a:r>
            <a:r>
              <a:rPr lang="en-US" sz="1200" kern="1200" baseline="30000" dirty="0" err="1" smtClean="0">
                <a:solidFill>
                  <a:schemeClr val="tx1"/>
                </a:solidFill>
                <a:effectLst/>
                <a:latin typeface="+mn-lt"/>
                <a:ea typeface="+mn-ea"/>
                <a:cs typeface="+mn-cs"/>
              </a:rPr>
              <a:t>o</a:t>
            </a:r>
            <a:r>
              <a:rPr lang="en-US" sz="1200" kern="1200" dirty="0" err="1"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chênh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lệch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tĩnh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Phương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khuếch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chiếm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ưu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bề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khuếch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tán</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(3)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cực</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nhờ</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sẵn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gọi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nhiễm</a:t>
            </a:r>
            <a:r>
              <a:rPr lang="en-US" sz="1200" kern="1200" dirty="0" smtClean="0">
                <a:solidFill>
                  <a:schemeClr val="tx1"/>
                </a:solidFill>
                <a:effectLst/>
                <a:latin typeface="+mn-lt"/>
                <a:ea typeface="+mn-ea"/>
                <a:cs typeface="+mn-cs"/>
              </a:rPr>
              <a:t> hay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qua 3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(1) Qua da – Da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chiếm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khoảng</a:t>
            </a:r>
            <a:r>
              <a:rPr lang="en-US" sz="1200" kern="1200" dirty="0" smtClean="0">
                <a:solidFill>
                  <a:schemeClr val="tx1"/>
                </a:solidFill>
                <a:effectLst/>
                <a:latin typeface="+mn-lt"/>
                <a:ea typeface="+mn-ea"/>
                <a:cs typeface="+mn-cs"/>
              </a:rPr>
              <a:t> 10%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hầu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pha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rắn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lỏng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keratin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hữu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lipid (</a:t>
            </a:r>
            <a:r>
              <a:rPr lang="en-US" sz="1200" kern="1200" dirty="0" err="1" smtClean="0">
                <a:solidFill>
                  <a:schemeClr val="tx1"/>
                </a:solidFill>
                <a:effectLst/>
                <a:latin typeface="+mn-lt"/>
                <a:ea typeface="+mn-ea"/>
                <a:cs typeface="+mn-cs"/>
              </a:rPr>
              <a:t>aceton</a:t>
            </a:r>
            <a:r>
              <a:rPr lang="en-US" sz="1200" kern="1200" dirty="0" smtClean="0">
                <a:solidFill>
                  <a:schemeClr val="tx1"/>
                </a:solidFill>
                <a:effectLst/>
                <a:latin typeface="+mn-lt"/>
                <a:ea typeface="+mn-ea"/>
                <a:cs typeface="+mn-cs"/>
              </a:rPr>
              <a:t>, methanol, ether)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lipid (ether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dầu</a:t>
            </a:r>
            <a:r>
              <a:rPr lang="en-US" sz="1200" kern="1200" dirty="0" smtClean="0">
                <a:solidFill>
                  <a:schemeClr val="tx1"/>
                </a:solidFill>
                <a:effectLst/>
                <a:latin typeface="+mn-lt"/>
                <a:ea typeface="+mn-ea"/>
                <a:cs typeface="+mn-cs"/>
              </a:rPr>
              <a:t> olive)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thấm</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enzym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khoảng</a:t>
            </a:r>
            <a:r>
              <a:rPr lang="en-US" sz="1200" kern="1200" dirty="0" smtClean="0">
                <a:solidFill>
                  <a:schemeClr val="tx1"/>
                </a:solidFill>
                <a:effectLst/>
                <a:latin typeface="+mn-lt"/>
                <a:ea typeface="+mn-ea"/>
                <a:cs typeface="+mn-cs"/>
              </a:rPr>
              <a:t> 2-6%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(2) Qua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pH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acid 1-3 ở </a:t>
            </a:r>
            <a:r>
              <a:rPr lang="en-US" sz="1200" kern="1200" dirty="0" err="1" smtClean="0">
                <a:solidFill>
                  <a:schemeClr val="tx1"/>
                </a:solidFill>
                <a:effectLst/>
                <a:latin typeface="+mn-lt"/>
                <a:ea typeface="+mn-ea"/>
                <a:cs typeface="+mn-cs"/>
              </a:rPr>
              <a:t>dạ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dày</a:t>
            </a:r>
            <a:r>
              <a:rPr lang="en-US" sz="1200" kern="1200" dirty="0" smtClean="0">
                <a:solidFill>
                  <a:schemeClr val="tx1"/>
                </a:solidFill>
                <a:effectLst/>
                <a:latin typeface="+mn-lt"/>
                <a:ea typeface="+mn-ea"/>
                <a:cs typeface="+mn-cs"/>
              </a:rPr>
              <a:t>, 6-8 ở </a:t>
            </a:r>
            <a:r>
              <a:rPr lang="en-US" sz="1200" kern="1200" dirty="0" err="1" smtClean="0">
                <a:solidFill>
                  <a:schemeClr val="tx1"/>
                </a:solidFill>
                <a:effectLst/>
                <a:latin typeface="+mn-lt"/>
                <a:ea typeface="+mn-ea"/>
                <a:cs typeface="+mn-cs"/>
              </a:rPr>
              <a:t>ruột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(3) Qua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 ở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3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gắn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protein </a:t>
            </a:r>
            <a:r>
              <a:rPr lang="en-US" sz="1200" kern="1200" dirty="0" err="1" smtClean="0">
                <a:solidFill>
                  <a:schemeClr val="tx1"/>
                </a:solidFill>
                <a:effectLst/>
                <a:latin typeface="+mn-lt"/>
                <a:ea typeface="+mn-ea"/>
                <a:cs typeface="+mn-cs"/>
              </a:rPr>
              <a: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en-US" dirty="0" smtClean="0"/>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8</a:t>
            </a:fld>
            <a:endParaRPr lang="vi-VN">
              <a:solidFill>
                <a:prstClr val="black"/>
              </a:solidFill>
            </a:endParaRPr>
          </a:p>
        </p:txBody>
      </p:sp>
    </p:spTree>
    <p:extLst>
      <p:ext uri="{BB962C8B-B14F-4D97-AF65-F5344CB8AC3E}">
        <p14:creationId xmlns:p14="http://schemas.microsoft.com/office/powerpoint/2010/main" val="563307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vượt</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niêm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hòa</a:t>
            </a:r>
            <a:r>
              <a:rPr lang="en-US" sz="1200" kern="1200" dirty="0" smtClean="0">
                <a:solidFill>
                  <a:schemeClr val="tx1"/>
                </a:solidFill>
                <a:effectLst/>
                <a:latin typeface="+mn-lt"/>
                <a:ea typeface="+mn-ea"/>
                <a:cs typeface="+mn-cs"/>
              </a:rPr>
              <a:t> tan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pH, </a:t>
            </a:r>
            <a:r>
              <a:rPr lang="en-US" sz="1200" kern="1200" dirty="0" err="1" smtClean="0">
                <a:solidFill>
                  <a:schemeClr val="tx1"/>
                </a:solidFill>
                <a:effectLst/>
                <a:latin typeface="+mn-lt"/>
                <a:ea typeface="+mn-ea"/>
                <a:cs typeface="+mn-cs"/>
              </a:rPr>
              <a:t>mức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niêm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mỏng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pPr lvl="2"/>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mỏng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lipoprotein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bởi</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phospholipid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cholesterol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kỵ</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quay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bởi</a:t>
            </a:r>
            <a:r>
              <a:rPr lang="en-US" sz="1200" kern="1200" dirty="0" smtClean="0">
                <a:solidFill>
                  <a:schemeClr val="tx1"/>
                </a:solidFill>
                <a:effectLst/>
                <a:latin typeface="+mn-lt"/>
                <a:ea typeface="+mn-ea"/>
                <a:cs typeface="+mn-cs"/>
              </a:rPr>
              <a:t> protein.</a:t>
            </a:r>
            <a:endParaRPr lang="vi-VN" sz="1200" kern="1200" dirty="0" smtClean="0">
              <a:solidFill>
                <a:schemeClr val="tx1"/>
              </a:solidFill>
              <a:effectLst/>
              <a:latin typeface="+mn-lt"/>
              <a:ea typeface="+mn-ea"/>
              <a:cs typeface="+mn-cs"/>
            </a:endParaRPr>
          </a:p>
          <a:p>
            <a:pPr lvl="2"/>
            <a:r>
              <a:rPr lang="en-US" sz="1200" kern="1200" dirty="0" err="1" smtClean="0">
                <a:solidFill>
                  <a:schemeClr val="tx1"/>
                </a:solidFill>
                <a:effectLst/>
                <a:latin typeface="+mn-lt"/>
                <a:ea typeface="+mn-ea"/>
                <a:cs typeface="+mn-cs"/>
              </a:rPr>
              <a:t>Tỷ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lipid:protein</a:t>
            </a:r>
            <a:r>
              <a:rPr lang="en-US" sz="1200" kern="1200" dirty="0" smtClean="0">
                <a:solidFill>
                  <a:schemeClr val="tx1"/>
                </a:solidFill>
                <a:effectLst/>
                <a:latin typeface="+mn-lt"/>
                <a:ea typeface="+mn-ea"/>
                <a:cs typeface="+mn-cs"/>
              </a:rPr>
              <a:t> (5:1; 1:5)</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khuếch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tán</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Phương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lọc</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thấp</a:t>
            </a:r>
            <a:r>
              <a:rPr lang="en-US" sz="1200" kern="1200" dirty="0" smtClean="0">
                <a:solidFill>
                  <a:schemeClr val="tx1"/>
                </a:solidFill>
                <a:effectLst/>
                <a:latin typeface="+mn-lt"/>
                <a:ea typeface="+mn-ea"/>
                <a:cs typeface="+mn-cs"/>
              </a:rPr>
              <a:t> (100-200 </a:t>
            </a:r>
            <a:r>
              <a:rPr lang="en-US" sz="1200" kern="1200" dirty="0" err="1" smtClean="0">
                <a:solidFill>
                  <a:schemeClr val="tx1"/>
                </a:solidFill>
                <a:effectLst/>
                <a:latin typeface="+mn-lt"/>
                <a:ea typeface="+mn-ea"/>
                <a:cs typeface="+mn-cs"/>
              </a:rPr>
              <a:t>dalton</a:t>
            </a:r>
            <a:r>
              <a:rPr lang="en-US" sz="1200" kern="1200" dirty="0" smtClean="0">
                <a:solidFill>
                  <a:schemeClr val="tx1"/>
                </a:solidFill>
                <a:effectLst/>
                <a:latin typeface="+mn-lt"/>
                <a:ea typeface="+mn-ea"/>
                <a:cs typeface="+mn-cs"/>
              </a:rPr>
              <a:t>) tan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tan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(d = 4-45 </a:t>
            </a:r>
            <a:r>
              <a:rPr lang="en-US" sz="1200" kern="1200" baseline="30000" dirty="0" err="1" smtClean="0">
                <a:solidFill>
                  <a:schemeClr val="tx1"/>
                </a:solidFill>
                <a:effectLst/>
                <a:latin typeface="+mn-lt"/>
                <a:ea typeface="+mn-ea"/>
                <a:cs typeface="+mn-cs"/>
              </a:rPr>
              <a:t>o</a:t>
            </a:r>
            <a:r>
              <a:rPr lang="en-US" sz="1200" kern="1200" dirty="0" err="1"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chênh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lệch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tĩnh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Phương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khuếch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chiếm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ưu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bề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khuếch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tán</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(3)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cực</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nhờ</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sẵn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gọi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nhiễm</a:t>
            </a:r>
            <a:r>
              <a:rPr lang="en-US" sz="1200" kern="1200" dirty="0" smtClean="0">
                <a:solidFill>
                  <a:schemeClr val="tx1"/>
                </a:solidFill>
                <a:effectLst/>
                <a:latin typeface="+mn-lt"/>
                <a:ea typeface="+mn-ea"/>
                <a:cs typeface="+mn-cs"/>
              </a:rPr>
              <a:t> hay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qua 3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(1) Qua da – Da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chiếm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khoảng</a:t>
            </a:r>
            <a:r>
              <a:rPr lang="en-US" sz="1200" kern="1200" dirty="0" smtClean="0">
                <a:solidFill>
                  <a:schemeClr val="tx1"/>
                </a:solidFill>
                <a:effectLst/>
                <a:latin typeface="+mn-lt"/>
                <a:ea typeface="+mn-ea"/>
                <a:cs typeface="+mn-cs"/>
              </a:rPr>
              <a:t> 10%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hầu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ion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pha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rắn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lỏng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keratin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hữu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lipid (</a:t>
            </a:r>
            <a:r>
              <a:rPr lang="en-US" sz="1200" kern="1200" dirty="0" err="1" smtClean="0">
                <a:solidFill>
                  <a:schemeClr val="tx1"/>
                </a:solidFill>
                <a:effectLst/>
                <a:latin typeface="+mn-lt"/>
                <a:ea typeface="+mn-ea"/>
                <a:cs typeface="+mn-cs"/>
              </a:rPr>
              <a:t>aceton</a:t>
            </a:r>
            <a:r>
              <a:rPr lang="en-US" sz="1200" kern="1200" dirty="0" smtClean="0">
                <a:solidFill>
                  <a:schemeClr val="tx1"/>
                </a:solidFill>
                <a:effectLst/>
                <a:latin typeface="+mn-lt"/>
                <a:ea typeface="+mn-ea"/>
                <a:cs typeface="+mn-cs"/>
              </a:rPr>
              <a:t>, methanol, ether)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lipid (ether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dầu</a:t>
            </a:r>
            <a:r>
              <a:rPr lang="en-US" sz="1200" kern="1200" dirty="0" smtClean="0">
                <a:solidFill>
                  <a:schemeClr val="tx1"/>
                </a:solidFill>
                <a:effectLst/>
                <a:latin typeface="+mn-lt"/>
                <a:ea typeface="+mn-ea"/>
                <a:cs typeface="+mn-cs"/>
              </a:rPr>
              <a:t> olive)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thấm</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enzym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khoảng</a:t>
            </a:r>
            <a:r>
              <a:rPr lang="en-US" sz="1200" kern="1200" dirty="0" smtClean="0">
                <a:solidFill>
                  <a:schemeClr val="tx1"/>
                </a:solidFill>
                <a:effectLst/>
                <a:latin typeface="+mn-lt"/>
                <a:ea typeface="+mn-ea"/>
                <a:cs typeface="+mn-cs"/>
              </a:rPr>
              <a:t> 2-6%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(2) Qua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pH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acid 1-3 ở </a:t>
            </a:r>
            <a:r>
              <a:rPr lang="en-US" sz="1200" kern="1200" dirty="0" err="1" smtClean="0">
                <a:solidFill>
                  <a:schemeClr val="tx1"/>
                </a:solidFill>
                <a:effectLst/>
                <a:latin typeface="+mn-lt"/>
                <a:ea typeface="+mn-ea"/>
                <a:cs typeface="+mn-cs"/>
              </a:rPr>
              <a:t>dạ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dày</a:t>
            </a:r>
            <a:r>
              <a:rPr lang="en-US" sz="1200" kern="1200" dirty="0" smtClean="0">
                <a:solidFill>
                  <a:schemeClr val="tx1"/>
                </a:solidFill>
                <a:effectLst/>
                <a:latin typeface="+mn-lt"/>
                <a:ea typeface="+mn-ea"/>
                <a:cs typeface="+mn-cs"/>
              </a:rPr>
              <a:t>, 6-8 ở </a:t>
            </a:r>
            <a:r>
              <a:rPr lang="en-US" sz="1200" kern="1200" dirty="0" err="1" smtClean="0">
                <a:solidFill>
                  <a:schemeClr val="tx1"/>
                </a:solidFill>
                <a:effectLst/>
                <a:latin typeface="+mn-lt"/>
                <a:ea typeface="+mn-ea"/>
                <a:cs typeface="+mn-cs"/>
              </a:rPr>
              <a:t>ruột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(3) Qua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 ở </a:t>
            </a:r>
            <a:r>
              <a:rPr lang="en-US" sz="1200" kern="1200" dirty="0" err="1" smtClean="0">
                <a:solidFill>
                  <a:schemeClr val="tx1"/>
                </a:solidFill>
                <a:effectLst/>
                <a:latin typeface="+mn-lt"/>
                <a:ea typeface="+mn-ea"/>
                <a:cs typeface="+mn-cs"/>
              </a:rPr>
              <a:t>cá</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3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gắn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protein </a:t>
            </a:r>
            <a:r>
              <a:rPr lang="en-US" sz="1200" kern="1200" dirty="0" err="1" smtClean="0">
                <a:solidFill>
                  <a:schemeClr val="tx1"/>
                </a:solidFill>
                <a:effectLst/>
                <a:latin typeface="+mn-lt"/>
                <a:ea typeface="+mn-ea"/>
                <a:cs typeface="+mn-cs"/>
              </a:rPr>
              <a:t>huyết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en-US" dirty="0" smtClean="0"/>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11</a:t>
            </a:fld>
            <a:endParaRPr lang="vi-VN">
              <a:solidFill>
                <a:prstClr val="black"/>
              </a:solidFill>
            </a:endParaRPr>
          </a:p>
        </p:txBody>
      </p:sp>
    </p:spTree>
    <p:extLst>
      <p:ext uri="{BB962C8B-B14F-4D97-AF65-F5344CB8AC3E}">
        <p14:creationId xmlns:p14="http://schemas.microsoft.com/office/powerpoint/2010/main" val="56330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vi-VN" dirty="0"/>
          </a:p>
        </p:txBody>
      </p:sp>
      <p:sp>
        <p:nvSpPr>
          <p:cNvPr id="4" name="Slide Number Placeholder 3"/>
          <p:cNvSpPr>
            <a:spLocks noGrp="1"/>
          </p:cNvSpPr>
          <p:nvPr>
            <p:ph type="sldNum" sz="quarter" idx="10"/>
          </p:nvPr>
        </p:nvSpPr>
        <p:spPr/>
        <p:txBody>
          <a:bodyPr/>
          <a:lstStyle/>
          <a:p>
            <a:fld id="{93DCD96F-0DDB-4DDB-AB25-6138E11653C4}" type="slidenum">
              <a:rPr lang="vi-VN" smtClean="0">
                <a:solidFill>
                  <a:prstClr val="black"/>
                </a:solidFill>
              </a:rPr>
              <a:pPr/>
              <a:t>12</a:t>
            </a:fld>
            <a:endParaRPr lang="vi-VN">
              <a:solidFill>
                <a:prstClr val="black"/>
              </a:solidFill>
            </a:endParaRPr>
          </a:p>
        </p:txBody>
      </p:sp>
    </p:spTree>
    <p:extLst>
      <p:ext uri="{BB962C8B-B14F-4D97-AF65-F5344CB8AC3E}">
        <p14:creationId xmlns:p14="http://schemas.microsoft.com/office/powerpoint/2010/main" val="563307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9" name="Rectangle 17"/>
          <p:cNvSpPr>
            <a:spLocks noChangeArrowheads="1"/>
          </p:cNvSpPr>
          <p:nvPr/>
        </p:nvSpPr>
        <p:spPr bwMode="white">
          <a:xfrm>
            <a:off x="0" y="4221163"/>
            <a:ext cx="9144000" cy="26368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90" name="Group 18"/>
          <p:cNvGrpSpPr>
            <a:grpSpLocks/>
          </p:cNvGrpSpPr>
          <p:nvPr/>
        </p:nvGrpSpPr>
        <p:grpSpPr bwMode="auto">
          <a:xfrm rot="-10800000">
            <a:off x="7413625" y="5162550"/>
            <a:ext cx="1655763" cy="1630363"/>
            <a:chOff x="0" y="2704"/>
            <a:chExt cx="1063" cy="1086"/>
          </a:xfrm>
        </p:grpSpPr>
        <p:sp>
          <p:nvSpPr>
            <p:cNvPr id="3091" name="Rectangle 19"/>
            <p:cNvSpPr>
              <a:spLocks noChangeArrowheads="1"/>
            </p:cNvSpPr>
            <p:nvPr userDrawn="1"/>
          </p:nvSpPr>
          <p:spPr bwMode="ltGray">
            <a:xfrm>
              <a:off x="0"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2" name="Rectangle 20"/>
            <p:cNvSpPr>
              <a:spLocks noChangeArrowheads="1"/>
            </p:cNvSpPr>
            <p:nvPr userDrawn="1"/>
          </p:nvSpPr>
          <p:spPr bwMode="ltGray">
            <a:xfrm>
              <a:off x="295"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3" name="Rectangle 21"/>
            <p:cNvSpPr>
              <a:spLocks noChangeArrowheads="1"/>
            </p:cNvSpPr>
            <p:nvPr userDrawn="1"/>
          </p:nvSpPr>
          <p:spPr bwMode="ltGray">
            <a:xfrm>
              <a:off x="567"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4" name="Rectangle 22"/>
            <p:cNvSpPr>
              <a:spLocks noChangeArrowheads="1"/>
            </p:cNvSpPr>
            <p:nvPr userDrawn="1"/>
          </p:nvSpPr>
          <p:spPr bwMode="ltGray">
            <a:xfrm>
              <a:off x="0"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5" name="Rectangle 23"/>
            <p:cNvSpPr>
              <a:spLocks noChangeArrowheads="1"/>
            </p:cNvSpPr>
            <p:nvPr userDrawn="1"/>
          </p:nvSpPr>
          <p:spPr bwMode="ltGray">
            <a:xfrm>
              <a:off x="295"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6" name="Rectangle 24"/>
            <p:cNvSpPr>
              <a:spLocks noChangeArrowheads="1"/>
            </p:cNvSpPr>
            <p:nvPr userDrawn="1"/>
          </p:nvSpPr>
          <p:spPr bwMode="ltGray">
            <a:xfrm>
              <a:off x="567"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7" name="Rectangle 25"/>
            <p:cNvSpPr>
              <a:spLocks noChangeArrowheads="1"/>
            </p:cNvSpPr>
            <p:nvPr userDrawn="1"/>
          </p:nvSpPr>
          <p:spPr bwMode="ltGray">
            <a:xfrm>
              <a:off x="839"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8" name="Rectangle 26"/>
            <p:cNvSpPr>
              <a:spLocks noChangeArrowheads="1"/>
            </p:cNvSpPr>
            <p:nvPr userDrawn="1"/>
          </p:nvSpPr>
          <p:spPr bwMode="ltGray">
            <a:xfrm>
              <a:off x="295"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9" name="Rectangle 27"/>
            <p:cNvSpPr>
              <a:spLocks noChangeArrowheads="1"/>
            </p:cNvSpPr>
            <p:nvPr userDrawn="1"/>
          </p:nvSpPr>
          <p:spPr bwMode="ltGray">
            <a:xfrm>
              <a:off x="0"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0" name="Rectangle 28"/>
            <p:cNvSpPr>
              <a:spLocks noChangeArrowheads="1"/>
            </p:cNvSpPr>
            <p:nvPr userDrawn="1"/>
          </p:nvSpPr>
          <p:spPr bwMode="ltGray">
            <a:xfrm>
              <a:off x="0" y="356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3075" name="Rectangle 3"/>
          <p:cNvSpPr>
            <a:spLocks noGrp="1" noChangeArrowheads="1"/>
          </p:cNvSpPr>
          <p:nvPr>
            <p:ph type="subTitle" idx="1"/>
          </p:nvPr>
        </p:nvSpPr>
        <p:spPr bwMode="black">
          <a:xfrm>
            <a:off x="1081088" y="5443538"/>
            <a:ext cx="7086600" cy="381000"/>
          </a:xfrm>
        </p:spPr>
        <p:txBody>
          <a:bodyPr/>
          <a:lstStyle>
            <a:lvl1pPr marL="0" indent="0" algn="ctr">
              <a:buFont typeface="Wingdings" pitchFamily="2" charset="2"/>
              <a:buNone/>
              <a:defRPr sz="2800">
                <a:solidFill>
                  <a:schemeClr val="bg1"/>
                </a:solidFill>
              </a:defRPr>
            </a:lvl1pPr>
          </a:lstStyle>
          <a:p>
            <a:pPr lvl="0"/>
            <a:r>
              <a:rPr lang="en-US" noProof="0" smtClean="0"/>
              <a:t>Click to edit Master subtitle style</a:t>
            </a:r>
          </a:p>
        </p:txBody>
      </p:sp>
      <p:grpSp>
        <p:nvGrpSpPr>
          <p:cNvPr id="3101" name="Group 29"/>
          <p:cNvGrpSpPr>
            <a:grpSpLocks/>
          </p:cNvGrpSpPr>
          <p:nvPr/>
        </p:nvGrpSpPr>
        <p:grpSpPr bwMode="auto">
          <a:xfrm>
            <a:off x="20638" y="4281488"/>
            <a:ext cx="1655762" cy="1630362"/>
            <a:chOff x="0" y="2704"/>
            <a:chExt cx="1063" cy="1086"/>
          </a:xfrm>
        </p:grpSpPr>
        <p:sp>
          <p:nvSpPr>
            <p:cNvPr id="3102" name="Rectangle 30"/>
            <p:cNvSpPr>
              <a:spLocks noChangeArrowheads="1"/>
            </p:cNvSpPr>
            <p:nvPr userDrawn="1"/>
          </p:nvSpPr>
          <p:spPr bwMode="ltGray">
            <a:xfrm>
              <a:off x="0"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3" name="Rectangle 31"/>
            <p:cNvSpPr>
              <a:spLocks noChangeArrowheads="1"/>
            </p:cNvSpPr>
            <p:nvPr userDrawn="1"/>
          </p:nvSpPr>
          <p:spPr bwMode="ltGray">
            <a:xfrm>
              <a:off x="295"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4" name="Rectangle 32"/>
            <p:cNvSpPr>
              <a:spLocks noChangeArrowheads="1"/>
            </p:cNvSpPr>
            <p:nvPr userDrawn="1"/>
          </p:nvSpPr>
          <p:spPr bwMode="ltGray">
            <a:xfrm>
              <a:off x="567"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5" name="Rectangle 33"/>
            <p:cNvSpPr>
              <a:spLocks noChangeArrowheads="1"/>
            </p:cNvSpPr>
            <p:nvPr userDrawn="1"/>
          </p:nvSpPr>
          <p:spPr bwMode="ltGray">
            <a:xfrm>
              <a:off x="0"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6" name="Rectangle 34"/>
            <p:cNvSpPr>
              <a:spLocks noChangeArrowheads="1"/>
            </p:cNvSpPr>
            <p:nvPr userDrawn="1"/>
          </p:nvSpPr>
          <p:spPr bwMode="ltGray">
            <a:xfrm>
              <a:off x="295"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7" name="Rectangle 35"/>
            <p:cNvSpPr>
              <a:spLocks noChangeArrowheads="1"/>
            </p:cNvSpPr>
            <p:nvPr userDrawn="1"/>
          </p:nvSpPr>
          <p:spPr bwMode="ltGray">
            <a:xfrm>
              <a:off x="567"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8" name="Rectangle 36"/>
            <p:cNvSpPr>
              <a:spLocks noChangeArrowheads="1"/>
            </p:cNvSpPr>
            <p:nvPr userDrawn="1"/>
          </p:nvSpPr>
          <p:spPr bwMode="ltGray">
            <a:xfrm>
              <a:off x="839"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9" name="Rectangle 37"/>
            <p:cNvSpPr>
              <a:spLocks noChangeArrowheads="1"/>
            </p:cNvSpPr>
            <p:nvPr userDrawn="1"/>
          </p:nvSpPr>
          <p:spPr bwMode="ltGray">
            <a:xfrm>
              <a:off x="295"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10" name="Rectangle 38"/>
            <p:cNvSpPr>
              <a:spLocks noChangeArrowheads="1"/>
            </p:cNvSpPr>
            <p:nvPr userDrawn="1"/>
          </p:nvSpPr>
          <p:spPr bwMode="ltGray">
            <a:xfrm>
              <a:off x="0"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11" name="Rectangle 39"/>
            <p:cNvSpPr>
              <a:spLocks noChangeArrowheads="1"/>
            </p:cNvSpPr>
            <p:nvPr userDrawn="1"/>
          </p:nvSpPr>
          <p:spPr bwMode="ltGray">
            <a:xfrm>
              <a:off x="0" y="356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3074" name="Rectangle 2"/>
          <p:cNvSpPr>
            <a:spLocks noGrp="1" noChangeArrowheads="1"/>
          </p:cNvSpPr>
          <p:nvPr>
            <p:ph type="ctrTitle"/>
          </p:nvPr>
        </p:nvSpPr>
        <p:spPr bwMode="auto">
          <a:xfrm>
            <a:off x="990600" y="4572000"/>
            <a:ext cx="7239000" cy="631825"/>
          </a:xfrm>
        </p:spPr>
        <p:txBody>
          <a:bodyPr/>
          <a:lstStyle>
            <a:lvl1pPr>
              <a:defRPr sz="4800">
                <a:solidFill>
                  <a:schemeClr val="bg2"/>
                </a:solidFill>
              </a:defRPr>
            </a:lvl1pPr>
          </a:lstStyle>
          <a:p>
            <a:pPr lvl="0"/>
            <a:r>
              <a:rPr 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75FE2CF1-B477-43A3-87C8-D53DC34D6A72}" type="slidenum">
              <a:rPr lang="en-US"/>
              <a:pPr/>
              <a:t>‹#›</a:t>
            </a:fld>
            <a:endParaRPr lang="en-US"/>
          </a:p>
        </p:txBody>
      </p:sp>
    </p:spTree>
    <p:extLst>
      <p:ext uri="{BB962C8B-B14F-4D97-AF65-F5344CB8AC3E}">
        <p14:creationId xmlns:p14="http://schemas.microsoft.com/office/powerpoint/2010/main" val="204630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6005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6005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1FF647E5-758F-435A-A32C-6D94AE7122D4}" type="slidenum">
              <a:rPr lang="en-US"/>
              <a:pPr/>
              <a:t>‹#›</a:t>
            </a:fld>
            <a:endParaRPr lang="en-US"/>
          </a:p>
        </p:txBody>
      </p:sp>
    </p:spTree>
    <p:extLst>
      <p:ext uri="{BB962C8B-B14F-4D97-AF65-F5344CB8AC3E}">
        <p14:creationId xmlns:p14="http://schemas.microsoft.com/office/powerpoint/2010/main" val="3611459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19088"/>
            <a:ext cx="73914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76325"/>
            <a:ext cx="8229600" cy="5248275"/>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7162800" y="6567488"/>
            <a:ext cx="1524000" cy="290512"/>
          </a:xfrm>
        </p:spPr>
        <p:txBody>
          <a:bodyPr/>
          <a:lstStyle>
            <a:lvl1pPr>
              <a:defRPr/>
            </a:lvl1pPr>
          </a:lstStyle>
          <a:p>
            <a:r>
              <a:rPr lang="en-US"/>
              <a:t>Company  Logo</a:t>
            </a:r>
          </a:p>
        </p:txBody>
      </p:sp>
      <p:sp>
        <p:nvSpPr>
          <p:cNvPr id="5" name="Slide Number Placeholder 4"/>
          <p:cNvSpPr>
            <a:spLocks noGrp="1"/>
          </p:cNvSpPr>
          <p:nvPr>
            <p:ph type="sldNum" sz="quarter" idx="11"/>
          </p:nvPr>
        </p:nvSpPr>
        <p:spPr>
          <a:xfrm>
            <a:off x="476250" y="6565900"/>
            <a:ext cx="609600" cy="268288"/>
          </a:xfrm>
        </p:spPr>
        <p:txBody>
          <a:bodyPr/>
          <a:lstStyle>
            <a:lvl1pPr>
              <a:defRPr/>
            </a:lvl1pPr>
          </a:lstStyle>
          <a:p>
            <a:fld id="{F5E753C9-F4B4-4B6F-83E7-DF0077300F93}" type="slidenum">
              <a:rPr lang="en-US"/>
              <a:pPr/>
              <a:t>‹#›</a:t>
            </a:fld>
            <a:endParaRPr lang="en-US"/>
          </a:p>
        </p:txBody>
      </p:sp>
    </p:spTree>
    <p:extLst>
      <p:ext uri="{BB962C8B-B14F-4D97-AF65-F5344CB8AC3E}">
        <p14:creationId xmlns:p14="http://schemas.microsoft.com/office/powerpoint/2010/main" val="61202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AA150C34-3330-40DF-90B7-80DEE4D54671}" type="slidenum">
              <a:rPr lang="en-US"/>
              <a:pPr/>
              <a:t>‹#›</a:t>
            </a:fld>
            <a:endParaRPr lang="en-US"/>
          </a:p>
        </p:txBody>
      </p:sp>
    </p:spTree>
    <p:extLst>
      <p:ext uri="{BB962C8B-B14F-4D97-AF65-F5344CB8AC3E}">
        <p14:creationId xmlns:p14="http://schemas.microsoft.com/office/powerpoint/2010/main" val="159420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508184BE-0285-4625-BF98-27C4FAE15D11}" type="slidenum">
              <a:rPr lang="en-US"/>
              <a:pPr/>
              <a:t>‹#›</a:t>
            </a:fld>
            <a:endParaRPr lang="en-US"/>
          </a:p>
        </p:txBody>
      </p:sp>
    </p:spTree>
    <p:extLst>
      <p:ext uri="{BB962C8B-B14F-4D97-AF65-F5344CB8AC3E}">
        <p14:creationId xmlns:p14="http://schemas.microsoft.com/office/powerpoint/2010/main" val="173395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9DCD4E63-B87D-4572-BA8A-8793836A8291}" type="slidenum">
              <a:rPr lang="en-US"/>
              <a:pPr/>
              <a:t>‹#›</a:t>
            </a:fld>
            <a:endParaRPr lang="en-US"/>
          </a:p>
        </p:txBody>
      </p:sp>
    </p:spTree>
    <p:extLst>
      <p:ext uri="{BB962C8B-B14F-4D97-AF65-F5344CB8AC3E}">
        <p14:creationId xmlns:p14="http://schemas.microsoft.com/office/powerpoint/2010/main" val="85351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Company  Logo</a:t>
            </a:r>
          </a:p>
        </p:txBody>
      </p:sp>
      <p:sp>
        <p:nvSpPr>
          <p:cNvPr id="8" name="Slide Number Placeholder 7"/>
          <p:cNvSpPr>
            <a:spLocks noGrp="1"/>
          </p:cNvSpPr>
          <p:nvPr>
            <p:ph type="sldNum" sz="quarter" idx="11"/>
          </p:nvPr>
        </p:nvSpPr>
        <p:spPr/>
        <p:txBody>
          <a:bodyPr/>
          <a:lstStyle>
            <a:lvl1pPr>
              <a:defRPr/>
            </a:lvl1pPr>
          </a:lstStyle>
          <a:p>
            <a:fld id="{1B132BDA-DF68-4F46-9720-5B7FDC4F75EA}" type="slidenum">
              <a:rPr lang="en-US"/>
              <a:pPr/>
              <a:t>‹#›</a:t>
            </a:fld>
            <a:endParaRPr lang="en-US"/>
          </a:p>
        </p:txBody>
      </p:sp>
    </p:spTree>
    <p:extLst>
      <p:ext uri="{BB962C8B-B14F-4D97-AF65-F5344CB8AC3E}">
        <p14:creationId xmlns:p14="http://schemas.microsoft.com/office/powerpoint/2010/main" val="153114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Company  Logo</a:t>
            </a:r>
          </a:p>
        </p:txBody>
      </p:sp>
      <p:sp>
        <p:nvSpPr>
          <p:cNvPr id="4" name="Slide Number Placeholder 3"/>
          <p:cNvSpPr>
            <a:spLocks noGrp="1"/>
          </p:cNvSpPr>
          <p:nvPr>
            <p:ph type="sldNum" sz="quarter" idx="11"/>
          </p:nvPr>
        </p:nvSpPr>
        <p:spPr/>
        <p:txBody>
          <a:bodyPr/>
          <a:lstStyle>
            <a:lvl1pPr>
              <a:defRPr/>
            </a:lvl1pPr>
          </a:lstStyle>
          <a:p>
            <a:fld id="{2C8EEC31-4485-4FC6-B8BA-6B53DD3EE47A}" type="slidenum">
              <a:rPr lang="en-US"/>
              <a:pPr/>
              <a:t>‹#›</a:t>
            </a:fld>
            <a:endParaRPr lang="en-US"/>
          </a:p>
        </p:txBody>
      </p:sp>
    </p:spTree>
    <p:extLst>
      <p:ext uri="{BB962C8B-B14F-4D97-AF65-F5344CB8AC3E}">
        <p14:creationId xmlns:p14="http://schemas.microsoft.com/office/powerpoint/2010/main" val="231856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Company  Logo</a:t>
            </a:r>
          </a:p>
        </p:txBody>
      </p:sp>
      <p:sp>
        <p:nvSpPr>
          <p:cNvPr id="3" name="Slide Number Placeholder 2"/>
          <p:cNvSpPr>
            <a:spLocks noGrp="1"/>
          </p:cNvSpPr>
          <p:nvPr>
            <p:ph type="sldNum" sz="quarter" idx="11"/>
          </p:nvPr>
        </p:nvSpPr>
        <p:spPr/>
        <p:txBody>
          <a:bodyPr/>
          <a:lstStyle>
            <a:lvl1pPr>
              <a:defRPr/>
            </a:lvl1pPr>
          </a:lstStyle>
          <a:p>
            <a:fld id="{61025BEC-54FF-432C-9580-7D3FF01B013E}" type="slidenum">
              <a:rPr lang="en-US"/>
              <a:pPr/>
              <a:t>‹#›</a:t>
            </a:fld>
            <a:endParaRPr lang="en-US"/>
          </a:p>
        </p:txBody>
      </p:sp>
    </p:spTree>
    <p:extLst>
      <p:ext uri="{BB962C8B-B14F-4D97-AF65-F5344CB8AC3E}">
        <p14:creationId xmlns:p14="http://schemas.microsoft.com/office/powerpoint/2010/main" val="217904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37AF97BC-B384-4420-B446-FCDE80CF9CFE}" type="slidenum">
              <a:rPr lang="en-US"/>
              <a:pPr/>
              <a:t>‹#›</a:t>
            </a:fld>
            <a:endParaRPr lang="en-US"/>
          </a:p>
        </p:txBody>
      </p:sp>
    </p:spTree>
    <p:extLst>
      <p:ext uri="{BB962C8B-B14F-4D97-AF65-F5344CB8AC3E}">
        <p14:creationId xmlns:p14="http://schemas.microsoft.com/office/powerpoint/2010/main" val="239124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BABB9CCA-04D5-47B7-A972-27B6DFD61EF9}" type="slidenum">
              <a:rPr lang="en-US"/>
              <a:pPr/>
              <a:t>‹#›</a:t>
            </a:fld>
            <a:endParaRPr lang="en-US"/>
          </a:p>
        </p:txBody>
      </p:sp>
    </p:spTree>
    <p:extLst>
      <p:ext uri="{BB962C8B-B14F-4D97-AF65-F5344CB8AC3E}">
        <p14:creationId xmlns:p14="http://schemas.microsoft.com/office/powerpoint/2010/main" val="247348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2" name="Rectangle 38"/>
          <p:cNvSpPr>
            <a:spLocks noChangeArrowheads="1"/>
          </p:cNvSpPr>
          <p:nvPr/>
        </p:nvSpPr>
        <p:spPr bwMode="gray">
          <a:xfrm>
            <a:off x="0" y="6562725"/>
            <a:ext cx="9144000" cy="304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15"/>
          <p:cNvSpPr>
            <a:spLocks noChangeArrowheads="1"/>
          </p:cNvSpPr>
          <p:nvPr/>
        </p:nvSpPr>
        <p:spPr bwMode="white">
          <a:xfrm>
            <a:off x="0" y="0"/>
            <a:ext cx="9144000" cy="914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0" name="Group 16"/>
          <p:cNvGrpSpPr>
            <a:grpSpLocks/>
          </p:cNvGrpSpPr>
          <p:nvPr/>
        </p:nvGrpSpPr>
        <p:grpSpPr bwMode="auto">
          <a:xfrm>
            <a:off x="44450" y="44450"/>
            <a:ext cx="863600" cy="847725"/>
            <a:chOff x="0" y="2704"/>
            <a:chExt cx="1063" cy="1086"/>
          </a:xfrm>
        </p:grpSpPr>
        <p:sp>
          <p:nvSpPr>
            <p:cNvPr id="1041" name="Rectangle 17"/>
            <p:cNvSpPr>
              <a:spLocks noChangeArrowheads="1"/>
            </p:cNvSpPr>
            <p:nvPr userDrawn="1"/>
          </p:nvSpPr>
          <p:spPr bwMode="gray">
            <a:xfrm>
              <a:off x="0"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18"/>
            <p:cNvSpPr>
              <a:spLocks noChangeArrowheads="1"/>
            </p:cNvSpPr>
            <p:nvPr userDrawn="1"/>
          </p:nvSpPr>
          <p:spPr bwMode="gray">
            <a:xfrm>
              <a:off x="295"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19"/>
            <p:cNvSpPr>
              <a:spLocks noChangeArrowheads="1"/>
            </p:cNvSpPr>
            <p:nvPr userDrawn="1"/>
          </p:nvSpPr>
          <p:spPr bwMode="gray">
            <a:xfrm>
              <a:off x="567"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0"/>
            <p:cNvSpPr>
              <a:spLocks noChangeArrowheads="1"/>
            </p:cNvSpPr>
            <p:nvPr userDrawn="1"/>
          </p:nvSpPr>
          <p:spPr bwMode="gray">
            <a:xfrm>
              <a:off x="0"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1"/>
            <p:cNvSpPr>
              <a:spLocks noChangeArrowheads="1"/>
            </p:cNvSpPr>
            <p:nvPr userDrawn="1"/>
          </p:nvSpPr>
          <p:spPr bwMode="gray">
            <a:xfrm>
              <a:off x="295"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22"/>
            <p:cNvSpPr>
              <a:spLocks noChangeArrowheads="1"/>
            </p:cNvSpPr>
            <p:nvPr userDrawn="1"/>
          </p:nvSpPr>
          <p:spPr bwMode="gray">
            <a:xfrm>
              <a:off x="567"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23"/>
            <p:cNvSpPr>
              <a:spLocks noChangeArrowheads="1"/>
            </p:cNvSpPr>
            <p:nvPr userDrawn="1"/>
          </p:nvSpPr>
          <p:spPr bwMode="gray">
            <a:xfrm>
              <a:off x="839"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24"/>
            <p:cNvSpPr>
              <a:spLocks noChangeArrowheads="1"/>
            </p:cNvSpPr>
            <p:nvPr userDrawn="1"/>
          </p:nvSpPr>
          <p:spPr bwMode="gray">
            <a:xfrm>
              <a:off x="295"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25"/>
            <p:cNvSpPr>
              <a:spLocks noChangeArrowheads="1"/>
            </p:cNvSpPr>
            <p:nvPr userDrawn="1"/>
          </p:nvSpPr>
          <p:spPr bwMode="gray">
            <a:xfrm>
              <a:off x="0"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26"/>
            <p:cNvSpPr>
              <a:spLocks noChangeArrowheads="1"/>
            </p:cNvSpPr>
            <p:nvPr userDrawn="1"/>
          </p:nvSpPr>
          <p:spPr bwMode="gray">
            <a:xfrm>
              <a:off x="0" y="356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1" name="Group 27"/>
          <p:cNvGrpSpPr>
            <a:grpSpLocks/>
          </p:cNvGrpSpPr>
          <p:nvPr/>
        </p:nvGrpSpPr>
        <p:grpSpPr bwMode="auto">
          <a:xfrm rot="-10800000">
            <a:off x="8228013" y="22225"/>
            <a:ext cx="863600" cy="847725"/>
            <a:chOff x="0" y="2704"/>
            <a:chExt cx="1063" cy="1086"/>
          </a:xfrm>
        </p:grpSpPr>
        <p:sp>
          <p:nvSpPr>
            <p:cNvPr id="1052" name="Rectangle 28"/>
            <p:cNvSpPr>
              <a:spLocks noChangeArrowheads="1"/>
            </p:cNvSpPr>
            <p:nvPr userDrawn="1"/>
          </p:nvSpPr>
          <p:spPr bwMode="gray">
            <a:xfrm>
              <a:off x="0"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29"/>
            <p:cNvSpPr>
              <a:spLocks noChangeArrowheads="1"/>
            </p:cNvSpPr>
            <p:nvPr userDrawn="1"/>
          </p:nvSpPr>
          <p:spPr bwMode="gray">
            <a:xfrm>
              <a:off x="295"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0"/>
            <p:cNvSpPr>
              <a:spLocks noChangeArrowheads="1"/>
            </p:cNvSpPr>
            <p:nvPr userDrawn="1"/>
          </p:nvSpPr>
          <p:spPr bwMode="gray">
            <a:xfrm>
              <a:off x="567"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1"/>
            <p:cNvSpPr>
              <a:spLocks noChangeArrowheads="1"/>
            </p:cNvSpPr>
            <p:nvPr userDrawn="1"/>
          </p:nvSpPr>
          <p:spPr bwMode="gray">
            <a:xfrm>
              <a:off x="0"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32"/>
            <p:cNvSpPr>
              <a:spLocks noChangeArrowheads="1"/>
            </p:cNvSpPr>
            <p:nvPr userDrawn="1"/>
          </p:nvSpPr>
          <p:spPr bwMode="gray">
            <a:xfrm>
              <a:off x="295"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33"/>
            <p:cNvSpPr>
              <a:spLocks noChangeArrowheads="1"/>
            </p:cNvSpPr>
            <p:nvPr userDrawn="1"/>
          </p:nvSpPr>
          <p:spPr bwMode="gray">
            <a:xfrm>
              <a:off x="567"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34"/>
            <p:cNvSpPr>
              <a:spLocks noChangeArrowheads="1"/>
            </p:cNvSpPr>
            <p:nvPr userDrawn="1"/>
          </p:nvSpPr>
          <p:spPr bwMode="gray">
            <a:xfrm>
              <a:off x="839"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35"/>
            <p:cNvSpPr>
              <a:spLocks noChangeArrowheads="1"/>
            </p:cNvSpPr>
            <p:nvPr userDrawn="1"/>
          </p:nvSpPr>
          <p:spPr bwMode="gray">
            <a:xfrm>
              <a:off x="295"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36"/>
            <p:cNvSpPr>
              <a:spLocks noChangeArrowheads="1"/>
            </p:cNvSpPr>
            <p:nvPr userDrawn="1"/>
          </p:nvSpPr>
          <p:spPr bwMode="gray">
            <a:xfrm>
              <a:off x="0"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37"/>
            <p:cNvSpPr>
              <a:spLocks noChangeArrowheads="1"/>
            </p:cNvSpPr>
            <p:nvPr userDrawn="1"/>
          </p:nvSpPr>
          <p:spPr bwMode="gray">
            <a:xfrm>
              <a:off x="0" y="356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7" name="Rectangle 3"/>
          <p:cNvSpPr>
            <a:spLocks noGrp="1" noChangeArrowheads="1"/>
          </p:cNvSpPr>
          <p:nvPr>
            <p:ph type="body" idx="1"/>
          </p:nvPr>
        </p:nvSpPr>
        <p:spPr bwMode="auto">
          <a:xfrm>
            <a:off x="457200" y="10763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7162800" y="6567488"/>
            <a:ext cx="15240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r>
              <a:rPr lang="en-US"/>
              <a:t>Company  Logo</a:t>
            </a:r>
          </a:p>
        </p:txBody>
      </p:sp>
      <p:sp>
        <p:nvSpPr>
          <p:cNvPr id="1030" name="Rectangle 6"/>
          <p:cNvSpPr>
            <a:spLocks noGrp="1" noChangeArrowheads="1"/>
          </p:cNvSpPr>
          <p:nvPr>
            <p:ph type="sldNum" sz="quarter" idx="4"/>
          </p:nvPr>
        </p:nvSpPr>
        <p:spPr bwMode="auto">
          <a:xfrm>
            <a:off x="476250" y="6565900"/>
            <a:ext cx="609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tx2"/>
                </a:solidFill>
                <a:latin typeface="Verdana" pitchFamily="34" charset="0"/>
              </a:defRPr>
            </a:lvl1pPr>
          </a:lstStyle>
          <a:p>
            <a:fld id="{5FECDC40-AAFB-466A-8DDF-23AB3F64D65D}" type="slidenum">
              <a:rPr lang="en-US"/>
              <a:pPr/>
              <a:t>‹#›</a:t>
            </a:fld>
            <a:endParaRPr lang="en-US"/>
          </a:p>
        </p:txBody>
      </p:sp>
      <p:sp>
        <p:nvSpPr>
          <p:cNvPr id="1026" name="Rectangle 2"/>
          <p:cNvSpPr>
            <a:spLocks noGrp="1" noChangeArrowheads="1"/>
          </p:cNvSpPr>
          <p:nvPr>
            <p:ph type="title"/>
          </p:nvPr>
        </p:nvSpPr>
        <p:spPr bwMode="black">
          <a:xfrm>
            <a:off x="838200" y="319088"/>
            <a:ext cx="7391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vi.wikipedia.org/w/index.php?title=Cholinesterase&amp;action=edit&amp;redlink=1" TargetMode="External"/><Relationship Id="rId2" Type="http://schemas.openxmlformats.org/officeDocument/2006/relationships/hyperlink" Target="https://vi.wikipedia.org/wiki/Enzym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vi.wikipedia.org/w/index.php?title=Depolarization&amp;action=edit&amp;redlink=1" TargetMode="External"/><Relationship Id="rId2" Type="http://schemas.openxmlformats.org/officeDocument/2006/relationships/hyperlink" Target="https://vi.wikipedia.org/wiki/Ion"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vi-VN" sz="4400" dirty="0">
                <a:solidFill>
                  <a:schemeClr val="bg1"/>
                </a:solidFill>
                <a:latin typeface="Times New Roman" pitchFamily="18" charset="0"/>
                <a:cs typeface="Times New Roman" pitchFamily="18" charset="0"/>
              </a:rPr>
              <a:t>Chương </a:t>
            </a:r>
            <a:r>
              <a:rPr lang="en-US" sz="4400" dirty="0" smtClean="0">
                <a:solidFill>
                  <a:schemeClr val="bg1"/>
                </a:solidFill>
                <a:latin typeface="Times New Roman" pitchFamily="18" charset="0"/>
                <a:cs typeface="Times New Roman" pitchFamily="18" charset="0"/>
              </a:rPr>
              <a:t>2</a:t>
            </a:r>
            <a:r>
              <a:rPr lang="vi-VN" sz="4400" dirty="0" smtClean="0">
                <a:solidFill>
                  <a:schemeClr val="bg1"/>
                </a:solidFill>
                <a:latin typeface="Times New Roman" pitchFamily="18" charset="0"/>
                <a:cs typeface="Times New Roman" pitchFamily="18" charset="0"/>
              </a:rPr>
              <a:t>:</a:t>
            </a:r>
            <a:r>
              <a:rPr lang="en-US" sz="4400" dirty="0" smtClean="0">
                <a:solidFill>
                  <a:schemeClr val="bg1"/>
                </a:solidFill>
                <a:latin typeface="Times New Roman" pitchFamily="18" charset="0"/>
                <a:cs typeface="Times New Roman" pitchFamily="18" charset="0"/>
              </a:rPr>
              <a:t> </a:t>
            </a:r>
            <a:r>
              <a:rPr lang="vi-VN" sz="4400" dirty="0" smtClean="0">
                <a:solidFill>
                  <a:schemeClr val="bg1"/>
                </a:solidFill>
                <a:latin typeface="Times New Roman" pitchFamily="18" charset="0"/>
                <a:cs typeface="Times New Roman" pitchFamily="18" charset="0"/>
              </a:rPr>
              <a:t>B</a:t>
            </a:r>
            <a:r>
              <a:rPr lang="en-US" sz="4400" dirty="0" err="1" smtClean="0">
                <a:solidFill>
                  <a:schemeClr val="bg1"/>
                </a:solidFill>
                <a:latin typeface="Times New Roman" pitchFamily="18" charset="0"/>
                <a:cs typeface="Times New Roman" pitchFamily="18" charset="0"/>
              </a:rPr>
              <a:t>ệnh</a:t>
            </a:r>
            <a:r>
              <a:rPr lang="en-US" sz="4400" dirty="0" smtClean="0">
                <a:solidFill>
                  <a:schemeClr val="bg1"/>
                </a:solidFill>
                <a:latin typeface="Times New Roman" pitchFamily="18" charset="0"/>
                <a:cs typeface="Times New Roman" pitchFamily="18" charset="0"/>
              </a:rPr>
              <a:t> do </a:t>
            </a:r>
            <a:r>
              <a:rPr lang="en-US" sz="4400" dirty="0" err="1" smtClean="0">
                <a:solidFill>
                  <a:schemeClr val="bg1"/>
                </a:solidFill>
                <a:latin typeface="Times New Roman" pitchFamily="18" charset="0"/>
                <a:cs typeface="Times New Roman" pitchFamily="18" charset="0"/>
              </a:rPr>
              <a:t>độc</a:t>
            </a:r>
            <a:r>
              <a:rPr lang="en-US" sz="4400" dirty="0" smtClean="0">
                <a:solidFill>
                  <a:schemeClr val="bg1"/>
                </a:solidFill>
                <a:latin typeface="Times New Roman" pitchFamily="18" charset="0"/>
                <a:cs typeface="Times New Roman" pitchFamily="18" charset="0"/>
              </a:rPr>
              <a:t> </a:t>
            </a:r>
            <a:r>
              <a:rPr lang="en-US" sz="4400" dirty="0" err="1" smtClean="0">
                <a:solidFill>
                  <a:schemeClr val="bg1"/>
                </a:solidFill>
                <a:latin typeface="Times New Roman" pitchFamily="18" charset="0"/>
                <a:cs typeface="Times New Roman" pitchFamily="18" charset="0"/>
              </a:rPr>
              <a:t>tố</a:t>
            </a:r>
            <a:endParaRPr lang="en-US" sz="4400" dirty="0">
              <a:solidFill>
                <a:schemeClr val="bg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p:txBody>
          <a:bodyPr/>
          <a:lstStyle/>
          <a:p>
            <a:pPr>
              <a:lnSpc>
                <a:spcPct val="90000"/>
              </a:lnSpc>
            </a:pPr>
            <a:r>
              <a:rPr lang="en-US" dirty="0" err="1" smtClean="0">
                <a:latin typeface="Times New Roman" pitchFamily="18" charset="0"/>
                <a:cs typeface="Times New Roman" pitchFamily="18" charset="0"/>
              </a:rPr>
              <a:t>ThS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Trang</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91400" cy="563562"/>
          </a:xfrm>
        </p:spPr>
        <p:txBody>
          <a:bodyPr/>
          <a:lstStyle/>
          <a:p>
            <a:r>
              <a:rPr lang="en-US" dirty="0">
                <a:latin typeface="Times New Roman" pitchFamily="18" charset="0"/>
                <a:cs typeface="Times New Roman" pitchFamily="18" charset="0"/>
              </a:rPr>
              <a:t>2.2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biến</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đổi chất độc trong cơ thể</a:t>
            </a:r>
            <a:endParaRPr lang="vi-VN" dirty="0"/>
          </a:p>
        </p:txBody>
      </p:sp>
      <p:sp>
        <p:nvSpPr>
          <p:cNvPr id="3" name="Content Placeholder 2"/>
          <p:cNvSpPr>
            <a:spLocks noGrp="1"/>
          </p:cNvSpPr>
          <p:nvPr>
            <p:ph idx="1"/>
          </p:nvPr>
        </p:nvSpPr>
        <p:spPr/>
        <p:txBody>
          <a:bodyPr/>
          <a:lstStyle/>
          <a:p>
            <a:endParaRPr lang="vi-V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5" y="1295400"/>
            <a:ext cx="8955055" cy="483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909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91264" cy="720080"/>
          </a:xfrm>
        </p:spPr>
        <p:txBody>
          <a:bodyPr>
            <a:normAutofit/>
          </a:bodyPr>
          <a:lstStyle/>
          <a:p>
            <a:r>
              <a:rPr lang="en-US" b="1" dirty="0" smtClean="0">
                <a:latin typeface="Times New Roman" pitchFamily="18" charset="0"/>
                <a:cs typeface="Times New Roman" pitchFamily="18" charset="0"/>
              </a:rPr>
              <a:t>2.2 </a:t>
            </a:r>
            <a:r>
              <a:rPr lang="en-US" b="1" dirty="0" err="1" smtClean="0">
                <a:latin typeface="Times New Roman" pitchFamily="18" charset="0"/>
                <a:cs typeface="Times New Roman" pitchFamily="18" charset="0"/>
              </a:rPr>
              <a:t>Sự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biến</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đổi chất độc trong cơ thể</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79512" y="908720"/>
            <a:ext cx="8856984" cy="5832648"/>
          </a:xfrm>
        </p:spPr>
        <p:txBody>
          <a:bodyPr>
            <a:normAutofit lnSpcReduction="10000"/>
          </a:bodyPr>
          <a:lstStyle/>
          <a:p>
            <a:pPr marL="0" indent="0" algn="just">
              <a:buNone/>
            </a:pPr>
            <a:r>
              <a:rPr lang="en-US" sz="2400" u="sng" dirty="0" err="1" smtClean="0">
                <a:latin typeface="Times New Roman" panose="02020603050405020304" pitchFamily="18" charset="0"/>
                <a:cs typeface="Times New Roman" panose="02020603050405020304" pitchFamily="18" charset="0"/>
              </a:rPr>
              <a:t>Phương</a:t>
            </a:r>
            <a:r>
              <a:rPr lang="en-US" sz="2400" u="sng" dirty="0" smtClean="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thức</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xâm</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nhập</a:t>
            </a:r>
            <a:r>
              <a:rPr lang="en-US" sz="2400" u="sng" dirty="0">
                <a:latin typeface="Times New Roman" panose="02020603050405020304" pitchFamily="18" charset="0"/>
                <a:cs typeface="Times New Roman" panose="02020603050405020304" pitchFamily="18" charset="0"/>
              </a:rPr>
              <a:t> qua </a:t>
            </a:r>
            <a:r>
              <a:rPr lang="en-US" sz="2400" u="sng" dirty="0" err="1">
                <a:latin typeface="Times New Roman" panose="02020603050405020304" pitchFamily="18" charset="0"/>
                <a:cs typeface="Times New Roman" panose="02020603050405020304" pitchFamily="18" charset="0"/>
              </a:rPr>
              <a:t>màng</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sinh</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học</a:t>
            </a:r>
            <a:r>
              <a:rPr lang="en-US" sz="2400" u="sng" dirty="0">
                <a:latin typeface="Times New Roman" panose="02020603050405020304" pitchFamily="18" charset="0"/>
                <a:cs typeface="Times New Roman" panose="02020603050405020304" pitchFamily="18" charset="0"/>
              </a:rPr>
              <a:t>: </a:t>
            </a:r>
            <a:endParaRPr lang="en-US" sz="2400" u="sng" dirty="0" smtClean="0">
              <a:latin typeface="Times New Roman" panose="02020603050405020304" pitchFamily="18" charset="0"/>
              <a:cs typeface="Times New Roman" panose="02020603050405020304" pitchFamily="18" charset="0"/>
            </a:endParaRPr>
          </a:p>
          <a:p>
            <a:pPr marL="914400" lvl="1" indent="-457200" algn="just">
              <a:spcBef>
                <a:spcPts val="600"/>
              </a:spcBef>
              <a:spcAft>
                <a:spcPts val="600"/>
              </a:spcAft>
              <a:buAutoNum type="arabicParenBoth"/>
            </a:pPr>
            <a:r>
              <a:rPr lang="en-US" sz="2400" b="1" dirty="0" err="1" smtClean="0">
                <a:latin typeface="Times New Roman" panose="02020603050405020304" pitchFamily="18" charset="0"/>
                <a:cs typeface="Times New Roman" panose="02020603050405020304" pitchFamily="18" charset="0"/>
              </a:rPr>
              <a:t>Phương</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lọc</a:t>
            </a: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457200" lvl="1" indent="0" algn="just">
              <a:spcBef>
                <a:spcPts val="600"/>
              </a:spcBef>
              <a:spcAft>
                <a:spcPts val="600"/>
              </a:spcAft>
              <a:buNone/>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 (100-200 </a:t>
            </a:r>
            <a:r>
              <a:rPr lang="en-US" sz="2400" dirty="0" err="1">
                <a:latin typeface="Times New Roman" panose="02020603050405020304" pitchFamily="18" charset="0"/>
                <a:cs typeface="Times New Roman" panose="02020603050405020304" pitchFamily="18" charset="0"/>
              </a:rPr>
              <a:t>dalton</a:t>
            </a:r>
            <a:r>
              <a:rPr lang="en-US" sz="2400" dirty="0">
                <a:latin typeface="Times New Roman" panose="02020603050405020304" pitchFamily="18" charset="0"/>
                <a:cs typeface="Times New Roman" panose="02020603050405020304" pitchFamily="18" charset="0"/>
              </a:rPr>
              <a:t>) tan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tan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do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tĩnh</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457200" lvl="1" indent="0" algn="just">
              <a:spcBef>
                <a:spcPts val="600"/>
              </a:spcBef>
              <a:spcAft>
                <a:spcPts val="600"/>
              </a:spcAft>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457200" lvl="1" indent="0" algn="just">
              <a:spcBef>
                <a:spcPts val="600"/>
              </a:spcBef>
              <a:spcAft>
                <a:spcPts val="600"/>
              </a:spcAft>
              <a:buNone/>
            </a:pPr>
            <a:r>
              <a:rPr lang="en-US" sz="2400" b="1"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khuếch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tán</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thụ</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457200" lvl="1" indent="0" algn="just">
              <a:spcBef>
                <a:spcPts val="600"/>
              </a:spcBef>
              <a:spcAft>
                <a:spcPts val="600"/>
              </a:spcAft>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457200" lvl="1" indent="0" algn="just">
              <a:spcBef>
                <a:spcPts val="600"/>
              </a:spcBef>
              <a:spcAft>
                <a:spcPts val="600"/>
              </a:spcAft>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ion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khuếch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tán</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màng</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457200" lvl="1" indent="0" algn="just">
              <a:spcBef>
                <a:spcPts val="600"/>
              </a:spcBef>
              <a:spcAft>
                <a:spcPts val="600"/>
              </a:spcAft>
              <a:buNone/>
            </a:pPr>
            <a:r>
              <a:rPr lang="en-US" sz="2400" b="1"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Vận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cực</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sẵn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69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91264" cy="720080"/>
          </a:xfrm>
        </p:spPr>
        <p:txBody>
          <a:bodyPr>
            <a:normAutofit/>
          </a:bodyPr>
          <a:lstStyle/>
          <a:p>
            <a:r>
              <a:rPr lang="en-US" b="1" dirty="0" smtClean="0">
                <a:latin typeface="Times New Roman" pitchFamily="18" charset="0"/>
                <a:cs typeface="Times New Roman" pitchFamily="18" charset="0"/>
              </a:rPr>
              <a:t>2.2 </a:t>
            </a:r>
            <a:r>
              <a:rPr lang="en-US" b="1" dirty="0" err="1" smtClean="0">
                <a:latin typeface="Times New Roman" pitchFamily="18" charset="0"/>
                <a:cs typeface="Times New Roman" pitchFamily="18" charset="0"/>
              </a:rPr>
              <a:t>Sự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biến</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đổi chất độc trong cơ thể</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12676" y="1019909"/>
            <a:ext cx="8856984" cy="5832648"/>
          </a:xfrm>
        </p:spPr>
        <p:txBody>
          <a:bodyPr>
            <a:noAutofit/>
          </a:bodyPr>
          <a:lstStyle/>
          <a:p>
            <a:pPr marL="0" indent="0" algn="just">
              <a:spcBef>
                <a:spcPts val="1200"/>
              </a:spcBef>
              <a:spcAft>
                <a:spcPts val="600"/>
              </a:spcAft>
              <a:buNone/>
            </a:pPr>
            <a:r>
              <a:rPr lang="en-US" sz="2400" u="sng" dirty="0" err="1" smtClean="0">
                <a:solidFill>
                  <a:schemeClr val="tx1"/>
                </a:solidFill>
                <a:latin typeface="Times New Roman" panose="02020603050405020304" pitchFamily="18" charset="0"/>
                <a:cs typeface="Times New Roman" panose="02020603050405020304" pitchFamily="18" charset="0"/>
              </a:rPr>
              <a:t>Các</a:t>
            </a:r>
            <a:r>
              <a:rPr lang="en-US" sz="2400" u="sng" dirty="0" smtClean="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chất</a:t>
            </a:r>
            <a:r>
              <a:rPr lang="en-US" sz="2400" u="sng"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độc</a:t>
            </a:r>
            <a:r>
              <a:rPr lang="en-US" sz="2400" u="sng"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xâm</a:t>
            </a:r>
            <a:r>
              <a:rPr lang="en-US" sz="2400" u="sng"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nhập</a:t>
            </a:r>
            <a:r>
              <a:rPr lang="en-US" sz="2400" u="sng"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vào</a:t>
            </a:r>
            <a:r>
              <a:rPr lang="en-US" sz="2400" u="sng"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cơ</a:t>
            </a:r>
            <a:r>
              <a:rPr lang="en-US" sz="2400" u="sng"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thể</a:t>
            </a:r>
            <a:r>
              <a:rPr lang="en-US" sz="2400" u="sng" dirty="0">
                <a:solidFill>
                  <a:schemeClr val="tx1"/>
                </a:solidFill>
                <a:latin typeface="Times New Roman" panose="02020603050405020304" pitchFamily="18" charset="0"/>
                <a:cs typeface="Times New Roman" panose="02020603050405020304" pitchFamily="18" charset="0"/>
              </a:rPr>
              <a:t>: </a:t>
            </a:r>
            <a:endParaRPr lang="en-US" sz="2400" u="sng" dirty="0" smtClean="0">
              <a:solidFill>
                <a:schemeClr val="tx1"/>
              </a:solidFill>
              <a:latin typeface="Times New Roman" panose="02020603050405020304" pitchFamily="18" charset="0"/>
              <a:cs typeface="Times New Roman" panose="02020603050405020304" pitchFamily="18" charset="0"/>
            </a:endParaRPr>
          </a:p>
          <a:p>
            <a:pPr algn="just">
              <a:spcBef>
                <a:spcPts val="1200"/>
              </a:spcBef>
              <a:spcAft>
                <a:spcPts val="600"/>
              </a:spcAft>
            </a:pPr>
            <a:r>
              <a:rPr lang="en-US" sz="2400" b="0" dirty="0" err="1">
                <a:solidFill>
                  <a:schemeClr val="tx1"/>
                </a:solidFill>
                <a:latin typeface="Times New Roman" panose="02020603050405020304" pitchFamily="18" charset="0"/>
                <a:cs typeface="Times New Roman" panose="02020603050405020304" pitchFamily="18" charset="0"/>
              </a:rPr>
              <a:t>C</a:t>
            </a:r>
            <a:r>
              <a:rPr lang="en-US" sz="2400" b="0" dirty="0" err="1" smtClean="0">
                <a:solidFill>
                  <a:schemeClr val="tx1"/>
                </a:solidFill>
                <a:latin typeface="Times New Roman" panose="02020603050405020304" pitchFamily="18" charset="0"/>
                <a:cs typeface="Times New Roman" panose="02020603050405020304" pitchFamily="18" charset="0"/>
              </a:rPr>
              <a:t>hất</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độc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xâm</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nhập</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vào</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cơ</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thể</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gọi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là</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đường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phơi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nhiễm</a:t>
            </a:r>
            <a:r>
              <a:rPr lang="en-US" sz="2400" b="0" dirty="0">
                <a:solidFill>
                  <a:schemeClr val="tx1"/>
                </a:solidFill>
                <a:latin typeface="Times New Roman" panose="02020603050405020304" pitchFamily="18" charset="0"/>
                <a:cs typeface="Times New Roman" panose="02020603050405020304" pitchFamily="18" charset="0"/>
              </a:rPr>
              <a:t> hay </a:t>
            </a:r>
            <a:r>
              <a:rPr lang="en-US" sz="2400" b="0" dirty="0" err="1">
                <a:solidFill>
                  <a:schemeClr val="tx1"/>
                </a:solidFill>
                <a:latin typeface="Times New Roman" panose="02020603050405020304" pitchFamily="18" charset="0"/>
                <a:cs typeface="Times New Roman" panose="02020603050405020304" pitchFamily="18" charset="0"/>
              </a:rPr>
              <a:t>đường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hấp</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chất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độc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Có</a:t>
            </a:r>
            <a:r>
              <a:rPr lang="en-US" sz="2400" b="0" dirty="0" smtClean="0">
                <a:solidFill>
                  <a:schemeClr val="tx1"/>
                </a:solidFill>
                <a:latin typeface="Times New Roman" panose="02020603050405020304" pitchFamily="18" charset="0"/>
                <a:cs typeface="Times New Roman" panose="02020603050405020304" pitchFamily="18" charset="0"/>
              </a:rPr>
              <a:t> 3 con </a:t>
            </a:r>
            <a:r>
              <a:rPr lang="en-US" sz="2400" b="0" dirty="0" err="1" smtClean="0">
                <a:solidFill>
                  <a:schemeClr val="tx1"/>
                </a:solidFill>
                <a:latin typeface="Times New Roman" panose="02020603050405020304" pitchFamily="18" charset="0"/>
                <a:cs typeface="Times New Roman" panose="02020603050405020304" pitchFamily="18" charset="0"/>
              </a:rPr>
              <a:t>đường</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xâm</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nhập</a:t>
            </a:r>
            <a:r>
              <a:rPr lang="en-US" sz="2400" b="0" dirty="0" smtClean="0">
                <a:solidFill>
                  <a:schemeClr val="tx1"/>
                </a:solidFill>
                <a:latin typeface="Times New Roman" panose="02020603050405020304" pitchFamily="18" charset="0"/>
                <a:cs typeface="Times New Roman" panose="02020603050405020304" pitchFamily="18" charset="0"/>
              </a:rPr>
              <a:t>:</a:t>
            </a:r>
            <a:endParaRPr lang="en-US" sz="2400" b="0" dirty="0">
              <a:solidFill>
                <a:schemeClr val="tx1"/>
              </a:solidFill>
              <a:latin typeface="Times New Roman" panose="02020603050405020304" pitchFamily="18" charset="0"/>
              <a:cs typeface="Times New Roman" panose="02020603050405020304" pitchFamily="18" charset="0"/>
            </a:endParaRPr>
          </a:p>
          <a:p>
            <a:pPr marL="457200" indent="-457200" algn="just">
              <a:spcBef>
                <a:spcPts val="1200"/>
              </a:spcBef>
              <a:spcAft>
                <a:spcPts val="600"/>
              </a:spcAft>
              <a:buAutoNum type="arabicParenBoth"/>
            </a:pPr>
            <a:r>
              <a:rPr lang="en-US" sz="2400" dirty="0" smtClean="0">
                <a:solidFill>
                  <a:schemeClr val="tx1"/>
                </a:solidFill>
                <a:latin typeface="Times New Roman" panose="02020603050405020304" pitchFamily="18" charset="0"/>
                <a:cs typeface="Times New Roman" panose="02020603050405020304" pitchFamily="18" charset="0"/>
              </a:rPr>
              <a:t>Qua da:</a:t>
            </a:r>
          </a:p>
          <a:p>
            <a:pPr algn="just">
              <a:spcBef>
                <a:spcPts val="1200"/>
              </a:spcBef>
              <a:spcAft>
                <a:spcPts val="600"/>
              </a:spcAft>
              <a:buFontTx/>
              <a:buChar char="-"/>
            </a:pPr>
            <a:r>
              <a:rPr lang="en-US" sz="2400" b="0" dirty="0" smtClean="0">
                <a:solidFill>
                  <a:schemeClr val="tx1"/>
                </a:solidFill>
                <a:latin typeface="Times New Roman" panose="02020603050405020304" pitchFamily="18" charset="0"/>
                <a:cs typeface="Times New Roman" panose="02020603050405020304" pitchFamily="18" charset="0"/>
              </a:rPr>
              <a:t>Da </a:t>
            </a:r>
            <a:r>
              <a:rPr lang="en-US" sz="2400" b="0" dirty="0" err="1">
                <a:solidFill>
                  <a:schemeClr val="tx1"/>
                </a:solidFill>
                <a:latin typeface="Times New Roman" panose="02020603050405020304" pitchFamily="18" charset="0"/>
                <a:cs typeface="Times New Roman" panose="02020603050405020304" pitchFamily="18" charset="0"/>
              </a:rPr>
              <a:t>hầu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như</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không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thấm</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với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phần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lớn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các</a:t>
            </a:r>
            <a:r>
              <a:rPr lang="en-US" sz="2400" b="0" dirty="0">
                <a:solidFill>
                  <a:schemeClr val="tx1"/>
                </a:solidFill>
                <a:latin typeface="Times New Roman" panose="02020603050405020304" pitchFamily="18" charset="0"/>
                <a:cs typeface="Times New Roman" panose="02020603050405020304" pitchFamily="18" charset="0"/>
              </a:rPr>
              <a:t> ion </a:t>
            </a:r>
            <a:r>
              <a:rPr lang="en-US" sz="2400" b="0" dirty="0" err="1">
                <a:solidFill>
                  <a:schemeClr val="tx1"/>
                </a:solidFill>
                <a:latin typeface="Times New Roman" panose="02020603050405020304" pitchFamily="18" charset="0"/>
                <a:cs typeface="Times New Roman" panose="02020603050405020304" pitchFamily="18" charset="0"/>
              </a:rPr>
              <a:t>và</a:t>
            </a:r>
            <a:r>
              <a:rPr lang="en-US" sz="2400" b="0" dirty="0">
                <a:solidFill>
                  <a:schemeClr val="tx1"/>
                </a:solidFill>
                <a:latin typeface="Times New Roman" panose="02020603050405020304" pitchFamily="18" charset="0"/>
                <a:cs typeface="Times New Roman" panose="02020603050405020304" pitchFamily="18" charset="0"/>
              </a:rPr>
              <a:t> dung </a:t>
            </a:r>
            <a:r>
              <a:rPr lang="en-US" sz="2400" b="0" dirty="0" err="1">
                <a:solidFill>
                  <a:schemeClr val="tx1"/>
                </a:solidFill>
                <a:latin typeface="Times New Roman" panose="02020603050405020304" pitchFamily="18" charset="0"/>
                <a:cs typeface="Times New Roman" panose="02020603050405020304" pitchFamily="18" charset="0"/>
              </a:rPr>
              <a:t>dịch</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nước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tuy</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nhiên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lại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thấm</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với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nhiều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chất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độc</a:t>
            </a:r>
            <a:r>
              <a:rPr lang="en-US" sz="2400" b="0" dirty="0">
                <a:solidFill>
                  <a:schemeClr val="tx1"/>
                </a:solidFill>
                <a:latin typeface="Times New Roman" panose="02020603050405020304" pitchFamily="18" charset="0"/>
                <a:cs typeface="Times New Roman" panose="02020603050405020304" pitchFamily="18" charset="0"/>
              </a:rPr>
              <a:t> ở </a:t>
            </a:r>
            <a:r>
              <a:rPr lang="en-US" sz="2400" b="0" dirty="0" err="1">
                <a:solidFill>
                  <a:schemeClr val="tx1"/>
                </a:solidFill>
                <a:latin typeface="Times New Roman" panose="02020603050405020304" pitchFamily="18" charset="0"/>
                <a:cs typeface="Times New Roman" panose="02020603050405020304" pitchFamily="18" charset="0"/>
              </a:rPr>
              <a:t>pha</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rắn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lỏng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hoặc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khí</a:t>
            </a:r>
            <a:r>
              <a:rPr lang="en-US" sz="2400" b="0" dirty="0">
                <a:solidFill>
                  <a:schemeClr val="tx1"/>
                </a:solidFill>
                <a:latin typeface="Times New Roman" panose="02020603050405020304" pitchFamily="18" charset="0"/>
                <a:cs typeface="Times New Roman" panose="02020603050405020304" pitchFamily="18" charset="0"/>
              </a:rPr>
              <a:t>. </a:t>
            </a:r>
          </a:p>
          <a:p>
            <a:pPr algn="just">
              <a:spcBef>
                <a:spcPts val="1200"/>
              </a:spcBef>
              <a:spcAft>
                <a:spcPts val="600"/>
              </a:spcAft>
              <a:buFontTx/>
              <a:buChar char="-"/>
            </a:pPr>
            <a:r>
              <a:rPr lang="en-US" sz="2400" b="0" dirty="0" err="1" smtClean="0">
                <a:solidFill>
                  <a:schemeClr val="tx1"/>
                </a:solidFill>
                <a:latin typeface="Times New Roman" panose="02020603050405020304" pitchFamily="18" charset="0"/>
                <a:cs typeface="Times New Roman" panose="02020603050405020304" pitchFamily="18" charset="0"/>
              </a:rPr>
              <a:t>Tuỳ</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theo</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từng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vùng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lớp</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biểu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bì</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có</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độ</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dày</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khác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nhau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Chỗ</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dày</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thì</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nhiều</a:t>
            </a:r>
            <a:r>
              <a:rPr lang="en-US" sz="2400" b="0" dirty="0">
                <a:solidFill>
                  <a:schemeClr val="tx1"/>
                </a:solidFill>
                <a:latin typeface="Times New Roman" panose="02020603050405020304" pitchFamily="18" charset="0"/>
                <a:cs typeface="Times New Roman" panose="02020603050405020304" pitchFamily="18" charset="0"/>
              </a:rPr>
              <a:t> keratin </a:t>
            </a:r>
            <a:r>
              <a:rPr lang="en-US" sz="2400" b="0" dirty="0" err="1">
                <a:solidFill>
                  <a:schemeClr val="tx1"/>
                </a:solidFill>
                <a:latin typeface="Times New Roman" panose="02020603050405020304" pitchFamily="18" charset="0"/>
                <a:cs typeface="Times New Roman" panose="02020603050405020304" pitchFamily="18" charset="0"/>
              </a:rPr>
              <a:t>hơn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lớp</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này</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tạo</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nên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hàng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rào</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của</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biểu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bì</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nhưng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đồng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thời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cũng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là</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nơi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dự</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trữ</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chất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độc</a:t>
            </a:r>
            <a:r>
              <a:rPr lang="en-US" sz="2400" b="0" dirty="0">
                <a:solidFill>
                  <a:schemeClr val="tx1"/>
                </a:solidFill>
                <a:latin typeface="Times New Roman" panose="02020603050405020304" pitchFamily="18" charset="0"/>
                <a:cs typeface="Times New Roman" panose="02020603050405020304" pitchFamily="18" charset="0"/>
              </a:rPr>
              <a:t>. </a:t>
            </a:r>
          </a:p>
          <a:p>
            <a:pPr algn="just">
              <a:spcBef>
                <a:spcPts val="1200"/>
              </a:spcBef>
              <a:spcAft>
                <a:spcPts val="600"/>
              </a:spcAft>
              <a:buFontTx/>
              <a:buChar char="-"/>
            </a:pPr>
            <a:r>
              <a:rPr lang="en-US" sz="2400" b="0" dirty="0" err="1" smtClean="0">
                <a:solidFill>
                  <a:schemeClr val="tx1"/>
                </a:solidFill>
                <a:latin typeface="Times New Roman" panose="02020603050405020304" pitchFamily="18" charset="0"/>
                <a:cs typeface="Times New Roman" panose="02020603050405020304" pitchFamily="18" charset="0"/>
              </a:rPr>
              <a:t>Một</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số</a:t>
            </a:r>
            <a:r>
              <a:rPr lang="en-US" sz="2400" b="0" dirty="0">
                <a:solidFill>
                  <a:schemeClr val="tx1"/>
                </a:solidFill>
                <a:latin typeface="Times New Roman" panose="02020603050405020304" pitchFamily="18" charset="0"/>
                <a:cs typeface="Times New Roman" panose="02020603050405020304" pitchFamily="18" charset="0"/>
              </a:rPr>
              <a:t> dung </a:t>
            </a:r>
            <a:r>
              <a:rPr lang="en-US" sz="2400" b="0" dirty="0" err="1">
                <a:solidFill>
                  <a:schemeClr val="tx1"/>
                </a:solidFill>
                <a:latin typeface="Times New Roman" panose="02020603050405020304" pitchFamily="18" charset="0"/>
                <a:cs typeface="Times New Roman" panose="02020603050405020304" pitchFamily="18" charset="0"/>
              </a:rPr>
              <a:t>môi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hữu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cơ</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gây</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tổn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hại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lớp</a:t>
            </a:r>
            <a:r>
              <a:rPr lang="en-US" sz="2400" b="0" dirty="0">
                <a:solidFill>
                  <a:schemeClr val="tx1"/>
                </a:solidFill>
                <a:latin typeface="Times New Roman" panose="02020603050405020304" pitchFamily="18" charset="0"/>
                <a:cs typeface="Times New Roman" panose="02020603050405020304" pitchFamily="18" charset="0"/>
              </a:rPr>
              <a:t> lipid (</a:t>
            </a:r>
            <a:r>
              <a:rPr lang="en-US" sz="2400" b="0" dirty="0" err="1">
                <a:solidFill>
                  <a:schemeClr val="tx1"/>
                </a:solidFill>
                <a:latin typeface="Times New Roman" panose="02020603050405020304" pitchFamily="18" charset="0"/>
                <a:cs typeface="Times New Roman" panose="02020603050405020304" pitchFamily="18" charset="0"/>
              </a:rPr>
              <a:t>aceton</a:t>
            </a:r>
            <a:r>
              <a:rPr lang="en-US" sz="2400" b="0" dirty="0">
                <a:solidFill>
                  <a:schemeClr val="tx1"/>
                </a:solidFill>
                <a:latin typeface="Times New Roman" panose="02020603050405020304" pitchFamily="18" charset="0"/>
                <a:cs typeface="Times New Roman" panose="02020603050405020304" pitchFamily="18" charset="0"/>
              </a:rPr>
              <a:t>, methanol, ether) </a:t>
            </a:r>
            <a:r>
              <a:rPr lang="en-US" sz="2400" b="0" dirty="0" err="1">
                <a:solidFill>
                  <a:schemeClr val="tx1"/>
                </a:solidFill>
                <a:latin typeface="Times New Roman" panose="02020603050405020304" pitchFamily="18" charset="0"/>
                <a:cs typeface="Times New Roman" panose="02020603050405020304" pitchFamily="18" charset="0"/>
              </a:rPr>
              <a:t>sẽ</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làm</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tăng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tính</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thấm</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của</a:t>
            </a:r>
            <a:r>
              <a:rPr lang="en-US" sz="2400" b="0" dirty="0">
                <a:solidFill>
                  <a:schemeClr val="tx1"/>
                </a:solidFill>
                <a:latin typeface="Times New Roman" panose="02020603050405020304" pitchFamily="18" charset="0"/>
                <a:cs typeface="Times New Roman" panose="02020603050405020304" pitchFamily="18" charset="0"/>
              </a:rPr>
              <a:t> da. </a:t>
            </a:r>
            <a:endParaRPr lang="en-US" sz="2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16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076325"/>
            <a:ext cx="8686800" cy="5248275"/>
          </a:xfrm>
        </p:spPr>
        <p:txBody>
          <a:bodyPr/>
          <a:lstStyle/>
          <a:p>
            <a:pPr marL="457200" lvl="1" indent="0" algn="just">
              <a:spcBef>
                <a:spcPts val="1200"/>
              </a:spcBef>
              <a:spcAft>
                <a:spcPts val="600"/>
              </a:spcAft>
              <a:buNone/>
            </a:pPr>
            <a:r>
              <a:rPr lang="en-US" sz="2400" b="1" u="sng" dirty="0" err="1">
                <a:latin typeface="Times New Roman" panose="02020603050405020304" pitchFamily="18" charset="0"/>
                <a:cs typeface="Times New Roman" panose="02020603050405020304" pitchFamily="18" charset="0"/>
              </a:rPr>
              <a:t>Các</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chất</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độc</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xâm</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nhập</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vào</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cơ</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thể</a:t>
            </a:r>
            <a:r>
              <a:rPr lang="en-US" sz="2400" b="1" u="sng"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457200" lvl="1" indent="0" algn="just">
              <a:spcBef>
                <a:spcPts val="1200"/>
              </a:spcBef>
              <a:spcAft>
                <a:spcPts val="600"/>
              </a:spcAft>
              <a:buNone/>
            </a:pPr>
            <a:r>
              <a:rPr lang="en-US" sz="2400" b="1"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2) Qua </a:t>
            </a:r>
            <a:r>
              <a:rPr lang="en-US" sz="2400" b="1" dirty="0" err="1">
                <a:latin typeface="Times New Roman" panose="02020603050405020304" pitchFamily="18" charset="0"/>
                <a:cs typeface="Times New Roman" panose="02020603050405020304" pitchFamily="18" charset="0"/>
              </a:rPr>
              <a:t>đường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hoá</a:t>
            </a: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lvl="1" algn="just">
              <a:spcBef>
                <a:spcPts val="1200"/>
              </a:spcBef>
              <a:spcAft>
                <a:spcPts val="600"/>
              </a:spcAft>
              <a:buFontTx/>
              <a:buChar char="-"/>
            </a:pP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độc</a:t>
            </a:r>
            <a:r>
              <a:rPr lang="en-US" sz="2400" dirty="0" smtClean="0">
                <a:latin typeface="Times New Roman" panose="02020603050405020304" pitchFamily="18" charset="0"/>
                <a:cs typeface="Times New Roman" panose="02020603050405020304" pitchFamily="18" charset="0"/>
              </a:rPr>
              <a:t>.</a:t>
            </a:r>
          </a:p>
          <a:p>
            <a:pPr lvl="1" algn="just">
              <a:spcBef>
                <a:spcPts val="1200"/>
              </a:spcBef>
              <a:spcAft>
                <a:spcPts val="600"/>
              </a:spcAft>
              <a:buFontTx/>
              <a:buChar char="-"/>
            </a:pPr>
            <a:r>
              <a:rPr lang="en-US" sz="2400" dirty="0" err="1" smtClean="0">
                <a:latin typeface="Times New Roman" panose="02020603050405020304" pitchFamily="18" charset="0"/>
                <a:cs typeface="Times New Roman" panose="02020603050405020304" pitchFamily="18" charset="0"/>
              </a:rPr>
              <a:t>Hấp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gan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ruột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do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pH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1" algn="just">
              <a:spcBef>
                <a:spcPts val="1200"/>
              </a:spcBef>
              <a:spcAft>
                <a:spcPts val="600"/>
              </a:spcAft>
              <a:buFontTx/>
              <a:buChar char="-"/>
            </a:pPr>
            <a:r>
              <a:rPr lang="en-US" sz="2400" dirty="0" smtClean="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 ở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endParaRPr lang="en-US" dirty="0"/>
          </a:p>
        </p:txBody>
      </p:sp>
      <p:sp>
        <p:nvSpPr>
          <p:cNvPr id="4" name="Footer Placeholder 3"/>
          <p:cNvSpPr>
            <a:spLocks noGrp="1"/>
          </p:cNvSpPr>
          <p:nvPr>
            <p:ph type="ftr" sz="quarter" idx="10"/>
          </p:nvPr>
        </p:nvSpPr>
        <p:spPr/>
        <p:txBody>
          <a:bodyPr/>
          <a:lstStyle/>
          <a:p>
            <a:r>
              <a:rPr lang="en-US" smtClean="0"/>
              <a:t>Company  Logo</a:t>
            </a:r>
            <a:endParaRPr lang="en-US"/>
          </a:p>
        </p:txBody>
      </p:sp>
    </p:spTree>
    <p:extLst>
      <p:ext uri="{BB962C8B-B14F-4D97-AF65-F5344CB8AC3E}">
        <p14:creationId xmlns:p14="http://schemas.microsoft.com/office/powerpoint/2010/main" val="6899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4740"/>
            <a:ext cx="7416823" cy="657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556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91264" cy="720080"/>
          </a:xfrm>
        </p:spPr>
        <p:txBody>
          <a:bodyPr>
            <a:normAutofit/>
          </a:bodyPr>
          <a:lstStyle/>
          <a:p>
            <a:r>
              <a:rPr lang="en-US" b="1" dirty="0" smtClean="0">
                <a:latin typeface="Times New Roman" pitchFamily="18" charset="0"/>
                <a:cs typeface="Times New Roman" pitchFamily="18" charset="0"/>
              </a:rPr>
              <a:t>2.2 </a:t>
            </a:r>
            <a:r>
              <a:rPr lang="en-US" b="1" dirty="0" err="1" smtClean="0">
                <a:latin typeface="Times New Roman" pitchFamily="18" charset="0"/>
                <a:cs typeface="Times New Roman" pitchFamily="18" charset="0"/>
              </a:rPr>
              <a:t>Sự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biến</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đổi chất độc trong cơ thể</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79512" y="908720"/>
            <a:ext cx="8856984" cy="5832648"/>
          </a:xfrm>
        </p:spPr>
        <p:txBody>
          <a:bodyPr>
            <a:noAutofit/>
          </a:bodyPr>
          <a:lstStyle/>
          <a:p>
            <a:pPr marL="0" indent="0" algn="just">
              <a:spcBef>
                <a:spcPts val="1200"/>
              </a:spcBef>
              <a:spcAft>
                <a:spcPts val="600"/>
              </a:spcAft>
              <a:buNone/>
            </a:pPr>
            <a:r>
              <a:rPr lang="en-US" sz="2400" u="sng" dirty="0" smtClean="0">
                <a:latin typeface="Times New Roman" panose="02020603050405020304" pitchFamily="18" charset="0"/>
                <a:cs typeface="Times New Roman" panose="02020603050405020304" pitchFamily="18" charset="0"/>
              </a:rPr>
              <a:t>Con </a:t>
            </a:r>
            <a:r>
              <a:rPr lang="en-US" sz="2400" u="sng" dirty="0" err="1" smtClean="0">
                <a:latin typeface="Times New Roman" panose="02020603050405020304" pitchFamily="18" charset="0"/>
                <a:cs typeface="Times New Roman" panose="02020603050405020304" pitchFamily="18" charset="0"/>
              </a:rPr>
              <a:t>đường</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đào</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thải</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chất</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độc</a:t>
            </a:r>
            <a:endParaRPr lang="en-US" sz="2400" u="sng" dirty="0">
              <a:latin typeface="Times New Roman" panose="02020603050405020304" pitchFamily="18" charset="0"/>
              <a:cs typeface="Times New Roman" panose="02020603050405020304" pitchFamily="18" charset="0"/>
            </a:endParaRPr>
          </a:p>
          <a:p>
            <a:pPr marL="514350" indent="-514350" algn="just">
              <a:spcBef>
                <a:spcPts val="1200"/>
              </a:spcBef>
              <a:spcAft>
                <a:spcPts val="600"/>
              </a:spcAft>
              <a:buAutoNum type="arabicParenBoth"/>
            </a:pPr>
            <a:r>
              <a:rPr lang="en-US" sz="2400" dirty="0" err="1" smtClean="0">
                <a:solidFill>
                  <a:schemeClr val="tx1"/>
                </a:solidFill>
                <a:latin typeface="Times New Roman" panose="02020603050405020304" pitchFamily="18" charset="0"/>
                <a:cs typeface="Times New Roman" panose="02020603050405020304" pitchFamily="18" charset="0"/>
              </a:rPr>
              <a:t>Thận</a:t>
            </a:r>
            <a:r>
              <a:rPr lang="en-US" sz="2400" dirty="0" smtClean="0">
                <a:solidFill>
                  <a:schemeClr val="tx1"/>
                </a:solidFill>
                <a:latin typeface="Times New Roman" panose="02020603050405020304" pitchFamily="18" charset="0"/>
                <a:cs typeface="Times New Roman" panose="02020603050405020304" pitchFamily="18" charset="0"/>
              </a:rPr>
              <a:t> </a:t>
            </a:r>
          </a:p>
          <a:p>
            <a:pPr algn="just">
              <a:spcBef>
                <a:spcPts val="1200"/>
              </a:spcBef>
              <a:spcAft>
                <a:spcPts val="600"/>
              </a:spcAft>
              <a:buFontTx/>
              <a:buChar char="-"/>
            </a:pPr>
            <a:r>
              <a:rPr lang="en-US" sz="2400" b="0" dirty="0" err="1" smtClean="0">
                <a:latin typeface="Times New Roman" panose="02020603050405020304" pitchFamily="18" charset="0"/>
                <a:cs typeface="Times New Roman" panose="02020603050405020304" pitchFamily="18" charset="0"/>
              </a:rPr>
              <a:t>Đây</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đường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thải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trừ</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quan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trọng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của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chất</a:t>
            </a:r>
            <a:r>
              <a:rPr lang="en-US" sz="2400" b="0" dirty="0">
                <a:latin typeface="Times New Roman" panose="02020603050405020304" pitchFamily="18" charset="0"/>
                <a:cs typeface="Times New Roman" panose="02020603050405020304" pitchFamily="18" charset="0"/>
              </a:rPr>
              <a:t> tan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nước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trọng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lượng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phân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tử</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nhỏ</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hơn</a:t>
            </a:r>
            <a:r>
              <a:rPr lang="en-US" sz="2400" b="0" dirty="0">
                <a:latin typeface="Times New Roman" panose="02020603050405020304" pitchFamily="18" charset="0"/>
                <a:cs typeface="Times New Roman" panose="02020603050405020304" pitchFamily="18" charset="0"/>
              </a:rPr>
              <a:t> 300. </a:t>
            </a:r>
          </a:p>
          <a:p>
            <a:pPr marL="0" indent="0" algn="just">
              <a:spcBef>
                <a:spcPts val="1200"/>
              </a:spcBef>
              <a:spcAft>
                <a:spcPts val="600"/>
              </a:spcAft>
              <a:buNone/>
            </a:pPr>
            <a:r>
              <a:rPr lang="en-US" sz="2400" dirty="0" smtClean="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2) </a:t>
            </a:r>
            <a:r>
              <a:rPr lang="en-US" sz="2400" dirty="0" err="1">
                <a:solidFill>
                  <a:schemeClr val="tx1"/>
                </a:solidFill>
                <a:latin typeface="Times New Roman" panose="02020603050405020304" pitchFamily="18" charset="0"/>
                <a:cs typeface="Times New Roman" panose="02020603050405020304" pitchFamily="18" charset="0"/>
              </a:rPr>
              <a:t>Mật</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algn="just">
              <a:spcBef>
                <a:spcPts val="1200"/>
              </a:spcBef>
              <a:spcAft>
                <a:spcPts val="600"/>
              </a:spcAft>
              <a:buFontTx/>
              <a:buChar char="-"/>
            </a:pPr>
            <a:r>
              <a:rPr lang="en-US" sz="2400" b="0" dirty="0" err="1" smtClean="0">
                <a:latin typeface="Times New Roman" panose="02020603050405020304" pitchFamily="18" charset="0"/>
                <a:cs typeface="Times New Roman" panose="02020603050405020304" pitchFamily="18" charset="0"/>
              </a:rPr>
              <a:t>Sau</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chuyển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hoá</a:t>
            </a:r>
            <a:r>
              <a:rPr lang="en-US" sz="2400" b="0" dirty="0">
                <a:latin typeface="Times New Roman" panose="02020603050405020304" pitchFamily="18" charset="0"/>
                <a:cs typeface="Times New Roman" panose="02020603050405020304" pitchFamily="18" charset="0"/>
              </a:rPr>
              <a:t> ở </a:t>
            </a:r>
            <a:r>
              <a:rPr lang="en-US" sz="2400" b="0" dirty="0" err="1">
                <a:latin typeface="Times New Roman" panose="02020603050405020304" pitchFamily="18" charset="0"/>
                <a:cs typeface="Times New Roman" panose="02020603050405020304" pitchFamily="18" charset="0"/>
              </a:rPr>
              <a:t>gan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chuyển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trọng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lượng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phân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tử</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lớn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hơn</a:t>
            </a:r>
            <a:r>
              <a:rPr lang="en-US" sz="2400" b="0" dirty="0">
                <a:latin typeface="Times New Roman" panose="02020603050405020304" pitchFamily="18" charset="0"/>
                <a:cs typeface="Times New Roman" panose="02020603050405020304" pitchFamily="18" charset="0"/>
              </a:rPr>
              <a:t> 300 </a:t>
            </a:r>
            <a:r>
              <a:rPr lang="en-US" sz="2400" b="0" dirty="0" err="1">
                <a:latin typeface="Times New Roman" panose="02020603050405020304" pitchFamily="18" charset="0"/>
                <a:cs typeface="Times New Roman" panose="02020603050405020304" pitchFamily="18" charset="0"/>
              </a:rPr>
              <a:t>sẽ</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thải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trừ</a:t>
            </a:r>
            <a:r>
              <a:rPr lang="en-US" sz="2400" b="0" dirty="0">
                <a:latin typeface="Times New Roman" panose="02020603050405020304" pitchFamily="18" charset="0"/>
                <a:cs typeface="Times New Roman" panose="02020603050405020304" pitchFamily="18" charset="0"/>
              </a:rPr>
              <a:t> qua </a:t>
            </a:r>
            <a:r>
              <a:rPr lang="en-US" sz="2400" b="0" dirty="0" err="1">
                <a:latin typeface="Times New Roman" panose="02020603050405020304" pitchFamily="18" charset="0"/>
                <a:cs typeface="Times New Roman" panose="02020603050405020304" pitchFamily="18" charset="0"/>
              </a:rPr>
              <a:t>mật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để</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theo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phân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ra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ngoài</a:t>
            </a:r>
            <a:r>
              <a:rPr lang="en-US" sz="2400" b="0" dirty="0" smtClean="0">
                <a:latin typeface="Times New Roman" panose="02020603050405020304" pitchFamily="18" charset="0"/>
                <a:cs typeface="Times New Roman" panose="02020603050405020304" pitchFamily="18" charset="0"/>
              </a:rPr>
              <a:t>.</a:t>
            </a:r>
          </a:p>
          <a:p>
            <a:pPr algn="just">
              <a:spcBef>
                <a:spcPts val="1200"/>
              </a:spcBef>
              <a:spcAft>
                <a:spcPts val="600"/>
              </a:spcAft>
              <a:buFontTx/>
              <a:buChar char="-"/>
            </a:pP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Phần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lớn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sau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bị</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chuyển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thêm</a:t>
            </a:r>
            <a:r>
              <a:rPr lang="en-US" sz="2400" b="0" dirty="0">
                <a:latin typeface="Times New Roman" panose="02020603050405020304" pitchFamily="18" charset="0"/>
                <a:cs typeface="Times New Roman" panose="02020603050405020304" pitchFamily="18" charset="0"/>
              </a:rPr>
              <a:t> ở </a:t>
            </a:r>
            <a:r>
              <a:rPr lang="en-US" sz="2400" b="0" dirty="0" err="1">
                <a:latin typeface="Times New Roman" panose="02020603050405020304" pitchFamily="18" charset="0"/>
                <a:cs typeface="Times New Roman" panose="02020603050405020304" pitchFamily="18" charset="0"/>
              </a:rPr>
              <a:t>ruột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sẽ</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được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hấp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máu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để</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thải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trừ</a:t>
            </a:r>
            <a:r>
              <a:rPr lang="en-US" sz="2400" b="0" dirty="0">
                <a:latin typeface="Times New Roman" panose="02020603050405020304" pitchFamily="18" charset="0"/>
                <a:cs typeface="Times New Roman" panose="02020603050405020304" pitchFamily="18" charset="0"/>
              </a:rPr>
              <a:t> qua </a:t>
            </a:r>
            <a:r>
              <a:rPr lang="en-US" sz="2400" b="0" dirty="0" err="1">
                <a:latin typeface="Times New Roman" panose="02020603050405020304" pitchFamily="18" charset="0"/>
                <a:cs typeface="Times New Roman" panose="02020603050405020304" pitchFamily="18" charset="0"/>
              </a:rPr>
              <a:t>thận</a:t>
            </a:r>
            <a:r>
              <a:rPr lang="en-US" sz="2400" b="0" dirty="0">
                <a:latin typeface="Times New Roman" panose="02020603050405020304" pitchFamily="18" charset="0"/>
                <a:cs typeface="Times New Roman" panose="02020603050405020304" pitchFamily="18" charset="0"/>
              </a:rPr>
              <a:t>. </a:t>
            </a:r>
            <a:endParaRPr lang="en-US" sz="2400" b="0" dirty="0" smtClean="0">
              <a:latin typeface="Times New Roman" panose="02020603050405020304" pitchFamily="18" charset="0"/>
              <a:cs typeface="Times New Roman" panose="02020603050405020304" pitchFamily="18" charset="0"/>
            </a:endParaRPr>
          </a:p>
          <a:p>
            <a:pPr algn="just">
              <a:spcBef>
                <a:spcPts val="1200"/>
              </a:spcBef>
              <a:spcAft>
                <a:spcPts val="600"/>
              </a:spcAft>
              <a:buFontTx/>
              <a:buChar char="-"/>
            </a:pPr>
            <a:r>
              <a:rPr lang="en-US" sz="2400" b="0" dirty="0" err="1" smtClean="0">
                <a:latin typeface="Times New Roman" panose="02020603050405020304" pitchFamily="18" charset="0"/>
                <a:cs typeface="Times New Roman" panose="02020603050405020304" pitchFamily="18" charset="0"/>
              </a:rPr>
              <a:t>Những</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này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tích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luỹ</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thể</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làm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kéo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dài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dụng</a:t>
            </a:r>
            <a:r>
              <a:rPr lang="en-US" sz="2400" b="0" dirty="0">
                <a:latin typeface="Times New Roman" panose="02020603050405020304" pitchFamily="18" charset="0"/>
                <a:cs typeface="Times New Roman" panose="02020603050405020304" pitchFamily="18" charset="0"/>
              </a:rPr>
              <a:t> (morphine, </a:t>
            </a:r>
            <a:r>
              <a:rPr lang="en-US" sz="2400" b="0" dirty="0" err="1">
                <a:latin typeface="Times New Roman" panose="02020603050405020304" pitchFamily="18" charset="0"/>
                <a:cs typeface="Times New Roman" panose="02020603050405020304" pitchFamily="18" charset="0"/>
              </a:rPr>
              <a:t>tetracyclin</a:t>
            </a:r>
            <a:r>
              <a:rPr lang="en-US" sz="2400" b="0" dirty="0">
                <a:latin typeface="Times New Roman" panose="02020603050405020304" pitchFamily="18" charset="0"/>
                <a:cs typeface="Times New Roman" panose="02020603050405020304" pitchFamily="18" charset="0"/>
              </a:rPr>
              <a:t>). </a:t>
            </a:r>
            <a:endParaRPr lang="en-US" sz="2400" b="0" dirty="0" smtClean="0">
              <a:latin typeface="Times New Roman" panose="02020603050405020304" pitchFamily="18" charset="0"/>
              <a:cs typeface="Times New Roman" panose="02020603050405020304" pitchFamily="18" charset="0"/>
            </a:endParaRPr>
          </a:p>
          <a:p>
            <a:pPr algn="just">
              <a:spcBef>
                <a:spcPts val="1200"/>
              </a:spcBef>
              <a:spcAft>
                <a:spcPts val="600"/>
              </a:spcAft>
            </a:pPr>
            <a:endParaRPr lang="vi-VN"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542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5328"/>
            <a:ext cx="8856984" cy="1152128"/>
          </a:xfrm>
        </p:spPr>
        <p:txBody>
          <a:bodyPr>
            <a:noAutofit/>
          </a:bodyPr>
          <a:lstStyle/>
          <a:p>
            <a:r>
              <a:rPr lang="en-US" sz="2800" dirty="0">
                <a:latin typeface="Times New Roman" pitchFamily="18" charset="0"/>
                <a:cs typeface="Times New Roman" pitchFamily="18" charset="0"/>
              </a:rPr>
              <a:t>2.2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đổi chất độc trong cơ thể</a:t>
            </a:r>
            <a:endParaRPr lang="vi-V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914400"/>
            <a:ext cx="8928992" cy="5400600"/>
          </a:xfrm>
        </p:spPr>
        <p:txBody>
          <a:bodyPr>
            <a:normAutofit lnSpcReduction="10000"/>
          </a:bodyPr>
          <a:lstStyle/>
          <a:p>
            <a:pPr>
              <a:lnSpc>
                <a:spcPct val="130000"/>
              </a:lnSpc>
              <a:spcAft>
                <a:spcPts val="0"/>
              </a:spcAft>
              <a:tabLst>
                <a:tab pos="457200" algn="l"/>
                <a:tab pos="971550" algn="l"/>
              </a:tabLst>
            </a:pPr>
            <a:r>
              <a:rPr lang="en-US" dirty="0" err="1" smtClean="0">
                <a:latin typeface="Times New Roman"/>
                <a:ea typeface="Times New Roman"/>
                <a:cs typeface="Times New Roman"/>
              </a:rPr>
              <a:t>Các</a:t>
            </a:r>
            <a:r>
              <a:rPr lang="en-US" dirty="0" smtClean="0">
                <a:latin typeface="Times New Roman"/>
                <a:ea typeface="Times New Roman"/>
                <a:cs typeface="Times New Roman"/>
              </a:rPr>
              <a:t> </a:t>
            </a:r>
            <a:r>
              <a:rPr lang="en-US" dirty="0" err="1">
                <a:latin typeface="Times New Roman"/>
                <a:ea typeface="Times New Roman"/>
                <a:cs typeface="Times New Roman"/>
              </a:rPr>
              <a:t>yếu</a:t>
            </a:r>
            <a:r>
              <a:rPr lang="en-US" dirty="0">
                <a:latin typeface="Times New Roman"/>
                <a:ea typeface="Times New Roman"/>
                <a:cs typeface="Times New Roman"/>
              </a:rPr>
              <a:t> </a:t>
            </a:r>
            <a:r>
              <a:rPr lang="en-US" dirty="0" err="1">
                <a:latin typeface="Times New Roman"/>
                <a:ea typeface="Times New Roman"/>
                <a:cs typeface="Times New Roman"/>
              </a:rPr>
              <a:t>tố</a:t>
            </a:r>
            <a:r>
              <a:rPr lang="en-US" dirty="0">
                <a:latin typeface="Times New Roman"/>
                <a:ea typeface="Times New Roman"/>
                <a:cs typeface="Times New Roman"/>
              </a:rPr>
              <a:t> </a:t>
            </a:r>
            <a:r>
              <a:rPr lang="en-US" dirty="0" err="1">
                <a:latin typeface="Times New Roman"/>
                <a:ea typeface="Times New Roman"/>
                <a:cs typeface="Times New Roman"/>
              </a:rPr>
              <a:t>ảnh</a:t>
            </a:r>
            <a:r>
              <a:rPr lang="en-US" dirty="0">
                <a:latin typeface="Times New Roman"/>
                <a:ea typeface="Times New Roman"/>
                <a:cs typeface="Times New Roman"/>
              </a:rPr>
              <a:t> </a:t>
            </a:r>
            <a:r>
              <a:rPr lang="en-US" dirty="0" err="1">
                <a:latin typeface="Times New Roman"/>
                <a:ea typeface="Times New Roman"/>
                <a:cs typeface="Times New Roman"/>
              </a:rPr>
              <a:t>hưởng</a:t>
            </a:r>
            <a:r>
              <a:rPr lang="en-US" dirty="0">
                <a:latin typeface="Times New Roman"/>
                <a:ea typeface="Times New Roman"/>
                <a:cs typeface="Times New Roman"/>
              </a:rPr>
              <a:t> </a:t>
            </a:r>
            <a:r>
              <a:rPr lang="en-US" dirty="0" err="1">
                <a:latin typeface="Times New Roman"/>
                <a:ea typeface="Times New Roman"/>
                <a:cs typeface="Times New Roman"/>
              </a:rPr>
              <a:t>đến</a:t>
            </a:r>
            <a:r>
              <a:rPr lang="en-US" dirty="0">
                <a:latin typeface="Times New Roman"/>
                <a:ea typeface="Times New Roman"/>
                <a:cs typeface="Times New Roman"/>
              </a:rPr>
              <a:t> </a:t>
            </a:r>
            <a:r>
              <a:rPr lang="en-US" dirty="0" err="1">
                <a:latin typeface="Times New Roman"/>
                <a:ea typeface="Times New Roman"/>
                <a:cs typeface="Times New Roman"/>
              </a:rPr>
              <a:t>tác</a:t>
            </a:r>
            <a:r>
              <a:rPr lang="en-US" dirty="0">
                <a:latin typeface="Times New Roman"/>
                <a:ea typeface="Times New Roman"/>
                <a:cs typeface="Times New Roman"/>
              </a:rPr>
              <a:t> </a:t>
            </a:r>
            <a:r>
              <a:rPr lang="en-US" dirty="0" err="1">
                <a:latin typeface="Times New Roman"/>
                <a:ea typeface="Times New Roman"/>
                <a:cs typeface="Times New Roman"/>
              </a:rPr>
              <a:t>dụng</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chất</a:t>
            </a:r>
            <a:r>
              <a:rPr lang="en-US" dirty="0">
                <a:latin typeface="Times New Roman"/>
                <a:ea typeface="Times New Roman"/>
                <a:cs typeface="Times New Roman"/>
              </a:rPr>
              <a:t> </a:t>
            </a:r>
            <a:r>
              <a:rPr lang="en-US" dirty="0" err="1">
                <a:latin typeface="Times New Roman"/>
                <a:ea typeface="Times New Roman"/>
                <a:cs typeface="Times New Roman"/>
              </a:rPr>
              <a:t>độc</a:t>
            </a:r>
            <a:r>
              <a:rPr lang="en-US" dirty="0">
                <a:latin typeface="Times New Roman"/>
                <a:ea typeface="Times New Roman"/>
                <a:cs typeface="Times New Roman"/>
              </a:rPr>
              <a:t> </a:t>
            </a:r>
            <a:r>
              <a:rPr lang="en-US" dirty="0" err="1">
                <a:latin typeface="Times New Roman"/>
                <a:ea typeface="Times New Roman"/>
                <a:cs typeface="Times New Roman"/>
              </a:rPr>
              <a:t>bao</a:t>
            </a:r>
            <a:r>
              <a:rPr lang="en-US" dirty="0">
                <a:latin typeface="Times New Roman"/>
                <a:ea typeface="Times New Roman"/>
                <a:cs typeface="Times New Roman"/>
              </a:rPr>
              <a:t> </a:t>
            </a:r>
            <a:r>
              <a:rPr lang="en-US" dirty="0" err="1">
                <a:latin typeface="Times New Roman"/>
                <a:ea typeface="Times New Roman"/>
                <a:cs typeface="Times New Roman"/>
              </a:rPr>
              <a:t>gồm</a:t>
            </a:r>
            <a:r>
              <a:rPr lang="en-US" dirty="0">
                <a:latin typeface="Times New Roman"/>
                <a:ea typeface="Times New Roman"/>
                <a:cs typeface="Times New Roman"/>
              </a:rPr>
              <a:t>:</a:t>
            </a:r>
            <a:endParaRPr lang="vi-VN" dirty="0">
              <a:latin typeface=".VnTime"/>
              <a:ea typeface="Times New Roman"/>
              <a:cs typeface="Times New Roman"/>
            </a:endParaRPr>
          </a:p>
          <a:p>
            <a:pPr lvl="1">
              <a:lnSpc>
                <a:spcPct val="130000"/>
              </a:lnSpc>
              <a:tabLst>
                <a:tab pos="457200" algn="l"/>
                <a:tab pos="971550" algn="l"/>
              </a:tabLst>
            </a:pPr>
            <a:r>
              <a:rPr lang="en-US" b="1" dirty="0" err="1" smtClean="0">
                <a:solidFill>
                  <a:srgbClr val="C00000"/>
                </a:solidFill>
                <a:latin typeface="Times New Roman"/>
                <a:ea typeface="Times New Roman"/>
                <a:cs typeface="Times New Roman"/>
              </a:rPr>
              <a:t>Chất</a:t>
            </a:r>
            <a:r>
              <a:rPr lang="en-US" b="1" dirty="0" smtClean="0">
                <a:solidFill>
                  <a:srgbClr val="C00000"/>
                </a:solidFill>
                <a:latin typeface="Times New Roman"/>
                <a:ea typeface="Times New Roman"/>
                <a:cs typeface="Times New Roman"/>
              </a:rPr>
              <a:t> </a:t>
            </a:r>
            <a:r>
              <a:rPr lang="en-US" b="1" dirty="0" err="1" smtClean="0">
                <a:solidFill>
                  <a:srgbClr val="C00000"/>
                </a:solidFill>
                <a:latin typeface="Times New Roman"/>
                <a:ea typeface="Times New Roman"/>
                <a:cs typeface="Times New Roman"/>
              </a:rPr>
              <a:t>độc</a:t>
            </a:r>
            <a:r>
              <a:rPr lang="en-US" dirty="0" smtClean="0">
                <a:latin typeface="Times New Roman"/>
                <a:ea typeface="Times New Roman"/>
                <a:cs typeface="Times New Roman"/>
              </a:rPr>
              <a:t>: </a:t>
            </a:r>
            <a:r>
              <a:rPr lang="en-US" dirty="0" err="1" smtClean="0">
                <a:latin typeface="Times New Roman"/>
                <a:ea typeface="Times New Roman"/>
                <a:cs typeface="Times New Roman"/>
              </a:rPr>
              <a:t>Bản</a:t>
            </a:r>
            <a:r>
              <a:rPr lang="en-US" dirty="0" smtClean="0">
                <a:latin typeface="Times New Roman"/>
                <a:ea typeface="Times New Roman"/>
                <a:cs typeface="Times New Roman"/>
              </a:rPr>
              <a:t> </a:t>
            </a:r>
            <a:r>
              <a:rPr lang="en-US" dirty="0" err="1" smtClean="0">
                <a:latin typeface="Times New Roman"/>
                <a:ea typeface="Times New Roman"/>
                <a:cs typeface="Times New Roman"/>
              </a:rPr>
              <a:t>chất</a:t>
            </a:r>
            <a:r>
              <a:rPr lang="en-US" dirty="0" smtClean="0">
                <a:latin typeface="Times New Roman"/>
                <a:ea typeface="Times New Roman"/>
                <a:cs typeface="Times New Roman"/>
              </a:rPr>
              <a:t> </a:t>
            </a:r>
            <a:r>
              <a:rPr lang="en-US" dirty="0" err="1" smtClean="0">
                <a:latin typeface="Times New Roman"/>
                <a:ea typeface="Times New Roman"/>
                <a:cs typeface="Times New Roman"/>
              </a:rPr>
              <a:t>vật</a:t>
            </a:r>
            <a:r>
              <a:rPr lang="en-US" dirty="0" smtClean="0">
                <a:latin typeface="Times New Roman"/>
                <a:ea typeface="Times New Roman"/>
                <a:cs typeface="Times New Roman"/>
              </a:rPr>
              <a:t> </a:t>
            </a:r>
            <a:r>
              <a:rPr lang="en-US" dirty="0" err="1" smtClean="0">
                <a:latin typeface="Times New Roman"/>
                <a:ea typeface="Times New Roman"/>
                <a:cs typeface="Times New Roman"/>
              </a:rPr>
              <a:t>lý</a:t>
            </a:r>
            <a:r>
              <a:rPr lang="en-US" dirty="0" smtClean="0">
                <a:latin typeface="Times New Roman"/>
                <a:ea typeface="Times New Roman"/>
                <a:cs typeface="Times New Roman"/>
              </a:rPr>
              <a:t> </a:t>
            </a:r>
            <a:r>
              <a:rPr lang="en-US" dirty="0" err="1" smtClean="0">
                <a:latin typeface="Times New Roman"/>
                <a:ea typeface="Times New Roman"/>
                <a:cs typeface="Times New Roman"/>
              </a:rPr>
              <a:t>của</a:t>
            </a:r>
            <a:r>
              <a:rPr lang="en-US" dirty="0" smtClean="0">
                <a:latin typeface="Times New Roman"/>
                <a:ea typeface="Times New Roman"/>
                <a:cs typeface="Times New Roman"/>
              </a:rPr>
              <a:t> </a:t>
            </a:r>
            <a:r>
              <a:rPr lang="en-US" dirty="0" err="1" smtClean="0">
                <a:latin typeface="Times New Roman"/>
                <a:ea typeface="Times New Roman"/>
                <a:cs typeface="Times New Roman"/>
              </a:rPr>
              <a:t>chất</a:t>
            </a:r>
            <a:r>
              <a:rPr lang="en-US" dirty="0" smtClean="0">
                <a:latin typeface="Times New Roman"/>
                <a:ea typeface="Times New Roman"/>
                <a:cs typeface="Times New Roman"/>
              </a:rPr>
              <a:t> </a:t>
            </a:r>
            <a:r>
              <a:rPr lang="en-US" dirty="0" err="1" smtClean="0">
                <a:latin typeface="Times New Roman"/>
                <a:ea typeface="Times New Roman"/>
                <a:cs typeface="Times New Roman"/>
              </a:rPr>
              <a:t>độc</a:t>
            </a:r>
            <a:r>
              <a:rPr lang="en-US" dirty="0" smtClean="0">
                <a:latin typeface="Times New Roman"/>
                <a:ea typeface="Times New Roman"/>
                <a:cs typeface="Times New Roman"/>
              </a:rPr>
              <a:t> (</a:t>
            </a:r>
            <a:r>
              <a:rPr lang="en-US" dirty="0" err="1" smtClean="0">
                <a:latin typeface="Times New Roman"/>
                <a:ea typeface="Times New Roman"/>
                <a:cs typeface="Times New Roman"/>
              </a:rPr>
              <a:t>kích</a:t>
            </a:r>
            <a:r>
              <a:rPr lang="en-US" dirty="0" smtClean="0">
                <a:latin typeface="Times New Roman"/>
                <a:ea typeface="Times New Roman"/>
                <a:cs typeface="Times New Roman"/>
              </a:rPr>
              <a:t> </a:t>
            </a:r>
            <a:r>
              <a:rPr lang="en-US" dirty="0" err="1" smtClean="0">
                <a:latin typeface="Times New Roman"/>
                <a:ea typeface="Times New Roman"/>
                <a:cs typeface="Times New Roman"/>
              </a:rPr>
              <a:t>cỡ</a:t>
            </a:r>
            <a:r>
              <a:rPr lang="en-US" dirty="0" smtClean="0">
                <a:latin typeface="Times New Roman"/>
                <a:ea typeface="Times New Roman"/>
                <a:cs typeface="Times New Roman"/>
              </a:rPr>
              <a:t>, </a:t>
            </a:r>
            <a:r>
              <a:rPr lang="en-US" dirty="0" err="1" smtClean="0">
                <a:latin typeface="Times New Roman"/>
                <a:ea typeface="Times New Roman"/>
                <a:cs typeface="Times New Roman"/>
              </a:rPr>
              <a:t>phân</a:t>
            </a:r>
            <a:r>
              <a:rPr lang="en-US" dirty="0" smtClean="0">
                <a:latin typeface="Times New Roman"/>
                <a:ea typeface="Times New Roman"/>
                <a:cs typeface="Times New Roman"/>
              </a:rPr>
              <a:t> </a:t>
            </a:r>
            <a:r>
              <a:rPr lang="en-US" dirty="0" err="1" smtClean="0">
                <a:latin typeface="Times New Roman"/>
                <a:ea typeface="Times New Roman"/>
                <a:cs typeface="Times New Roman"/>
              </a:rPr>
              <a:t>cực</a:t>
            </a:r>
            <a:r>
              <a:rPr lang="en-US" dirty="0" smtClean="0">
                <a:latin typeface="Times New Roman"/>
                <a:ea typeface="Times New Roman"/>
                <a:cs typeface="Times New Roman"/>
              </a:rPr>
              <a:t>, </a:t>
            </a:r>
            <a:r>
              <a:rPr lang="en-US" dirty="0" err="1" smtClean="0">
                <a:latin typeface="Times New Roman"/>
                <a:ea typeface="Times New Roman"/>
                <a:cs typeface="Times New Roman"/>
              </a:rPr>
              <a:t>khả</a:t>
            </a:r>
            <a:r>
              <a:rPr lang="en-US" dirty="0" smtClean="0">
                <a:latin typeface="Times New Roman"/>
                <a:ea typeface="Times New Roman"/>
                <a:cs typeface="Times New Roman"/>
              </a:rPr>
              <a:t> </a:t>
            </a:r>
            <a:r>
              <a:rPr lang="en-US" dirty="0" err="1" smtClean="0">
                <a:latin typeface="Times New Roman"/>
                <a:ea typeface="Times New Roman"/>
                <a:cs typeface="Times New Roman"/>
              </a:rPr>
              <a:t>năng</a:t>
            </a:r>
            <a:r>
              <a:rPr lang="en-US" dirty="0" smtClean="0">
                <a:latin typeface="Times New Roman"/>
                <a:ea typeface="Times New Roman"/>
                <a:cs typeface="Times New Roman"/>
              </a:rPr>
              <a:t> </a:t>
            </a:r>
            <a:r>
              <a:rPr lang="en-US" dirty="0" err="1" smtClean="0">
                <a:latin typeface="Times New Roman"/>
                <a:ea typeface="Times New Roman"/>
                <a:cs typeface="Times New Roman"/>
              </a:rPr>
              <a:t>hòa</a:t>
            </a:r>
            <a:r>
              <a:rPr lang="en-US" dirty="0" smtClean="0">
                <a:latin typeface="Times New Roman"/>
                <a:ea typeface="Times New Roman"/>
                <a:cs typeface="Times New Roman"/>
              </a:rPr>
              <a:t> tan…)</a:t>
            </a:r>
            <a:endParaRPr lang="vi-VN" dirty="0">
              <a:latin typeface=".VnTime"/>
              <a:ea typeface="Times New Roman"/>
              <a:cs typeface="Times New Roman"/>
            </a:endParaRPr>
          </a:p>
          <a:p>
            <a:pPr lvl="1">
              <a:lnSpc>
                <a:spcPct val="130000"/>
              </a:lnSpc>
              <a:tabLst>
                <a:tab pos="457200" algn="l"/>
                <a:tab pos="971550" algn="l"/>
              </a:tabLst>
            </a:pPr>
            <a:r>
              <a:rPr lang="en-US" b="1" dirty="0" err="1" smtClean="0">
                <a:solidFill>
                  <a:srgbClr val="7030A0"/>
                </a:solidFill>
                <a:latin typeface="Times New Roman"/>
                <a:ea typeface="Times New Roman"/>
                <a:cs typeface="Times New Roman"/>
              </a:rPr>
              <a:t>Vật</a:t>
            </a:r>
            <a:r>
              <a:rPr lang="en-US" b="1" dirty="0" smtClean="0">
                <a:solidFill>
                  <a:srgbClr val="7030A0"/>
                </a:solidFill>
                <a:latin typeface="Times New Roman"/>
                <a:ea typeface="Times New Roman"/>
                <a:cs typeface="Times New Roman"/>
              </a:rPr>
              <a:t> </a:t>
            </a:r>
            <a:r>
              <a:rPr lang="en-US" b="1" dirty="0" err="1" smtClean="0">
                <a:solidFill>
                  <a:srgbClr val="7030A0"/>
                </a:solidFill>
                <a:latin typeface="Times New Roman"/>
                <a:ea typeface="Times New Roman"/>
                <a:cs typeface="Times New Roman"/>
              </a:rPr>
              <a:t>chủ</a:t>
            </a:r>
            <a:r>
              <a:rPr lang="en-US" dirty="0" smtClean="0">
                <a:latin typeface="Times New Roman"/>
                <a:ea typeface="Times New Roman"/>
                <a:cs typeface="Times New Roman"/>
              </a:rPr>
              <a:t>: </a:t>
            </a:r>
            <a:r>
              <a:rPr lang="en-US" dirty="0" err="1">
                <a:latin typeface="Times New Roman"/>
                <a:ea typeface="Times New Roman"/>
                <a:cs typeface="Times New Roman"/>
              </a:rPr>
              <a:t>thường</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thay</a:t>
            </a:r>
            <a:r>
              <a:rPr lang="en-US" dirty="0">
                <a:latin typeface="Times New Roman"/>
                <a:ea typeface="Times New Roman"/>
                <a:cs typeface="Times New Roman"/>
              </a:rPr>
              <a:t> </a:t>
            </a:r>
            <a:r>
              <a:rPr lang="en-US" dirty="0" err="1">
                <a:latin typeface="Times New Roman"/>
                <a:ea typeface="Times New Roman"/>
                <a:cs typeface="Times New Roman"/>
              </a:rPr>
              <a:t>đổi</a:t>
            </a:r>
            <a:r>
              <a:rPr lang="en-US" dirty="0">
                <a:latin typeface="Times New Roman"/>
                <a:ea typeface="Times New Roman"/>
                <a:cs typeface="Times New Roman"/>
              </a:rPr>
              <a:t> </a:t>
            </a:r>
            <a:r>
              <a:rPr lang="en-US" dirty="0" err="1">
                <a:latin typeface="Times New Roman"/>
                <a:ea typeface="Times New Roman"/>
                <a:cs typeface="Times New Roman"/>
              </a:rPr>
              <a:t>mức</a:t>
            </a:r>
            <a:r>
              <a:rPr lang="en-US" dirty="0">
                <a:latin typeface="Times New Roman"/>
                <a:ea typeface="Times New Roman"/>
                <a:cs typeface="Times New Roman"/>
              </a:rPr>
              <a:t> </a:t>
            </a:r>
            <a:r>
              <a:rPr lang="en-US" dirty="0" err="1">
                <a:latin typeface="Times New Roman"/>
                <a:ea typeface="Times New Roman"/>
                <a:cs typeface="Times New Roman"/>
              </a:rPr>
              <a:t>độ</a:t>
            </a:r>
            <a:r>
              <a:rPr lang="en-US" dirty="0">
                <a:latin typeface="Times New Roman"/>
                <a:ea typeface="Times New Roman"/>
                <a:cs typeface="Times New Roman"/>
              </a:rPr>
              <a:t> </a:t>
            </a:r>
            <a:r>
              <a:rPr lang="en-US" dirty="0" err="1">
                <a:latin typeface="Times New Roman"/>
                <a:ea typeface="Times New Roman"/>
                <a:cs typeface="Times New Roman"/>
              </a:rPr>
              <a:t>gây</a:t>
            </a:r>
            <a:r>
              <a:rPr lang="en-US" dirty="0">
                <a:latin typeface="Times New Roman"/>
                <a:ea typeface="Times New Roman"/>
                <a:cs typeface="Times New Roman"/>
              </a:rPr>
              <a:t> </a:t>
            </a:r>
            <a:r>
              <a:rPr lang="en-US" dirty="0" err="1">
                <a:latin typeface="Times New Roman"/>
                <a:ea typeface="Times New Roman"/>
                <a:cs typeface="Times New Roman"/>
              </a:rPr>
              <a:t>độc</a:t>
            </a:r>
            <a:r>
              <a:rPr lang="en-US" dirty="0">
                <a:latin typeface="Times New Roman"/>
                <a:ea typeface="Times New Roman"/>
                <a:cs typeface="Times New Roman"/>
              </a:rPr>
              <a:t>, </a:t>
            </a:r>
            <a:r>
              <a:rPr lang="en-US" dirty="0" err="1">
                <a:latin typeface="Times New Roman"/>
                <a:ea typeface="Times New Roman"/>
                <a:cs typeface="Times New Roman"/>
              </a:rPr>
              <a:t>giải</a:t>
            </a:r>
            <a:r>
              <a:rPr lang="en-US" dirty="0">
                <a:latin typeface="Times New Roman"/>
                <a:ea typeface="Times New Roman"/>
                <a:cs typeface="Times New Roman"/>
              </a:rPr>
              <a:t> </a:t>
            </a:r>
            <a:r>
              <a:rPr lang="en-US" dirty="0" err="1">
                <a:latin typeface="Times New Roman"/>
                <a:ea typeface="Times New Roman"/>
                <a:cs typeface="Times New Roman"/>
              </a:rPr>
              <a:t>độc</a:t>
            </a:r>
            <a:r>
              <a:rPr lang="en-US" dirty="0">
                <a:latin typeface="Times New Roman"/>
                <a:ea typeface="Times New Roman"/>
                <a:cs typeface="Times New Roman"/>
              </a:rPr>
              <a:t> </a:t>
            </a:r>
            <a:r>
              <a:rPr lang="en-US" dirty="0" err="1">
                <a:latin typeface="Times New Roman"/>
                <a:ea typeface="Times New Roman"/>
                <a:cs typeface="Times New Roman"/>
              </a:rPr>
              <a:t>hoặc</a:t>
            </a:r>
            <a:r>
              <a:rPr lang="en-US" dirty="0">
                <a:latin typeface="Times New Roman"/>
                <a:ea typeface="Times New Roman"/>
                <a:cs typeface="Times New Roman"/>
              </a:rPr>
              <a:t> </a:t>
            </a:r>
            <a:r>
              <a:rPr lang="en-US" dirty="0" err="1">
                <a:latin typeface="Times New Roman"/>
                <a:ea typeface="Times New Roman"/>
                <a:cs typeface="Times New Roman"/>
              </a:rPr>
              <a:t>sự</a:t>
            </a:r>
            <a:r>
              <a:rPr lang="en-US" dirty="0">
                <a:latin typeface="Times New Roman"/>
                <a:ea typeface="Times New Roman"/>
                <a:cs typeface="Times New Roman"/>
              </a:rPr>
              <a:t> </a:t>
            </a:r>
            <a:r>
              <a:rPr lang="en-US" dirty="0" err="1">
                <a:latin typeface="Times New Roman"/>
                <a:ea typeface="Times New Roman"/>
                <a:cs typeface="Times New Roman"/>
              </a:rPr>
              <a:t>thích</a:t>
            </a:r>
            <a:r>
              <a:rPr lang="en-US" dirty="0">
                <a:latin typeface="Times New Roman"/>
                <a:ea typeface="Times New Roman"/>
                <a:cs typeface="Times New Roman"/>
              </a:rPr>
              <a:t> </a:t>
            </a:r>
            <a:r>
              <a:rPr lang="en-US" dirty="0" err="1">
                <a:latin typeface="Times New Roman"/>
                <a:ea typeface="Times New Roman"/>
                <a:cs typeface="Times New Roman"/>
              </a:rPr>
              <a:t>ứng</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cơ</a:t>
            </a:r>
            <a:r>
              <a:rPr lang="en-US" dirty="0">
                <a:latin typeface="Times New Roman"/>
                <a:ea typeface="Times New Roman"/>
                <a:cs typeface="Times New Roman"/>
              </a:rPr>
              <a:t> </a:t>
            </a:r>
            <a:r>
              <a:rPr lang="en-US" dirty="0" err="1">
                <a:latin typeface="Times New Roman"/>
                <a:ea typeface="Times New Roman"/>
                <a:cs typeface="Times New Roman"/>
              </a:rPr>
              <a:t>thể</a:t>
            </a:r>
            <a:r>
              <a:rPr lang="en-US" dirty="0">
                <a:latin typeface="Times New Roman"/>
                <a:ea typeface="Times New Roman"/>
                <a:cs typeface="Times New Roman"/>
              </a:rPr>
              <a:t> </a:t>
            </a:r>
            <a:r>
              <a:rPr lang="en-US" dirty="0" err="1">
                <a:latin typeface="Times New Roman"/>
                <a:ea typeface="Times New Roman"/>
                <a:cs typeface="Times New Roman"/>
              </a:rPr>
              <a:t>với</a:t>
            </a:r>
            <a:r>
              <a:rPr lang="en-US" dirty="0">
                <a:latin typeface="Times New Roman"/>
                <a:ea typeface="Times New Roman"/>
                <a:cs typeface="Times New Roman"/>
              </a:rPr>
              <a:t> </a:t>
            </a:r>
            <a:r>
              <a:rPr lang="en-US" dirty="0" err="1">
                <a:latin typeface="Times New Roman"/>
                <a:ea typeface="Times New Roman"/>
                <a:cs typeface="Times New Roman"/>
              </a:rPr>
              <a:t>chất</a:t>
            </a:r>
            <a:r>
              <a:rPr lang="en-US" dirty="0">
                <a:latin typeface="Times New Roman"/>
                <a:ea typeface="Times New Roman"/>
                <a:cs typeface="Times New Roman"/>
              </a:rPr>
              <a:t> </a:t>
            </a:r>
            <a:r>
              <a:rPr lang="en-US" dirty="0" err="1" smtClean="0">
                <a:latin typeface="Times New Roman"/>
                <a:ea typeface="Times New Roman"/>
                <a:cs typeface="Times New Roman"/>
              </a:rPr>
              <a:t>độc</a:t>
            </a:r>
            <a:r>
              <a:rPr lang="en-US" dirty="0">
                <a:latin typeface="Times New Roman"/>
                <a:ea typeface="Times New Roman"/>
                <a:cs typeface="Times New Roman"/>
              </a:rPr>
              <a:t> </a:t>
            </a:r>
            <a:r>
              <a:rPr lang="en-US" dirty="0" smtClean="0">
                <a:latin typeface="Times New Roman"/>
                <a:ea typeface="Times New Roman"/>
                <a:cs typeface="Times New Roman"/>
              </a:rPr>
              <a:t>(</a:t>
            </a:r>
            <a:r>
              <a:rPr lang="en-US" dirty="0" err="1" smtClean="0">
                <a:latin typeface="Times New Roman"/>
                <a:ea typeface="Times New Roman"/>
                <a:cs typeface="Times New Roman"/>
              </a:rPr>
              <a:t>sức</a:t>
            </a:r>
            <a:r>
              <a:rPr lang="en-US" dirty="0" smtClean="0">
                <a:latin typeface="Times New Roman"/>
                <a:ea typeface="Times New Roman"/>
                <a:cs typeface="Times New Roman"/>
              </a:rPr>
              <a:t> </a:t>
            </a:r>
            <a:r>
              <a:rPr lang="en-US" dirty="0" err="1" smtClean="0">
                <a:latin typeface="Times New Roman"/>
                <a:ea typeface="Times New Roman"/>
                <a:cs typeface="Times New Roman"/>
              </a:rPr>
              <a:t>đề</a:t>
            </a:r>
            <a:r>
              <a:rPr lang="en-US" dirty="0" smtClean="0">
                <a:latin typeface="Times New Roman"/>
                <a:ea typeface="Times New Roman"/>
                <a:cs typeface="Times New Roman"/>
              </a:rPr>
              <a:t> </a:t>
            </a:r>
            <a:r>
              <a:rPr lang="en-US" dirty="0" err="1" smtClean="0">
                <a:latin typeface="Times New Roman"/>
                <a:ea typeface="Times New Roman"/>
                <a:cs typeface="Times New Roman"/>
              </a:rPr>
              <a:t>kháng</a:t>
            </a:r>
            <a:r>
              <a:rPr lang="en-US" dirty="0" smtClean="0">
                <a:latin typeface="Times New Roman"/>
                <a:ea typeface="Times New Roman"/>
                <a:cs typeface="Times New Roman"/>
              </a:rPr>
              <a:t>, </a:t>
            </a:r>
            <a:r>
              <a:rPr lang="en-US" dirty="0" err="1" smtClean="0">
                <a:latin typeface="Times New Roman"/>
                <a:ea typeface="Times New Roman"/>
                <a:cs typeface="Times New Roman"/>
              </a:rPr>
              <a:t>khả</a:t>
            </a:r>
            <a:r>
              <a:rPr lang="en-US" dirty="0" smtClean="0">
                <a:latin typeface="Times New Roman"/>
                <a:ea typeface="Times New Roman"/>
                <a:cs typeface="Times New Roman"/>
              </a:rPr>
              <a:t> </a:t>
            </a:r>
            <a:r>
              <a:rPr lang="en-US" dirty="0" err="1" smtClean="0">
                <a:latin typeface="Times New Roman"/>
                <a:ea typeface="Times New Roman"/>
                <a:cs typeface="Times New Roman"/>
              </a:rPr>
              <a:t>năng</a:t>
            </a:r>
            <a:r>
              <a:rPr lang="en-US" dirty="0" smtClean="0">
                <a:latin typeface="Times New Roman"/>
                <a:ea typeface="Times New Roman"/>
                <a:cs typeface="Times New Roman"/>
              </a:rPr>
              <a:t> </a:t>
            </a:r>
            <a:r>
              <a:rPr lang="en-US" dirty="0" err="1" smtClean="0">
                <a:latin typeface="Times New Roman"/>
                <a:ea typeface="Times New Roman"/>
                <a:cs typeface="Times New Roman"/>
              </a:rPr>
              <a:t>đào</a:t>
            </a:r>
            <a:r>
              <a:rPr lang="en-US" dirty="0" smtClean="0">
                <a:latin typeface="Times New Roman"/>
                <a:ea typeface="Times New Roman"/>
                <a:cs typeface="Times New Roman"/>
              </a:rPr>
              <a:t> </a:t>
            </a:r>
            <a:r>
              <a:rPr lang="en-US" dirty="0" err="1" smtClean="0">
                <a:latin typeface="Times New Roman"/>
                <a:ea typeface="Times New Roman"/>
                <a:cs typeface="Times New Roman"/>
              </a:rPr>
              <a:t>thải</a:t>
            </a:r>
            <a:r>
              <a:rPr lang="en-US" dirty="0" smtClean="0">
                <a:latin typeface="Times New Roman"/>
                <a:ea typeface="Times New Roman"/>
                <a:cs typeface="Times New Roman"/>
              </a:rPr>
              <a:t>…</a:t>
            </a:r>
            <a:endParaRPr lang="vi-VN" dirty="0">
              <a:latin typeface=".VnTime"/>
              <a:ea typeface="Times New Roman"/>
              <a:cs typeface="Times New Roman"/>
            </a:endParaRPr>
          </a:p>
          <a:p>
            <a:pPr lvl="1">
              <a:lnSpc>
                <a:spcPct val="130000"/>
              </a:lnSpc>
              <a:tabLst>
                <a:tab pos="457200" algn="l"/>
                <a:tab pos="971550" algn="l"/>
              </a:tabLst>
            </a:pPr>
            <a:r>
              <a:rPr lang="en-US" b="1" dirty="0" err="1" smtClean="0">
                <a:solidFill>
                  <a:srgbClr val="FF0000"/>
                </a:solidFill>
                <a:latin typeface="Times New Roman"/>
                <a:ea typeface="Times New Roman"/>
                <a:cs typeface="Times New Roman"/>
              </a:rPr>
              <a:t>Các</a:t>
            </a:r>
            <a:r>
              <a:rPr lang="en-US" b="1" dirty="0" smtClean="0">
                <a:solidFill>
                  <a:srgbClr val="FF0000"/>
                </a:solidFill>
                <a:latin typeface="Times New Roman"/>
                <a:ea typeface="Times New Roman"/>
                <a:cs typeface="Times New Roman"/>
              </a:rPr>
              <a:t> </a:t>
            </a:r>
            <a:r>
              <a:rPr lang="en-US" b="1" dirty="0" err="1">
                <a:solidFill>
                  <a:srgbClr val="FF0000"/>
                </a:solidFill>
                <a:latin typeface="Times New Roman"/>
                <a:ea typeface="Times New Roman"/>
                <a:cs typeface="Times New Roman"/>
              </a:rPr>
              <a:t>yếu</a:t>
            </a:r>
            <a:r>
              <a:rPr lang="en-US" b="1" dirty="0">
                <a:solidFill>
                  <a:srgbClr val="FF0000"/>
                </a:solidFill>
                <a:latin typeface="Times New Roman"/>
                <a:ea typeface="Times New Roman"/>
                <a:cs typeface="Times New Roman"/>
              </a:rPr>
              <a:t> </a:t>
            </a:r>
            <a:r>
              <a:rPr lang="en-US" b="1" dirty="0" err="1">
                <a:solidFill>
                  <a:srgbClr val="FF0000"/>
                </a:solidFill>
                <a:latin typeface="Times New Roman"/>
                <a:ea typeface="Times New Roman"/>
                <a:cs typeface="Times New Roman"/>
              </a:rPr>
              <a:t>tố</a:t>
            </a:r>
            <a:r>
              <a:rPr lang="en-US" b="1" dirty="0">
                <a:solidFill>
                  <a:srgbClr val="FF0000"/>
                </a:solidFill>
                <a:latin typeface="Times New Roman"/>
                <a:ea typeface="Times New Roman"/>
                <a:cs typeface="Times New Roman"/>
              </a:rPr>
              <a:t> </a:t>
            </a:r>
            <a:r>
              <a:rPr lang="en-US" b="1" dirty="0" err="1">
                <a:solidFill>
                  <a:srgbClr val="FF0000"/>
                </a:solidFill>
                <a:latin typeface="Times New Roman"/>
                <a:ea typeface="Times New Roman"/>
                <a:cs typeface="Times New Roman"/>
              </a:rPr>
              <a:t>trong</a:t>
            </a:r>
            <a:r>
              <a:rPr lang="en-US" b="1" dirty="0">
                <a:solidFill>
                  <a:srgbClr val="FF0000"/>
                </a:solidFill>
                <a:latin typeface="Times New Roman"/>
                <a:ea typeface="Times New Roman"/>
                <a:cs typeface="Times New Roman"/>
              </a:rPr>
              <a:t> </a:t>
            </a:r>
            <a:r>
              <a:rPr lang="en-US" b="1" dirty="0" err="1">
                <a:solidFill>
                  <a:srgbClr val="FF0000"/>
                </a:solidFill>
                <a:latin typeface="Times New Roman"/>
                <a:ea typeface="Times New Roman"/>
                <a:cs typeface="Times New Roman"/>
              </a:rPr>
              <a:t>môi</a:t>
            </a:r>
            <a:r>
              <a:rPr lang="en-US" b="1" dirty="0">
                <a:solidFill>
                  <a:srgbClr val="FF0000"/>
                </a:solidFill>
                <a:latin typeface="Times New Roman"/>
                <a:ea typeface="Times New Roman"/>
                <a:cs typeface="Times New Roman"/>
              </a:rPr>
              <a:t> </a:t>
            </a:r>
            <a:r>
              <a:rPr lang="en-US" b="1" dirty="0" err="1">
                <a:solidFill>
                  <a:srgbClr val="FF0000"/>
                </a:solidFill>
                <a:latin typeface="Times New Roman"/>
                <a:ea typeface="Times New Roman"/>
                <a:cs typeface="Times New Roman"/>
              </a:rPr>
              <a:t>trường</a:t>
            </a:r>
            <a:r>
              <a:rPr lang="en-US" dirty="0">
                <a:solidFill>
                  <a:srgbClr val="FF0000"/>
                </a:solidFill>
                <a:latin typeface="Times New Roman"/>
                <a:ea typeface="Times New Roman"/>
                <a:cs typeface="Times New Roman"/>
              </a:rPr>
              <a:t> </a:t>
            </a:r>
            <a:r>
              <a:rPr lang="en-US" dirty="0" err="1">
                <a:latin typeface="Times New Roman"/>
                <a:ea typeface="Times New Roman"/>
                <a:cs typeface="Times New Roman"/>
              </a:rPr>
              <a:t>có</a:t>
            </a:r>
            <a:r>
              <a:rPr lang="en-US" dirty="0">
                <a:latin typeface="Times New Roman"/>
                <a:ea typeface="Times New Roman"/>
                <a:cs typeface="Times New Roman"/>
              </a:rPr>
              <a:t> </a:t>
            </a:r>
            <a:r>
              <a:rPr lang="en-US" dirty="0" err="1">
                <a:latin typeface="Times New Roman"/>
                <a:ea typeface="Times New Roman"/>
                <a:cs typeface="Times New Roman"/>
              </a:rPr>
              <a:t>ảnh</a:t>
            </a:r>
            <a:r>
              <a:rPr lang="en-US" dirty="0">
                <a:latin typeface="Times New Roman"/>
                <a:ea typeface="Times New Roman"/>
                <a:cs typeface="Times New Roman"/>
              </a:rPr>
              <a:t> </a:t>
            </a:r>
            <a:r>
              <a:rPr lang="en-US" dirty="0" err="1">
                <a:latin typeface="Times New Roman"/>
                <a:ea typeface="Times New Roman"/>
                <a:cs typeface="Times New Roman"/>
              </a:rPr>
              <a:t>hưởng</a:t>
            </a:r>
            <a:r>
              <a:rPr lang="en-US" dirty="0">
                <a:latin typeface="Times New Roman"/>
                <a:ea typeface="Times New Roman"/>
                <a:cs typeface="Times New Roman"/>
              </a:rPr>
              <a:t> </a:t>
            </a:r>
            <a:r>
              <a:rPr lang="en-US" dirty="0" err="1">
                <a:latin typeface="Times New Roman"/>
                <a:ea typeface="Times New Roman"/>
                <a:cs typeface="Times New Roman"/>
              </a:rPr>
              <a:t>đến</a:t>
            </a:r>
            <a:r>
              <a:rPr lang="en-US" dirty="0">
                <a:latin typeface="Times New Roman"/>
                <a:ea typeface="Times New Roman"/>
                <a:cs typeface="Times New Roman"/>
              </a:rPr>
              <a:t> </a:t>
            </a:r>
            <a:r>
              <a:rPr lang="en-US" dirty="0" err="1">
                <a:latin typeface="Times New Roman"/>
                <a:ea typeface="Times New Roman"/>
                <a:cs typeface="Times New Roman"/>
              </a:rPr>
              <a:t>chất</a:t>
            </a:r>
            <a:r>
              <a:rPr lang="en-US" dirty="0">
                <a:latin typeface="Times New Roman"/>
                <a:ea typeface="Times New Roman"/>
                <a:cs typeface="Times New Roman"/>
              </a:rPr>
              <a:t> </a:t>
            </a:r>
            <a:r>
              <a:rPr lang="en-US" dirty="0" err="1">
                <a:latin typeface="Times New Roman"/>
                <a:ea typeface="Times New Roman"/>
                <a:cs typeface="Times New Roman"/>
              </a:rPr>
              <a:t>độc</a:t>
            </a:r>
            <a:r>
              <a:rPr lang="en-US" dirty="0">
                <a:latin typeface="Times New Roman"/>
                <a:ea typeface="Times New Roman"/>
                <a:cs typeface="Times New Roman"/>
              </a:rPr>
              <a:t> </a:t>
            </a:r>
            <a:r>
              <a:rPr lang="en-US" dirty="0" err="1">
                <a:latin typeface="Times New Roman"/>
                <a:ea typeface="Times New Roman"/>
                <a:cs typeface="Times New Roman"/>
              </a:rPr>
              <a:t>hoặc</a:t>
            </a:r>
            <a:r>
              <a:rPr lang="en-US" dirty="0">
                <a:latin typeface="Times New Roman"/>
                <a:ea typeface="Times New Roman"/>
                <a:cs typeface="Times New Roman"/>
              </a:rPr>
              <a:t> </a:t>
            </a:r>
            <a:r>
              <a:rPr lang="en-US" dirty="0" err="1">
                <a:latin typeface="Times New Roman"/>
                <a:ea typeface="Times New Roman"/>
                <a:cs typeface="Times New Roman"/>
              </a:rPr>
              <a:t>động</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smtClean="0">
                <a:latin typeface="Times New Roman"/>
                <a:ea typeface="Times New Roman"/>
                <a:cs typeface="Times New Roman"/>
              </a:rPr>
              <a:t>chủ</a:t>
            </a:r>
            <a:r>
              <a:rPr lang="en-US" dirty="0">
                <a:latin typeface="Times New Roman"/>
                <a:ea typeface="Times New Roman"/>
                <a:cs typeface="Times New Roman"/>
              </a:rPr>
              <a:t> </a:t>
            </a:r>
            <a:r>
              <a:rPr lang="en-US" dirty="0" smtClean="0">
                <a:latin typeface="Times New Roman"/>
                <a:ea typeface="Times New Roman"/>
                <a:cs typeface="Times New Roman"/>
              </a:rPr>
              <a:t>(</a:t>
            </a:r>
            <a:r>
              <a:rPr lang="en-US" dirty="0" err="1" smtClean="0">
                <a:latin typeface="Times New Roman"/>
                <a:ea typeface="Times New Roman"/>
                <a:cs typeface="Times New Roman"/>
              </a:rPr>
              <a:t>yếu</a:t>
            </a:r>
            <a:r>
              <a:rPr lang="en-US" dirty="0" smtClean="0">
                <a:latin typeface="Times New Roman"/>
                <a:ea typeface="Times New Roman"/>
                <a:cs typeface="Times New Roman"/>
              </a:rPr>
              <a:t> </a:t>
            </a:r>
            <a:r>
              <a:rPr lang="en-US" dirty="0" err="1" smtClean="0">
                <a:latin typeface="Times New Roman"/>
                <a:ea typeface="Times New Roman"/>
                <a:cs typeface="Times New Roman"/>
              </a:rPr>
              <a:t>tố</a:t>
            </a:r>
            <a:r>
              <a:rPr lang="en-US" dirty="0" smtClean="0">
                <a:latin typeface="Times New Roman"/>
                <a:ea typeface="Times New Roman"/>
                <a:cs typeface="Times New Roman"/>
              </a:rPr>
              <a:t> </a:t>
            </a:r>
            <a:r>
              <a:rPr lang="en-US" dirty="0" err="1" smtClean="0">
                <a:latin typeface="Times New Roman"/>
                <a:ea typeface="Times New Roman"/>
                <a:cs typeface="Times New Roman"/>
              </a:rPr>
              <a:t>thủy</a:t>
            </a:r>
            <a:r>
              <a:rPr lang="en-US" dirty="0" smtClean="0">
                <a:latin typeface="Times New Roman"/>
                <a:ea typeface="Times New Roman"/>
                <a:cs typeface="Times New Roman"/>
              </a:rPr>
              <a:t> </a:t>
            </a:r>
            <a:r>
              <a:rPr lang="en-US" dirty="0" err="1" smtClean="0">
                <a:latin typeface="Times New Roman"/>
                <a:ea typeface="Times New Roman"/>
                <a:cs typeface="Times New Roman"/>
              </a:rPr>
              <a:t>lý</a:t>
            </a:r>
            <a:r>
              <a:rPr lang="en-US" dirty="0" smtClean="0">
                <a:latin typeface="Times New Roman"/>
                <a:ea typeface="Times New Roman"/>
                <a:cs typeface="Times New Roman"/>
              </a:rPr>
              <a:t>, </a:t>
            </a:r>
            <a:r>
              <a:rPr lang="en-US" dirty="0" err="1" smtClean="0">
                <a:latin typeface="Times New Roman"/>
                <a:ea typeface="Times New Roman"/>
                <a:cs typeface="Times New Roman"/>
              </a:rPr>
              <a:t>thủy</a:t>
            </a:r>
            <a:r>
              <a:rPr lang="en-US" dirty="0" smtClean="0">
                <a:latin typeface="Times New Roman"/>
                <a:ea typeface="Times New Roman"/>
                <a:cs typeface="Times New Roman"/>
              </a:rPr>
              <a:t> </a:t>
            </a:r>
            <a:r>
              <a:rPr lang="en-US" dirty="0" err="1" smtClean="0">
                <a:latin typeface="Times New Roman"/>
                <a:ea typeface="Times New Roman"/>
                <a:cs typeface="Times New Roman"/>
              </a:rPr>
              <a:t>hóa</a:t>
            </a:r>
            <a:r>
              <a:rPr lang="en-US" dirty="0" smtClean="0">
                <a:latin typeface="Times New Roman"/>
                <a:ea typeface="Times New Roman"/>
                <a:cs typeface="Times New Roman"/>
              </a:rPr>
              <a:t>….)</a:t>
            </a:r>
            <a:endParaRPr lang="vi-VN" dirty="0">
              <a:latin typeface=".VnTime"/>
              <a:ea typeface="Times New Roman"/>
              <a:cs typeface="Times New Roman"/>
            </a:endParaRPr>
          </a:p>
          <a:p>
            <a:endParaRPr lang="vi-VN" dirty="0"/>
          </a:p>
        </p:txBody>
      </p:sp>
    </p:spTree>
    <p:extLst>
      <p:ext uri="{BB962C8B-B14F-4D97-AF65-F5344CB8AC3E}">
        <p14:creationId xmlns:p14="http://schemas.microsoft.com/office/powerpoint/2010/main" val="2928766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52400"/>
            <a:ext cx="8712968" cy="1152128"/>
          </a:xfrm>
        </p:spPr>
        <p:txBody>
          <a:bodyPr>
            <a:normAutofit/>
          </a:bodyPr>
          <a:lstStyle/>
          <a:p>
            <a:r>
              <a:rPr lang="en-US" sz="3200" b="1" dirty="0" smtClean="0">
                <a:latin typeface="Times New Roman" pitchFamily="18" charset="0"/>
                <a:cs typeface="Times New Roman" pitchFamily="18" charset="0"/>
              </a:rPr>
              <a:t>2.3 </a:t>
            </a:r>
            <a:r>
              <a:rPr lang="en-US" sz="3200" b="1" dirty="0" err="1" smtClean="0">
                <a:latin typeface="Times New Roman" pitchFamily="18" charset="0"/>
                <a:cs typeface="Times New Roman" pitchFamily="18" charset="0"/>
              </a:rPr>
              <a:t>Phân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loại</a:t>
            </a: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độc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tố</a:t>
            </a:r>
            <a:endParaRPr lang="vi-VN"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1412776"/>
            <a:ext cx="8928992" cy="5328592"/>
          </a:xfrm>
        </p:spPr>
        <p:txBody>
          <a:bodyPr>
            <a:normAutofit/>
          </a:bodyPr>
          <a:lstStyle/>
          <a:p>
            <a:pPr algn="just">
              <a:spcBef>
                <a:spcPts val="1200"/>
              </a:spcBef>
              <a:spcAft>
                <a:spcPts val="600"/>
              </a:spcAft>
            </a:pPr>
            <a:r>
              <a:rPr lang="en-US" sz="2400" dirty="0" err="1" smtClean="0">
                <a:solidFill>
                  <a:schemeClr val="tx1"/>
                </a:solidFill>
                <a:latin typeface="Times New Roman" pitchFamily="18" charset="0"/>
                <a:cs typeface="Times New Roman" pitchFamily="18" charset="0"/>
              </a:rPr>
              <a:t>Dựa</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vào</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tính</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chất</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tác</a:t>
            </a:r>
            <a:r>
              <a:rPr lang="en-US" sz="2400" dirty="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a:t>
            </a:r>
          </a:p>
          <a:p>
            <a:pPr algn="just">
              <a:spcBef>
                <a:spcPts val="1200"/>
              </a:spcBef>
              <a:spcAft>
                <a:spcPts val="600"/>
              </a:spcAft>
              <a:buFont typeface="Wingdings" panose="05000000000000000000" pitchFamily="2" charset="2"/>
              <a:buChar char="§"/>
            </a:pPr>
            <a:r>
              <a:rPr lang="vi-VN" sz="2400" b="0" dirty="0" smtClean="0">
                <a:solidFill>
                  <a:schemeClr val="tx1"/>
                </a:solidFill>
                <a:latin typeface="Times New Roman" pitchFamily="18" charset="0"/>
                <a:cs typeface="Times New Roman" pitchFamily="18" charset="0"/>
              </a:rPr>
              <a:t>Nội </a:t>
            </a:r>
            <a:r>
              <a:rPr lang="vi-VN" sz="2400" b="0" dirty="0">
                <a:solidFill>
                  <a:schemeClr val="tx1"/>
                </a:solidFill>
                <a:latin typeface="Times New Roman" pitchFamily="18" charset="0"/>
                <a:cs typeface="Times New Roman" pitchFamily="18" charset="0"/>
              </a:rPr>
              <a:t>độc </a:t>
            </a:r>
            <a:r>
              <a:rPr lang="vi-VN" sz="2400" b="0" dirty="0" smtClean="0">
                <a:solidFill>
                  <a:schemeClr val="tx1"/>
                </a:solidFill>
                <a:latin typeface="Times New Roman" pitchFamily="18" charset="0"/>
                <a:cs typeface="Times New Roman" pitchFamily="18" charset="0"/>
              </a:rPr>
              <a:t>tố</a:t>
            </a:r>
            <a:endParaRPr lang="en-US" sz="2400" b="0" dirty="0" smtClean="0">
              <a:solidFill>
                <a:schemeClr val="tx1"/>
              </a:solidFill>
              <a:latin typeface="Times New Roman" pitchFamily="18" charset="0"/>
              <a:cs typeface="Times New Roman" pitchFamily="18" charset="0"/>
            </a:endParaRPr>
          </a:p>
          <a:p>
            <a:pPr algn="just">
              <a:spcBef>
                <a:spcPts val="1200"/>
              </a:spcBef>
              <a:spcAft>
                <a:spcPts val="600"/>
              </a:spcAft>
              <a:buFont typeface="Wingdings" panose="05000000000000000000" pitchFamily="2" charset="2"/>
              <a:buChar char="§"/>
            </a:pPr>
            <a:r>
              <a:rPr lang="en-US" sz="2400" b="0" dirty="0" smtClean="0">
                <a:solidFill>
                  <a:schemeClr val="tx1"/>
                </a:solidFill>
                <a:latin typeface="Times New Roman" pitchFamily="18" charset="0"/>
                <a:cs typeface="Times New Roman" pitchFamily="18" charset="0"/>
              </a:rPr>
              <a:t>N</a:t>
            </a:r>
            <a:r>
              <a:rPr lang="vi-VN" sz="2400" b="0" dirty="0" smtClean="0">
                <a:solidFill>
                  <a:schemeClr val="tx1"/>
                </a:solidFill>
                <a:latin typeface="Times New Roman" pitchFamily="18" charset="0"/>
                <a:cs typeface="Times New Roman" pitchFamily="18" charset="0"/>
              </a:rPr>
              <a:t>goại </a:t>
            </a:r>
            <a:r>
              <a:rPr lang="vi-VN" sz="2400" b="0" dirty="0">
                <a:solidFill>
                  <a:schemeClr val="tx1"/>
                </a:solidFill>
                <a:latin typeface="Times New Roman" pitchFamily="18" charset="0"/>
                <a:cs typeface="Times New Roman" pitchFamily="18" charset="0"/>
              </a:rPr>
              <a:t>độc </a:t>
            </a:r>
            <a:r>
              <a:rPr lang="vi-VN" sz="2400" b="0" dirty="0" smtClean="0">
                <a:solidFill>
                  <a:schemeClr val="tx1"/>
                </a:solidFill>
                <a:latin typeface="Times New Roman" pitchFamily="18" charset="0"/>
                <a:cs typeface="Times New Roman" pitchFamily="18" charset="0"/>
              </a:rPr>
              <a:t>tố</a:t>
            </a:r>
          </a:p>
          <a:p>
            <a:pPr algn="just">
              <a:spcBef>
                <a:spcPts val="1200"/>
              </a:spcBef>
              <a:spcAft>
                <a:spcPts val="600"/>
              </a:spcAft>
            </a:pPr>
            <a:r>
              <a:rPr lang="vi-VN" sz="2400" dirty="0">
                <a:solidFill>
                  <a:schemeClr val="tx1"/>
                </a:solidFill>
                <a:latin typeface="Times New Roman" pitchFamily="18" charset="0"/>
                <a:cs typeface="Times New Roman" pitchFamily="18" charset="0"/>
              </a:rPr>
              <a:t>Dựa vào nguồn gốc của chất </a:t>
            </a:r>
            <a:r>
              <a:rPr lang="vi-VN" sz="2400" dirty="0" smtClean="0">
                <a:solidFill>
                  <a:schemeClr val="tx1"/>
                </a:solidFill>
                <a:latin typeface="Times New Roman" pitchFamily="18" charset="0"/>
                <a:cs typeface="Times New Roman" pitchFamily="18" charset="0"/>
              </a:rPr>
              <a:t>độc</a:t>
            </a:r>
            <a:r>
              <a:rPr lang="en-US" sz="2400" dirty="0" smtClean="0">
                <a:solidFill>
                  <a:schemeClr val="tx1"/>
                </a:solidFill>
                <a:latin typeface="Times New Roman" pitchFamily="18" charset="0"/>
                <a:cs typeface="Times New Roman" pitchFamily="18" charset="0"/>
              </a:rPr>
              <a:t>:</a:t>
            </a:r>
            <a:endParaRPr lang="vi-VN" sz="2400" dirty="0" smtClean="0">
              <a:solidFill>
                <a:schemeClr val="tx1"/>
              </a:solidFill>
              <a:latin typeface="Times New Roman" pitchFamily="18" charset="0"/>
              <a:cs typeface="Times New Roman" pitchFamily="18" charset="0"/>
            </a:endParaRPr>
          </a:p>
          <a:p>
            <a:pPr lvl="1" algn="just">
              <a:spcBef>
                <a:spcPts val="1200"/>
              </a:spcBef>
              <a:spcAft>
                <a:spcPts val="600"/>
              </a:spcAft>
            </a:pPr>
            <a:r>
              <a:rPr lang="vi-VN" sz="2400" dirty="0">
                <a:latin typeface="Times New Roman" pitchFamily="18" charset="0"/>
                <a:cs typeface="Times New Roman" pitchFamily="18" charset="0"/>
              </a:rPr>
              <a:t>Từ </a:t>
            </a:r>
            <a:r>
              <a:rPr lang="vi-VN" sz="2400" dirty="0" smtClean="0">
                <a:latin typeface="Times New Roman" pitchFamily="18" charset="0"/>
                <a:cs typeface="Times New Roman" pitchFamily="18" charset="0"/>
              </a:rPr>
              <a:t>vô sinh</a:t>
            </a:r>
            <a:r>
              <a:rPr lang="vi-VN" sz="2400" dirty="0">
                <a:latin typeface="Times New Roman" pitchFamily="18" charset="0"/>
                <a:cs typeface="Times New Roman" pitchFamily="18" charset="0"/>
              </a:rPr>
              <a:t>: Khí, Thuốc bảo vệ thực vật, ion kim loại nặng</a:t>
            </a:r>
            <a:r>
              <a:rPr lang="vi-VN" sz="2400" dirty="0" smtClean="0">
                <a:latin typeface="Times New Roman" pitchFamily="18" charset="0"/>
                <a:cs typeface="Times New Roman" pitchFamily="18" charset="0"/>
              </a:rPr>
              <a:t>,...</a:t>
            </a:r>
          </a:p>
          <a:p>
            <a:pPr lvl="1" algn="just">
              <a:spcBef>
                <a:spcPts val="1200"/>
              </a:spcBef>
              <a:spcAft>
                <a:spcPts val="600"/>
              </a:spcAft>
            </a:pPr>
            <a:r>
              <a:rPr lang="vi-VN" sz="2400" dirty="0">
                <a:latin typeface="Times New Roman" pitchFamily="18" charset="0"/>
                <a:cs typeface="Times New Roman" pitchFamily="18" charset="0"/>
              </a:rPr>
              <a:t>Từ hữu sinh: Động vật, Thực vật, Vi khuẩn, </a:t>
            </a:r>
            <a:r>
              <a:rPr lang="vi-VN" sz="2400" dirty="0" smtClean="0">
                <a:latin typeface="Times New Roman" pitchFamily="18" charset="0"/>
                <a:cs typeface="Times New Roman" pitchFamily="18" charset="0"/>
              </a:rPr>
              <a:t>Nấm, ...</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469416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1152128"/>
          </a:xfrm>
        </p:spPr>
        <p:txBody>
          <a:bodyPr>
            <a:normAutofit fontScale="90000"/>
          </a:bodyPr>
          <a:lstStyle/>
          <a:p>
            <a:r>
              <a:rPr lang="en-US" b="1" dirty="0" smtClean="0">
                <a:latin typeface="Times New Roman" pitchFamily="18" charset="0"/>
                <a:cs typeface="Times New Roman" pitchFamily="18" charset="0"/>
              </a:rPr>
              <a:t>2.3 </a:t>
            </a:r>
            <a:r>
              <a:rPr lang="en-US" b="1" dirty="0" err="1" smtClean="0">
                <a:latin typeface="Times New Roman" pitchFamily="18" charset="0"/>
                <a:cs typeface="Times New Roman" pitchFamily="18" charset="0"/>
              </a:rPr>
              <a:t>Phân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loại</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tố</a:t>
            </a:r>
            <a:r>
              <a:rPr lang="en-US" b="1" dirty="0" smtClean="0">
                <a:solidFill>
                  <a:srgbClr val="0070C0"/>
                </a:solidFill>
                <a:latin typeface="Times New Roman" pitchFamily="18" charset="0"/>
                <a:cs typeface="Times New Roman" pitchFamily="18" charset="0"/>
              </a:rPr>
              <a:t/>
            </a:r>
            <a:br>
              <a:rPr lang="en-US" b="1" dirty="0" smtClean="0">
                <a:solidFill>
                  <a:srgbClr val="0070C0"/>
                </a:solidFill>
                <a:latin typeface="Times New Roman" pitchFamily="18" charset="0"/>
                <a:cs typeface="Times New Roman" pitchFamily="18" charset="0"/>
              </a:rPr>
            </a:br>
            <a:endParaRPr lang="vi-VN" sz="36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71500" y="1066800"/>
            <a:ext cx="8928992" cy="5328592"/>
          </a:xfrm>
        </p:spPr>
        <p:txBody>
          <a:bodyPr>
            <a:normAutofit lnSpcReduction="10000"/>
          </a:bodyPr>
          <a:lstStyle/>
          <a:p>
            <a:pPr marL="0" indent="0" algn="just">
              <a:spcAft>
                <a:spcPts val="1200"/>
              </a:spcAft>
              <a:buNone/>
            </a:pPr>
            <a:r>
              <a:rPr lang="vi-VN" sz="2400" u="sng" dirty="0">
                <a:latin typeface="Times New Roman" panose="02020603050405020304" pitchFamily="18" charset="0"/>
                <a:cs typeface="Times New Roman" panose="02020603050405020304" pitchFamily="18" charset="0"/>
              </a:rPr>
              <a:t>Nội độc </a:t>
            </a:r>
            <a:r>
              <a:rPr lang="vi-VN" sz="2400" u="sng" dirty="0" smtClean="0">
                <a:latin typeface="Times New Roman" panose="02020603050405020304" pitchFamily="18" charset="0"/>
                <a:cs typeface="Times New Roman" panose="02020603050405020304" pitchFamily="18" charset="0"/>
              </a:rPr>
              <a:t>tố</a:t>
            </a:r>
            <a:r>
              <a:rPr lang="en-US" sz="2400" u="sng" dirty="0">
                <a:latin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cs typeface="Times New Roman" panose="02020603050405020304" pitchFamily="18" charset="0"/>
              </a:rPr>
              <a:t>(Endotoxin)</a:t>
            </a:r>
          </a:p>
          <a:p>
            <a:pPr algn="just">
              <a:spcAft>
                <a:spcPts val="1200"/>
              </a:spcAft>
              <a:buFontTx/>
              <a:buChar char="-"/>
            </a:pPr>
            <a:r>
              <a:rPr lang="en-US" sz="2400" b="0" dirty="0" err="1" smtClean="0">
                <a:latin typeface="Times New Roman" panose="02020603050405020304" pitchFamily="18" charset="0"/>
                <a:cs typeface="Times New Roman" panose="02020603050405020304" pitchFamily="18" charset="0"/>
              </a:rPr>
              <a:t>Là</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một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lipopoly-saccharit</a:t>
            </a:r>
            <a:r>
              <a:rPr lang="en-US" sz="2400" b="0" dirty="0" smtClean="0">
                <a:latin typeface="Times New Roman" panose="02020603050405020304" pitchFamily="18" charset="0"/>
                <a:cs typeface="Times New Roman" panose="02020603050405020304" pitchFamily="18" charset="0"/>
              </a:rPr>
              <a:t> (LPS), </a:t>
            </a:r>
            <a:r>
              <a:rPr lang="en-US" sz="2400" b="0" dirty="0" err="1" smtClean="0">
                <a:latin typeface="Times New Roman" panose="02020603050405020304" pitchFamily="18" charset="0"/>
                <a:cs typeface="Times New Roman" panose="02020603050405020304" pitchFamily="18" charset="0"/>
              </a:rPr>
              <a:t>được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phân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bố</a:t>
            </a:r>
            <a:r>
              <a:rPr lang="en-US" sz="2400" b="0" dirty="0" smtClean="0">
                <a:latin typeface="Times New Roman" panose="02020603050405020304" pitchFamily="18" charset="0"/>
                <a:cs typeface="Times New Roman" panose="02020603050405020304" pitchFamily="18" charset="0"/>
              </a:rPr>
              <a:t> ở </a:t>
            </a:r>
            <a:r>
              <a:rPr lang="en-US" sz="2400" b="0" dirty="0" err="1" smtClean="0">
                <a:latin typeface="Times New Roman" panose="02020603050405020304" pitchFamily="18" charset="0"/>
                <a:cs typeface="Times New Roman" panose="02020603050405020304" pitchFamily="18" charset="0"/>
              </a:rPr>
              <a:t>bề</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mặt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thành</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tế</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bào</a:t>
            </a:r>
            <a:r>
              <a:rPr lang="en-US" sz="2400" b="0" dirty="0" smtClean="0">
                <a:latin typeface="Times New Roman" panose="02020603050405020304" pitchFamily="18" charset="0"/>
                <a:cs typeface="Times New Roman" panose="02020603050405020304" pitchFamily="18" charset="0"/>
              </a:rPr>
              <a:t> vi </a:t>
            </a:r>
            <a:r>
              <a:rPr lang="en-US" sz="2400" b="0" dirty="0" err="1" smtClean="0">
                <a:latin typeface="Times New Roman" panose="02020603050405020304" pitchFamily="18" charset="0"/>
                <a:cs typeface="Times New Roman" panose="02020603050405020304" pitchFamily="18" charset="0"/>
              </a:rPr>
              <a:t>khuẩn</a:t>
            </a:r>
            <a:r>
              <a:rPr lang="en-US" sz="2400" b="0" dirty="0" smtClean="0">
                <a:latin typeface="Times New Roman" panose="02020603050405020304" pitchFamily="18" charset="0"/>
                <a:cs typeface="Times New Roman" panose="02020603050405020304" pitchFamily="18" charset="0"/>
              </a:rPr>
              <a:t> gram </a:t>
            </a:r>
            <a:r>
              <a:rPr lang="en-US" sz="2400" b="0" dirty="0" err="1" smtClean="0">
                <a:latin typeface="Times New Roman" panose="02020603050405020304" pitchFamily="18" charset="0"/>
                <a:cs typeface="Times New Roman" panose="02020603050405020304" pitchFamily="18" charset="0"/>
              </a:rPr>
              <a:t>âm</a:t>
            </a:r>
            <a:endParaRPr lang="en-US" sz="2400" b="0" dirty="0" smtClean="0">
              <a:latin typeface="Times New Roman" panose="02020603050405020304" pitchFamily="18" charset="0"/>
              <a:cs typeface="Times New Roman" panose="02020603050405020304" pitchFamily="18" charset="0"/>
            </a:endParaRPr>
          </a:p>
          <a:p>
            <a:pPr algn="just">
              <a:spcAft>
                <a:spcPts val="1200"/>
              </a:spcAft>
              <a:buFontTx/>
              <a:buChar char="-"/>
            </a:pPr>
            <a:r>
              <a:rPr lang="en-US" sz="2400" b="0" dirty="0" err="1" smtClean="0">
                <a:latin typeface="Times New Roman" panose="02020603050405020304" pitchFamily="18" charset="0"/>
                <a:cs typeface="Times New Roman" panose="02020603050405020304" pitchFamily="18" charset="0"/>
              </a:rPr>
              <a:t>Không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được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tiết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ra</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mà</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chỉ</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được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giải</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phóng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khi</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màng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tế</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bào</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bị</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phá</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vỡ</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Chính</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vì</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vậy</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ít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độc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và</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ít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được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trưng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như</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ngoại</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độc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tố</a:t>
            </a:r>
            <a:endParaRPr lang="en-US" sz="2400" b="0" dirty="0" smtClean="0">
              <a:latin typeface="Times New Roman" panose="02020603050405020304" pitchFamily="18" charset="0"/>
              <a:cs typeface="Times New Roman" panose="02020603050405020304" pitchFamily="18" charset="0"/>
            </a:endParaRPr>
          </a:p>
          <a:p>
            <a:pPr marL="0" indent="0" algn="just">
              <a:spcAft>
                <a:spcPts val="1200"/>
              </a:spcAft>
              <a:buNone/>
            </a:pPr>
            <a:r>
              <a:rPr lang="en-US" sz="2400" u="sng" dirty="0" err="1" smtClean="0">
                <a:solidFill>
                  <a:schemeClr val="tx1"/>
                </a:solidFill>
                <a:latin typeface="Times New Roman" panose="02020603050405020304" pitchFamily="18" charset="0"/>
                <a:cs typeface="Times New Roman" panose="02020603050405020304" pitchFamily="18" charset="0"/>
              </a:rPr>
              <a:t>Ngoại</a:t>
            </a:r>
            <a:r>
              <a:rPr lang="en-US" sz="2400" u="sng" dirty="0" smtClean="0">
                <a:solidFill>
                  <a:schemeClr val="tx1"/>
                </a:solidFill>
                <a:latin typeface="Times New Roman" panose="02020603050405020304" pitchFamily="18" charset="0"/>
                <a:cs typeface="Times New Roman" panose="02020603050405020304" pitchFamily="18" charset="0"/>
              </a:rPr>
              <a:t> </a:t>
            </a:r>
            <a:r>
              <a:rPr lang="en-US" sz="2400" u="sng" dirty="0" err="1" smtClean="0">
                <a:solidFill>
                  <a:schemeClr val="tx1"/>
                </a:solidFill>
                <a:latin typeface="Times New Roman" panose="02020603050405020304" pitchFamily="18" charset="0"/>
                <a:cs typeface="Times New Roman" panose="02020603050405020304" pitchFamily="18" charset="0"/>
              </a:rPr>
              <a:t>độc</a:t>
            </a:r>
            <a:r>
              <a:rPr lang="en-US" sz="2400" u="sng" dirty="0" smtClean="0">
                <a:solidFill>
                  <a:schemeClr val="tx1"/>
                </a:solidFill>
                <a:latin typeface="Times New Roman" panose="02020603050405020304" pitchFamily="18" charset="0"/>
                <a:cs typeface="Times New Roman" panose="02020603050405020304" pitchFamily="18" charset="0"/>
              </a:rPr>
              <a:t> </a:t>
            </a:r>
            <a:r>
              <a:rPr lang="en-US" sz="2400" u="sng" dirty="0" err="1" smtClean="0">
                <a:solidFill>
                  <a:schemeClr val="tx1"/>
                </a:solidFill>
                <a:latin typeface="Times New Roman" panose="02020603050405020304" pitchFamily="18" charset="0"/>
                <a:cs typeface="Times New Roman" panose="02020603050405020304" pitchFamily="18" charset="0"/>
              </a:rPr>
              <a:t>tố</a:t>
            </a:r>
            <a:r>
              <a:rPr lang="en-US" sz="2400" u="sng" dirty="0" smtClean="0">
                <a:solidFill>
                  <a:schemeClr val="tx1"/>
                </a:solidFill>
                <a:latin typeface="Times New Roman" panose="02020603050405020304" pitchFamily="18" charset="0"/>
                <a:cs typeface="Times New Roman" panose="02020603050405020304" pitchFamily="18" charset="0"/>
              </a:rPr>
              <a:t> (Exotoxin)</a:t>
            </a:r>
          </a:p>
          <a:p>
            <a:pPr algn="just">
              <a:spcAft>
                <a:spcPts val="1200"/>
              </a:spcAft>
              <a:buFontTx/>
              <a:buChar char="-"/>
            </a:pPr>
            <a:r>
              <a:rPr lang="en-US" sz="2400" b="0" dirty="0" err="1" smtClean="0">
                <a:latin typeface="Times New Roman" panose="02020603050405020304" pitchFamily="18" charset="0"/>
                <a:cs typeface="Times New Roman" panose="02020603050405020304" pitchFamily="18" charset="0"/>
              </a:rPr>
              <a:t>Là</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chất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độc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tiết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ra</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từ</a:t>
            </a:r>
            <a:r>
              <a:rPr lang="en-US" sz="2400" b="0" dirty="0" smtClean="0">
                <a:latin typeface="Times New Roman" panose="02020603050405020304" pitchFamily="18" charset="0"/>
                <a:cs typeface="Times New Roman" panose="02020603050405020304" pitchFamily="18" charset="0"/>
              </a:rPr>
              <a:t> vi </a:t>
            </a:r>
            <a:r>
              <a:rPr lang="en-US" sz="2400" b="0" dirty="0" err="1" smtClean="0">
                <a:latin typeface="Times New Roman" panose="02020603050405020304" pitchFamily="18" charset="0"/>
                <a:cs typeface="Times New Roman" panose="02020603050405020304" pitchFamily="18" charset="0"/>
              </a:rPr>
              <a:t>khuẩn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nhằm</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phá</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vỡ</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hoạt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động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của</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ký</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chủ</a:t>
            </a:r>
            <a:endParaRPr lang="en-US" sz="2400" b="0" dirty="0" smtClean="0">
              <a:latin typeface="Times New Roman" panose="02020603050405020304" pitchFamily="18" charset="0"/>
              <a:cs typeface="Times New Roman" panose="02020603050405020304" pitchFamily="18" charset="0"/>
            </a:endParaRPr>
          </a:p>
          <a:p>
            <a:pPr algn="just">
              <a:spcAft>
                <a:spcPts val="1200"/>
              </a:spcAft>
              <a:buFontTx/>
              <a:buChar char="-"/>
            </a:pPr>
            <a:r>
              <a:rPr lang="en-US" sz="2400" b="0" dirty="0" err="1" smtClean="0">
                <a:latin typeface="Times New Roman" panose="02020603050405020304" pitchFamily="18" charset="0"/>
                <a:cs typeface="Times New Roman" panose="02020603050405020304" pitchFamily="18" charset="0"/>
              </a:rPr>
              <a:t>bản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chất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là</a:t>
            </a:r>
            <a:r>
              <a:rPr lang="en-US" sz="2400" b="0" dirty="0" smtClean="0">
                <a:latin typeface="Times New Roman" panose="02020603050405020304" pitchFamily="18" charset="0"/>
                <a:cs typeface="Times New Roman" panose="02020603050405020304" pitchFamily="18" charset="0"/>
              </a:rPr>
              <a:t> protein </a:t>
            </a:r>
            <a:r>
              <a:rPr lang="en-US" sz="2400" b="0" dirty="0" err="1" smtClean="0">
                <a:latin typeface="Times New Roman" panose="02020603050405020304" pitchFamily="18" charset="0"/>
                <a:cs typeface="Times New Roman" panose="02020603050405020304" pitchFamily="18" charset="0"/>
              </a:rPr>
              <a:t>có</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phân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tử</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khối</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cao</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có</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khả</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năng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gây</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tử</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vong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cao</a:t>
            </a:r>
            <a:r>
              <a:rPr lang="en-US" sz="2400" b="0" dirty="0" smtClean="0">
                <a:latin typeface="Times New Roman" panose="02020603050405020304" pitchFamily="18" charset="0"/>
                <a:cs typeface="Times New Roman" panose="02020603050405020304" pitchFamily="18" charset="0"/>
              </a:rPr>
              <a:t> ở </a:t>
            </a:r>
            <a:r>
              <a:rPr lang="en-US" sz="2400" b="0" dirty="0" err="1" smtClean="0">
                <a:latin typeface="Times New Roman" panose="02020603050405020304" pitchFamily="18" charset="0"/>
                <a:cs typeface="Times New Roman" panose="02020603050405020304" pitchFamily="18" charset="0"/>
              </a:rPr>
              <a:t>liều</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lượng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nhỏ</a:t>
            </a:r>
            <a:endParaRPr lang="en-US" sz="2400" b="0" dirty="0" smtClean="0">
              <a:latin typeface="Times New Roman" panose="02020603050405020304" pitchFamily="18" charset="0"/>
              <a:cs typeface="Times New Roman" panose="02020603050405020304" pitchFamily="18" charset="0"/>
            </a:endParaRPr>
          </a:p>
          <a:p>
            <a:pPr algn="just">
              <a:spcAft>
                <a:spcPts val="1200"/>
              </a:spcAft>
              <a:buFontTx/>
              <a:buChar char="-"/>
            </a:pPr>
            <a:r>
              <a:rPr lang="en-US" sz="2400" b="0" dirty="0" err="1" smtClean="0">
                <a:latin typeface="Times New Roman" panose="02020603050405020304" pitchFamily="18" charset="0"/>
                <a:cs typeface="Times New Roman" panose="02020603050405020304" pitchFamily="18" charset="0"/>
              </a:rPr>
              <a:t>Dễ</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bị</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nhiệt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phá</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hủy</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và</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có</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tính</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biệt</a:t>
            </a:r>
            <a:r>
              <a:rPr lang="en-US" sz="2400" b="0" dirty="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hóa</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đặc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trưng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cho</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từng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loại</a:t>
            </a:r>
            <a:r>
              <a:rPr lang="en-US" sz="2400" b="0" dirty="0" smtClean="0">
                <a:latin typeface="Times New Roman" panose="02020603050405020304" pitchFamily="18" charset="0"/>
                <a:cs typeface="Times New Roman" panose="02020603050405020304" pitchFamily="18" charset="0"/>
              </a:rPr>
              <a:t> vi </a:t>
            </a:r>
            <a:r>
              <a:rPr lang="en-US" sz="2400" b="0" dirty="0" err="1" smtClean="0">
                <a:latin typeface="Times New Roman" panose="02020603050405020304" pitchFamily="18" charset="0"/>
                <a:cs typeface="Times New Roman" panose="02020603050405020304" pitchFamily="18" charset="0"/>
              </a:rPr>
              <a:t>khuẩn</a:t>
            </a:r>
            <a:endParaRPr lang="en-US" sz="2400" b="0" dirty="0" smtClean="0">
              <a:latin typeface="Times New Roman" panose="02020603050405020304" pitchFamily="18" charset="0"/>
              <a:cs typeface="Times New Roman" panose="02020603050405020304" pitchFamily="18" charset="0"/>
            </a:endParaRPr>
          </a:p>
          <a:p>
            <a:pPr algn="just">
              <a:spcAft>
                <a:spcPts val="1200"/>
              </a:spcAft>
              <a:buFontTx/>
              <a:buChar char="-"/>
            </a:pPr>
            <a:endParaRPr lang="en-US" sz="2400" b="0" dirty="0" smtClean="0">
              <a:latin typeface="Times New Roman" panose="02020603050405020304" pitchFamily="18" charset="0"/>
              <a:cs typeface="Times New Roman" panose="02020603050405020304" pitchFamily="18" charset="0"/>
            </a:endParaRPr>
          </a:p>
          <a:p>
            <a:pPr marL="0" indent="0" algn="just">
              <a:spcAft>
                <a:spcPts val="1200"/>
              </a:spcAft>
              <a:buNone/>
            </a:pPr>
            <a:endParaRPr lang="en-US" sz="2400" b="0" dirty="0" smtClean="0">
              <a:latin typeface="Times New Roman" panose="02020603050405020304" pitchFamily="18" charset="0"/>
              <a:cs typeface="Times New Roman" panose="02020603050405020304" pitchFamily="18" charset="0"/>
            </a:endParaRPr>
          </a:p>
          <a:p>
            <a:pPr marL="0" indent="0" algn="just">
              <a:spcAft>
                <a:spcPts val="1200"/>
              </a:spcAft>
              <a:buNone/>
            </a:pPr>
            <a:endParaRPr lang="vi-VN"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675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39989"/>
            <a:ext cx="7391400" cy="563562"/>
          </a:xfrm>
        </p:spPr>
        <p:txBody>
          <a:bodyPr>
            <a:normAutofit/>
          </a:bodyPr>
          <a:lstStyle/>
          <a:p>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a:t>
            </a:r>
            <a:r>
              <a:rPr lang="vi-VN" sz="2800" b="1" dirty="0">
                <a:latin typeface="Times New Roman" pitchFamily="18" charset="0"/>
                <a:cs typeface="Times New Roman" pitchFamily="18" charset="0"/>
              </a:rPr>
              <a:t>độc tố, ngoại độc tố của Vi </a:t>
            </a:r>
            <a:r>
              <a:rPr lang="vi-VN" sz="2800" b="1" dirty="0" smtClean="0">
                <a:latin typeface="Times New Roman" pitchFamily="18" charset="0"/>
                <a:cs typeface="Times New Roman" pitchFamily="18" charset="0"/>
              </a:rPr>
              <a:t>Khuẩn</a:t>
            </a:r>
            <a:endParaRPr lang="vi-VN" sz="2800" dirty="0"/>
          </a:p>
        </p:txBody>
      </p:sp>
      <p:sp>
        <p:nvSpPr>
          <p:cNvPr id="3" name="Content Placeholder 2"/>
          <p:cNvSpPr>
            <a:spLocks noGrp="1"/>
          </p:cNvSpPr>
          <p:nvPr>
            <p:ph idx="1"/>
          </p:nvPr>
        </p:nvSpPr>
        <p:spPr/>
        <p:txBody>
          <a:bodyPr/>
          <a:lstStyle/>
          <a:p>
            <a:endParaRPr lang="vi-VN"/>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56791"/>
            <a:ext cx="8229600" cy="373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03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80920" cy="936104"/>
          </a:xfrm>
        </p:spPr>
        <p:txBody>
          <a:bodyPr/>
          <a:lstStyle/>
          <a:p>
            <a:r>
              <a:rPr lang="en-US" b="1" dirty="0">
                <a:latin typeface="Times New Roman" pitchFamily="18" charset="0"/>
                <a:cs typeface="Times New Roman" pitchFamily="18" charset="0"/>
              </a:rPr>
              <a:t>2</a:t>
            </a:r>
            <a:r>
              <a:rPr lang="en-US" b="1" dirty="0" smtClean="0">
                <a:latin typeface="Times New Roman" pitchFamily="18" charset="0"/>
                <a:cs typeface="Times New Roman" pitchFamily="18" charset="0"/>
              </a:rPr>
              <a:t>.1 </a:t>
            </a:r>
            <a:r>
              <a:rPr lang="en-US" b="1" dirty="0" err="1" smtClean="0">
                <a:latin typeface="Times New Roman" pitchFamily="18" charset="0"/>
                <a:cs typeface="Times New Roman" pitchFamily="18" charset="0"/>
              </a:rPr>
              <a:t>Khái</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niệm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chất</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1124744"/>
            <a:ext cx="8856984" cy="5616624"/>
          </a:xfrm>
        </p:spPr>
        <p:txBody>
          <a:bodyPr>
            <a:normAutofit/>
          </a:bodyPr>
          <a:lstStyle/>
          <a:p>
            <a:pPr algn="just">
              <a:lnSpc>
                <a:spcPct val="150000"/>
              </a:lnSpc>
              <a:spcBef>
                <a:spcPts val="600"/>
              </a:spcBef>
              <a:spcAft>
                <a:spcPts val="600"/>
              </a:spcAft>
            </a:pPr>
            <a:r>
              <a:rPr lang="en-US" sz="2000" b="0" dirty="0" err="1"/>
              <a:t>C</a:t>
            </a:r>
            <a:r>
              <a:rPr lang="en-US" sz="2000" b="0" dirty="0" err="1" smtClean="0"/>
              <a:t>ác</a:t>
            </a:r>
            <a:r>
              <a:rPr lang="en-US" sz="2000" b="0" dirty="0" smtClean="0"/>
              <a:t> </a:t>
            </a:r>
            <a:r>
              <a:rPr lang="en-US" sz="2000" b="0" dirty="0" err="1"/>
              <a:t>chất</a:t>
            </a:r>
            <a:r>
              <a:rPr lang="en-US" sz="2000" b="0" dirty="0"/>
              <a:t> </a:t>
            </a:r>
            <a:r>
              <a:rPr lang="en-US" sz="2000" b="0" dirty="0" err="1"/>
              <a:t>độc</a:t>
            </a:r>
            <a:r>
              <a:rPr lang="en-US" sz="2000" b="0" dirty="0"/>
              <a:t> </a:t>
            </a:r>
            <a:r>
              <a:rPr lang="en-US" sz="2000" b="0" dirty="0" err="1"/>
              <a:t>là</a:t>
            </a:r>
            <a:r>
              <a:rPr lang="en-US" sz="2000" b="0" dirty="0"/>
              <a:t> </a:t>
            </a:r>
            <a:r>
              <a:rPr lang="en-US" sz="2000" b="0" dirty="0" err="1" smtClean="0"/>
              <a:t>các</a:t>
            </a:r>
            <a:r>
              <a:rPr lang="en-US" sz="2000" b="0" dirty="0"/>
              <a:t> </a:t>
            </a:r>
            <a:r>
              <a:rPr lang="en-US" sz="2000" b="0" dirty="0" err="1" smtClean="0"/>
              <a:t>chất</a:t>
            </a:r>
            <a:r>
              <a:rPr lang="en-US" sz="2000" b="0" dirty="0" smtClean="0"/>
              <a:t> </a:t>
            </a:r>
            <a:r>
              <a:rPr lang="en-US" sz="2000" b="0" dirty="0" err="1" smtClean="0"/>
              <a:t>có</a:t>
            </a:r>
            <a:r>
              <a:rPr lang="en-US" sz="2000" b="0" dirty="0" smtClean="0"/>
              <a:t> </a:t>
            </a:r>
            <a:r>
              <a:rPr lang="en-US" sz="2000" b="0" dirty="0" err="1"/>
              <a:t>thể</a:t>
            </a:r>
            <a:r>
              <a:rPr lang="en-US" sz="2000" b="0" dirty="0"/>
              <a:t> </a:t>
            </a:r>
            <a:r>
              <a:rPr lang="en-US" sz="2000" b="0" dirty="0" err="1" smtClean="0"/>
              <a:t>gây</a:t>
            </a:r>
            <a:r>
              <a:rPr lang="en-US" sz="2000" b="0" dirty="0" smtClean="0"/>
              <a:t> </a:t>
            </a:r>
            <a:r>
              <a:rPr lang="en-US" sz="2000" b="0" dirty="0" err="1" smtClean="0"/>
              <a:t>hư</a:t>
            </a:r>
            <a:r>
              <a:rPr lang="en-US" sz="2000" b="0" dirty="0" smtClean="0"/>
              <a:t> </a:t>
            </a:r>
            <a:r>
              <a:rPr lang="en-US" sz="2000" b="0" dirty="0" err="1" smtClean="0"/>
              <a:t>hại</a:t>
            </a:r>
            <a:r>
              <a:rPr lang="en-US" sz="2000" b="0" dirty="0" smtClean="0"/>
              <a:t>, </a:t>
            </a:r>
            <a:r>
              <a:rPr lang="en-US" sz="2000" b="0" dirty="0" err="1" smtClean="0"/>
              <a:t>bệnh</a:t>
            </a:r>
            <a:r>
              <a:rPr lang="en-US" sz="2000" b="0" dirty="0" smtClean="0"/>
              <a:t>, </a:t>
            </a:r>
            <a:r>
              <a:rPr lang="en-US" sz="2000" b="0" dirty="0" err="1" smtClean="0"/>
              <a:t>hoặc</a:t>
            </a:r>
            <a:r>
              <a:rPr lang="en-US" sz="2000" b="0" dirty="0" smtClean="0"/>
              <a:t> </a:t>
            </a:r>
            <a:r>
              <a:rPr lang="en-US" sz="2000" b="0" dirty="0" err="1" smtClean="0"/>
              <a:t>tử</a:t>
            </a:r>
            <a:r>
              <a:rPr lang="en-US" sz="2000" b="0" dirty="0" smtClean="0"/>
              <a:t> </a:t>
            </a:r>
            <a:r>
              <a:rPr lang="en-US" sz="2000" b="0" dirty="0" err="1" smtClean="0"/>
              <a:t>vong</a:t>
            </a:r>
            <a:r>
              <a:rPr lang="en-US" sz="2000" b="0" dirty="0" smtClean="0"/>
              <a:t> </a:t>
            </a:r>
            <a:r>
              <a:rPr lang="en-US" sz="2000" b="0" dirty="0" err="1" smtClean="0"/>
              <a:t>cho</a:t>
            </a:r>
            <a:r>
              <a:rPr lang="en-US" sz="2000" b="0" dirty="0" smtClean="0"/>
              <a:t> </a:t>
            </a:r>
            <a:r>
              <a:rPr lang="en-US" sz="2000" b="0" dirty="0" err="1" smtClean="0"/>
              <a:t>các</a:t>
            </a:r>
            <a:r>
              <a:rPr lang="en-US" sz="2000" b="0" dirty="0" smtClean="0"/>
              <a:t> </a:t>
            </a:r>
            <a:r>
              <a:rPr lang="en-US" sz="2000" b="0" dirty="0" err="1" smtClean="0"/>
              <a:t>cơ</a:t>
            </a:r>
            <a:r>
              <a:rPr lang="en-US" sz="2000" b="0" dirty="0" smtClean="0"/>
              <a:t> </a:t>
            </a:r>
            <a:r>
              <a:rPr lang="en-US" sz="2000" b="0" dirty="0" err="1" smtClean="0"/>
              <a:t>thể</a:t>
            </a:r>
            <a:r>
              <a:rPr lang="en-US" sz="2000" b="0" dirty="0" smtClean="0"/>
              <a:t>.</a:t>
            </a:r>
          </a:p>
          <a:p>
            <a:pPr algn="just">
              <a:lnSpc>
                <a:spcPct val="150000"/>
              </a:lnSpc>
              <a:spcBef>
                <a:spcPts val="600"/>
              </a:spcBef>
              <a:spcAft>
                <a:spcPts val="600"/>
              </a:spcAft>
            </a:pPr>
            <a:r>
              <a:rPr lang="en-US" sz="2000" b="0" dirty="0" err="1" smtClean="0"/>
              <a:t>Chất</a:t>
            </a:r>
            <a:r>
              <a:rPr lang="en-US" sz="2000" b="0" dirty="0" smtClean="0"/>
              <a:t> </a:t>
            </a:r>
            <a:r>
              <a:rPr lang="en-US" sz="2000" b="0" dirty="0" err="1"/>
              <a:t>độc</a:t>
            </a:r>
            <a:r>
              <a:rPr lang="en-US" sz="2000" b="0" dirty="0"/>
              <a:t> (poison) </a:t>
            </a:r>
            <a:r>
              <a:rPr lang="en-US" sz="2000" b="0" dirty="0" err="1"/>
              <a:t>là</a:t>
            </a:r>
            <a:r>
              <a:rPr lang="en-US" sz="2000" b="0" dirty="0"/>
              <a:t> </a:t>
            </a:r>
            <a:r>
              <a:rPr lang="en-US" sz="2000" b="0" dirty="0" err="1"/>
              <a:t>những</a:t>
            </a:r>
            <a:r>
              <a:rPr lang="en-US" sz="2000" b="0" dirty="0"/>
              <a:t> </a:t>
            </a:r>
            <a:r>
              <a:rPr lang="en-US" sz="2000" b="0" dirty="0" err="1"/>
              <a:t>chất</a:t>
            </a:r>
            <a:r>
              <a:rPr lang="en-US" sz="2000" b="0" dirty="0"/>
              <a:t> </a:t>
            </a:r>
            <a:r>
              <a:rPr lang="en-US" sz="2000" b="0" dirty="0" err="1"/>
              <a:t>vô</a:t>
            </a:r>
            <a:r>
              <a:rPr lang="en-US" sz="2000" b="0" dirty="0"/>
              <a:t> </a:t>
            </a:r>
            <a:r>
              <a:rPr lang="en-US" sz="2000" b="0" dirty="0" err="1"/>
              <a:t>cơ</a:t>
            </a:r>
            <a:r>
              <a:rPr lang="en-US" sz="2000" b="0" dirty="0"/>
              <a:t> hay </a:t>
            </a:r>
            <a:r>
              <a:rPr lang="en-US" sz="2000" b="0" dirty="0" err="1"/>
              <a:t>hữu</a:t>
            </a:r>
            <a:r>
              <a:rPr lang="en-US" sz="2000" b="0" dirty="0"/>
              <a:t> </a:t>
            </a:r>
            <a:r>
              <a:rPr lang="en-US" sz="2000" b="0" dirty="0" err="1"/>
              <a:t>cơ</a:t>
            </a:r>
            <a:r>
              <a:rPr lang="en-US" sz="2000" b="0" dirty="0"/>
              <a:t> </a:t>
            </a:r>
            <a:r>
              <a:rPr lang="en-US" sz="2000" b="0" dirty="0" err="1"/>
              <a:t>có</a:t>
            </a:r>
            <a:r>
              <a:rPr lang="en-US" sz="2000" b="0" dirty="0"/>
              <a:t> </a:t>
            </a:r>
            <a:r>
              <a:rPr lang="en-US" sz="2000" b="0" dirty="0" err="1"/>
              <a:t>nguồn</a:t>
            </a:r>
            <a:r>
              <a:rPr lang="en-US" sz="2000" b="0" dirty="0"/>
              <a:t> </a:t>
            </a:r>
            <a:r>
              <a:rPr lang="en-US" sz="2000" b="0" dirty="0" err="1"/>
              <a:t>gốc</a:t>
            </a:r>
            <a:r>
              <a:rPr lang="en-US" sz="2000" b="0" dirty="0"/>
              <a:t> </a:t>
            </a:r>
            <a:r>
              <a:rPr lang="en-US" sz="2000" b="0" dirty="0" err="1"/>
              <a:t>thiên</a:t>
            </a:r>
            <a:r>
              <a:rPr lang="en-US" sz="2000" b="0" dirty="0"/>
              <a:t> </a:t>
            </a:r>
            <a:r>
              <a:rPr lang="en-US" sz="2000" b="0" dirty="0" err="1"/>
              <a:t>nhiên</a:t>
            </a:r>
            <a:r>
              <a:rPr lang="en-US" sz="2000" b="0" dirty="0"/>
              <a:t> hay do </a:t>
            </a:r>
            <a:r>
              <a:rPr lang="en-US" sz="2000" b="0" dirty="0" err="1"/>
              <a:t>tổng</a:t>
            </a:r>
            <a:r>
              <a:rPr lang="en-US" sz="2000" b="0" dirty="0"/>
              <a:t> </a:t>
            </a:r>
            <a:r>
              <a:rPr lang="en-US" sz="2000" b="0" dirty="0" err="1"/>
              <a:t>hợp</a:t>
            </a:r>
            <a:r>
              <a:rPr lang="en-US" sz="2000" b="0" dirty="0"/>
              <a:t>, </a:t>
            </a:r>
            <a:endParaRPr lang="en-US" sz="2000" b="0" dirty="0" smtClean="0"/>
          </a:p>
          <a:p>
            <a:pPr algn="just">
              <a:lnSpc>
                <a:spcPct val="150000"/>
              </a:lnSpc>
              <a:spcBef>
                <a:spcPts val="600"/>
              </a:spcBef>
              <a:spcAft>
                <a:spcPts val="600"/>
              </a:spcAft>
            </a:pPr>
            <a:r>
              <a:rPr lang="en-US" sz="2000" b="0" dirty="0" err="1"/>
              <a:t>K</a:t>
            </a:r>
            <a:r>
              <a:rPr lang="en-US" sz="2000" b="0" dirty="0" err="1" smtClean="0"/>
              <a:t>hi</a:t>
            </a:r>
            <a:r>
              <a:rPr lang="en-US" sz="2000" b="0" dirty="0" smtClean="0"/>
              <a:t> </a:t>
            </a:r>
            <a:r>
              <a:rPr lang="en-US" sz="2000" b="0" dirty="0" err="1"/>
              <a:t>nhiễm</a:t>
            </a:r>
            <a:r>
              <a:rPr lang="en-US" sz="2000" b="0" dirty="0"/>
              <a:t> </a:t>
            </a:r>
            <a:r>
              <a:rPr lang="en-US" sz="2000" b="0" dirty="0" err="1"/>
              <a:t>vào</a:t>
            </a:r>
            <a:r>
              <a:rPr lang="en-US" sz="2000" b="0" dirty="0"/>
              <a:t> </a:t>
            </a:r>
            <a:r>
              <a:rPr lang="en-US" sz="2000" b="0" dirty="0" err="1"/>
              <a:t>cơ</a:t>
            </a:r>
            <a:r>
              <a:rPr lang="en-US" sz="2000" b="0" dirty="0"/>
              <a:t> </a:t>
            </a:r>
            <a:r>
              <a:rPr lang="en-US" sz="2000" b="0" dirty="0" err="1"/>
              <a:t>thể</a:t>
            </a:r>
            <a:r>
              <a:rPr lang="en-US" sz="2000" b="0" dirty="0"/>
              <a:t> </a:t>
            </a:r>
            <a:r>
              <a:rPr lang="en-US" sz="2000" b="0" dirty="0" err="1"/>
              <a:t>và</a:t>
            </a:r>
            <a:r>
              <a:rPr lang="en-US" sz="2000" b="0" dirty="0"/>
              <a:t> </a:t>
            </a:r>
            <a:r>
              <a:rPr lang="en-US" sz="2000" b="0" dirty="0" err="1"/>
              <a:t>đạt</a:t>
            </a:r>
            <a:r>
              <a:rPr lang="en-US" sz="2000" b="0" dirty="0"/>
              <a:t> </a:t>
            </a:r>
            <a:r>
              <a:rPr lang="en-US" sz="2000" b="0" dirty="0" err="1"/>
              <a:t>đến</a:t>
            </a:r>
            <a:r>
              <a:rPr lang="en-US" sz="2000" b="0" dirty="0"/>
              <a:t> </a:t>
            </a:r>
            <a:r>
              <a:rPr lang="en-US" sz="2000" b="0" dirty="0" err="1"/>
              <a:t>nồng</a:t>
            </a:r>
            <a:r>
              <a:rPr lang="en-US" sz="2000" b="0" dirty="0"/>
              <a:t> </a:t>
            </a:r>
            <a:r>
              <a:rPr lang="en-US" sz="2000" b="0" dirty="0" err="1"/>
              <a:t>độ</a:t>
            </a:r>
            <a:r>
              <a:rPr lang="en-US" sz="2000" b="0" dirty="0"/>
              <a:t> </a:t>
            </a:r>
            <a:r>
              <a:rPr lang="en-US" sz="2000" b="0" dirty="0" err="1"/>
              <a:t>nhất</a:t>
            </a:r>
            <a:r>
              <a:rPr lang="en-US" sz="2000" b="0" dirty="0"/>
              <a:t> </a:t>
            </a:r>
            <a:r>
              <a:rPr lang="en-US" sz="2000" b="0" dirty="0" err="1"/>
              <a:t>định</a:t>
            </a:r>
            <a:r>
              <a:rPr lang="en-US" sz="2000" b="0" dirty="0"/>
              <a:t> </a:t>
            </a:r>
            <a:r>
              <a:rPr lang="en-US" sz="2000" b="0" dirty="0" err="1"/>
              <a:t>có</a:t>
            </a:r>
            <a:r>
              <a:rPr lang="en-US" sz="2000" b="0" dirty="0"/>
              <a:t> </a:t>
            </a:r>
            <a:r>
              <a:rPr lang="en-US" sz="2000" b="0" dirty="0" err="1"/>
              <a:t>thể</a:t>
            </a:r>
            <a:r>
              <a:rPr lang="en-US" sz="2000" b="0" dirty="0"/>
              <a:t> </a:t>
            </a:r>
            <a:r>
              <a:rPr lang="en-US" sz="2000" b="0" dirty="0" err="1"/>
              <a:t>gây</a:t>
            </a:r>
            <a:r>
              <a:rPr lang="en-US" sz="2000" b="0" dirty="0"/>
              <a:t> </a:t>
            </a:r>
            <a:r>
              <a:rPr lang="en-US" sz="2000" b="0" dirty="0" err="1"/>
              <a:t>hiệu</a:t>
            </a:r>
            <a:r>
              <a:rPr lang="en-US" sz="2000" b="0" dirty="0"/>
              <a:t> </a:t>
            </a:r>
            <a:r>
              <a:rPr lang="en-US" sz="2000" b="0" dirty="0" err="1"/>
              <a:t>quả</a:t>
            </a:r>
            <a:r>
              <a:rPr lang="en-US" sz="2000" b="0" dirty="0"/>
              <a:t> </a:t>
            </a:r>
            <a:r>
              <a:rPr lang="en-US" sz="2000" b="0" dirty="0" err="1"/>
              <a:t>độc</a:t>
            </a:r>
            <a:r>
              <a:rPr lang="en-US" sz="2000" b="0" dirty="0"/>
              <a:t> </a:t>
            </a:r>
            <a:r>
              <a:rPr lang="en-US" sz="2000" b="0" dirty="0" err="1"/>
              <a:t>hại</a:t>
            </a:r>
            <a:r>
              <a:rPr lang="en-US" sz="2000" b="0" dirty="0"/>
              <a:t> </a:t>
            </a:r>
            <a:r>
              <a:rPr lang="en-US" sz="2000" b="0" dirty="0" err="1"/>
              <a:t>cho</a:t>
            </a:r>
            <a:r>
              <a:rPr lang="en-US" sz="2000" b="0" dirty="0"/>
              <a:t> </a:t>
            </a:r>
            <a:r>
              <a:rPr lang="en-US" sz="2000" b="0" dirty="0" err="1"/>
              <a:t>cơ</a:t>
            </a:r>
            <a:r>
              <a:rPr lang="en-US" sz="2000" b="0" dirty="0"/>
              <a:t> </a:t>
            </a:r>
            <a:r>
              <a:rPr lang="en-US" sz="2000" b="0" dirty="0" err="1"/>
              <a:t>thể</a:t>
            </a:r>
            <a:r>
              <a:rPr lang="en-US" sz="2000" b="0" dirty="0"/>
              <a:t> </a:t>
            </a:r>
            <a:r>
              <a:rPr lang="en-US" sz="2000" b="0" dirty="0" err="1"/>
              <a:t>sống</a:t>
            </a:r>
            <a:r>
              <a:rPr lang="en-US" sz="2000" b="0" dirty="0"/>
              <a:t>.</a:t>
            </a:r>
            <a:endParaRPr lang="vi-VN" sz="2000" b="0" dirty="0"/>
          </a:p>
          <a:p>
            <a:pPr algn="just">
              <a:lnSpc>
                <a:spcPct val="150000"/>
              </a:lnSpc>
            </a:pPr>
            <a:endParaRPr lang="vi-VN" sz="2000" b="0" dirty="0"/>
          </a:p>
        </p:txBody>
      </p:sp>
    </p:spTree>
    <p:extLst>
      <p:ext uri="{BB962C8B-B14F-4D97-AF65-F5344CB8AC3E}">
        <p14:creationId xmlns:p14="http://schemas.microsoft.com/office/powerpoint/2010/main" val="2761729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91400" cy="563562"/>
          </a:xfrm>
        </p:spPr>
        <p:txBody>
          <a:bodyPr/>
          <a:lstStyle/>
          <a:p>
            <a:r>
              <a:rPr lang="en-US" dirty="0" smtClean="0">
                <a:latin typeface="Times New Roman" panose="02020603050405020304" pitchFamily="18" charset="0"/>
                <a:cs typeface="Times New Roman" panose="02020603050405020304" pitchFamily="18" charset="0"/>
              </a:rPr>
              <a:t>Kit </a:t>
            </a:r>
            <a:r>
              <a:rPr lang="en-US" dirty="0" err="1" smtClean="0">
                <a:latin typeface="Times New Roman" panose="02020603050405020304" pitchFamily="18" charset="0"/>
                <a:cs typeface="Times New Roman" panose="02020603050405020304" pitchFamily="18" charset="0"/>
              </a:rPr>
              <a:t>thử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a:t>
            </a:r>
            <a:endParaRPr lang="vi-VN" dirty="0">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473157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949" y="1600200"/>
            <a:ext cx="4452257"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01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840" y="-152400"/>
            <a:ext cx="8640960" cy="1296144"/>
          </a:xfrm>
        </p:spPr>
        <p:txBody>
          <a:bodyPr>
            <a:normAutofit/>
          </a:bodyPr>
          <a:lstStyle/>
          <a:p>
            <a:r>
              <a:rPr lang="en-US" sz="3000" b="1" dirty="0" smtClean="0">
                <a:latin typeface="Times New Roman" pitchFamily="18" charset="0"/>
                <a:cs typeface="Times New Roman" pitchFamily="18" charset="0"/>
              </a:rPr>
              <a:t>2.4 </a:t>
            </a:r>
            <a:r>
              <a:rPr lang="en-US" sz="3000" b="1" dirty="0" err="1" smtClean="0">
                <a:latin typeface="Times New Roman" pitchFamily="18" charset="0"/>
                <a:cs typeface="Times New Roman" pitchFamily="18" charset="0"/>
              </a:rPr>
              <a:t>Bệnh</a:t>
            </a:r>
            <a:r>
              <a:rPr lang="en-US" sz="3000" b="1" dirty="0" smtClean="0">
                <a:latin typeface="Times New Roman" pitchFamily="18" charset="0"/>
                <a:cs typeface="Times New Roman" pitchFamily="18" charset="0"/>
              </a:rPr>
              <a:t> do </a:t>
            </a:r>
            <a:r>
              <a:rPr lang="en-US" sz="3000" b="1" dirty="0" err="1" smtClean="0">
                <a:latin typeface="Times New Roman" pitchFamily="18" charset="0"/>
                <a:cs typeface="Times New Roman" pitchFamily="18" charset="0"/>
              </a:rPr>
              <a:t>các</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chất</a:t>
            </a:r>
            <a:r>
              <a:rPr lang="en-US" sz="3000" b="1" dirty="0" smtClean="0">
                <a:latin typeface="Times New Roman" pitchFamily="18" charset="0"/>
                <a:cs typeface="Times New Roman" pitchFamily="18" charset="0"/>
              </a:rPr>
              <a:t> </a:t>
            </a:r>
            <a:r>
              <a:rPr lang="vi-VN" sz="3000" b="1" dirty="0" smtClean="0">
                <a:latin typeface="Times New Roman" pitchFamily="18" charset="0"/>
                <a:cs typeface="Times New Roman" pitchFamily="18" charset="0"/>
              </a:rPr>
              <a:t>độc có nguồn gốc từ môi trường vô sinh</a:t>
            </a:r>
            <a:endParaRPr lang="vi-VN" sz="3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296616"/>
            <a:ext cx="8856984" cy="5256584"/>
          </a:xfrm>
        </p:spPr>
        <p:txBody>
          <a:bodyPr/>
          <a:lstStyle/>
          <a:p>
            <a:pPr>
              <a:spcAft>
                <a:spcPts val="600"/>
              </a:spcAft>
            </a:pPr>
            <a:r>
              <a:rPr lang="vi-VN" sz="2400" dirty="0">
                <a:latin typeface="Times New Roman" panose="02020603050405020304" pitchFamily="18" charset="0"/>
                <a:cs typeface="Times New Roman" panose="02020603050405020304" pitchFamily="18" charset="0"/>
              </a:rPr>
              <a:t>Bệnh do các khí </a:t>
            </a:r>
            <a:r>
              <a:rPr lang="vi-VN" sz="2400" dirty="0" smtClean="0">
                <a:latin typeface="Times New Roman" panose="02020603050405020304" pitchFamily="18" charset="0"/>
                <a:cs typeface="Times New Roman" panose="02020603050405020304" pitchFamily="18" charset="0"/>
              </a:rPr>
              <a:t>độc.</a:t>
            </a:r>
          </a:p>
          <a:p>
            <a:pPr>
              <a:spcAft>
                <a:spcPts val="600"/>
              </a:spcAft>
            </a:pPr>
            <a:r>
              <a:rPr lang="vi-VN" sz="2400" dirty="0">
                <a:latin typeface="Times New Roman" panose="02020603050405020304" pitchFamily="18" charset="0"/>
                <a:cs typeface="Times New Roman" panose="02020603050405020304" pitchFamily="18" charset="0"/>
              </a:rPr>
              <a:t>Bệnh </a:t>
            </a:r>
            <a:r>
              <a:rPr lang="en-US" sz="2400" dirty="0" smtClean="0">
                <a:latin typeface="Times New Roman" panose="02020603050405020304" pitchFamily="18" charset="0"/>
                <a:cs typeface="Times New Roman" panose="02020603050405020304" pitchFamily="18" charset="0"/>
              </a:rPr>
              <a:t>d</a:t>
            </a:r>
            <a:r>
              <a:rPr lang="vi-VN" sz="2400" dirty="0" smtClean="0">
                <a:latin typeface="Times New Roman" panose="02020603050405020304" pitchFamily="18" charset="0"/>
                <a:cs typeface="Times New Roman" panose="02020603050405020304" pitchFamily="18" charset="0"/>
              </a:rPr>
              <a:t>o </a:t>
            </a:r>
            <a:r>
              <a:rPr lang="vi-VN" sz="2400" dirty="0">
                <a:latin typeface="Times New Roman" panose="02020603050405020304" pitchFamily="18" charset="0"/>
                <a:cs typeface="Times New Roman" panose="02020603050405020304" pitchFamily="18" charset="0"/>
              </a:rPr>
              <a:t>thuốc </a:t>
            </a:r>
            <a:r>
              <a:rPr lang="vi-VN" sz="2400" dirty="0" smtClean="0">
                <a:latin typeface="Times New Roman" panose="02020603050405020304" pitchFamily="18" charset="0"/>
                <a:cs typeface="Times New Roman" panose="02020603050405020304" pitchFamily="18" charset="0"/>
              </a:rPr>
              <a:t>bảo </a:t>
            </a:r>
            <a:r>
              <a:rPr lang="vi-VN" sz="2400" dirty="0">
                <a:latin typeface="Times New Roman" panose="02020603050405020304" pitchFamily="18" charset="0"/>
                <a:cs typeface="Times New Roman" panose="02020603050405020304" pitchFamily="18" charset="0"/>
              </a:rPr>
              <a:t>vệ thực </a:t>
            </a:r>
            <a:r>
              <a:rPr lang="vi-VN" sz="2400" dirty="0" smtClean="0">
                <a:latin typeface="Times New Roman" panose="02020603050405020304" pitchFamily="18" charset="0"/>
                <a:cs typeface="Times New Roman" panose="02020603050405020304" pitchFamily="18" charset="0"/>
              </a:rPr>
              <a:t>vật.</a:t>
            </a:r>
          </a:p>
          <a:p>
            <a:pPr>
              <a:spcAft>
                <a:spcPts val="600"/>
              </a:spcAft>
            </a:pPr>
            <a:r>
              <a:rPr lang="vi-VN" sz="2400" dirty="0">
                <a:latin typeface="Times New Roman" panose="02020603050405020304" pitchFamily="18" charset="0"/>
                <a:cs typeface="Times New Roman" panose="02020603050405020304" pitchFamily="18" charset="0"/>
              </a:rPr>
              <a:t>Bệnh do các ion kim loại </a:t>
            </a:r>
            <a:r>
              <a:rPr lang="vi-VN" sz="2400" dirty="0" smtClean="0">
                <a:latin typeface="Times New Roman" panose="02020603050405020304" pitchFamily="18" charset="0"/>
                <a:cs typeface="Times New Roman" panose="02020603050405020304" pitchFamily="18" charset="0"/>
              </a:rPr>
              <a:t>nặng.</a:t>
            </a:r>
          </a:p>
          <a:p>
            <a:pPr>
              <a:spcAft>
                <a:spcPts val="600"/>
              </a:spcAft>
            </a:pPr>
            <a:r>
              <a:rPr lang="vi-VN" sz="2400" dirty="0">
                <a:latin typeface="Times New Roman" panose="02020603050405020304" pitchFamily="18" charset="0"/>
                <a:cs typeface="Times New Roman" panose="02020603050405020304" pitchFamily="18" charset="0"/>
              </a:rPr>
              <a:t>Bệnh do nhiễm độc từ kháng sinh và các loại hóa chất thường </a:t>
            </a:r>
            <a:r>
              <a:rPr lang="vi-VN" sz="2400" dirty="0" smtClean="0">
                <a:latin typeface="Times New Roman" panose="02020603050405020304" pitchFamily="18" charset="0"/>
                <a:cs typeface="Times New Roman" panose="02020603050405020304" pitchFamily="18" charset="0"/>
              </a:rPr>
              <a:t>dùng trong NTTS</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905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4136"/>
            <a:ext cx="8784976" cy="864096"/>
          </a:xfrm>
        </p:spPr>
        <p:txBody>
          <a:bodyPr>
            <a:normAutofit/>
          </a:bodyPr>
          <a:lstStyle/>
          <a:p>
            <a:r>
              <a:rPr lang="en-US" sz="3200" b="1" dirty="0" smtClean="0">
                <a:latin typeface="Times New Roman" pitchFamily="18" charset="0"/>
                <a:cs typeface="Times New Roman" pitchFamily="18" charset="0"/>
              </a:rPr>
              <a:t>2.4 </a:t>
            </a:r>
            <a:r>
              <a:rPr lang="en-US" sz="3200" b="1" dirty="0" err="1" smtClean="0">
                <a:latin typeface="Times New Roman" pitchFamily="18" charset="0"/>
                <a:cs typeface="Times New Roman" pitchFamily="18" charset="0"/>
              </a:rPr>
              <a:t>Bệnh</a:t>
            </a:r>
            <a:r>
              <a:rPr lang="en-US" sz="3200" b="1" dirty="0" smtClean="0">
                <a:latin typeface="Times New Roman" pitchFamily="18" charset="0"/>
                <a:cs typeface="Times New Roman" pitchFamily="18" charset="0"/>
              </a:rPr>
              <a:t> do </a:t>
            </a:r>
            <a:r>
              <a:rPr lang="en-US" sz="3200" b="1" dirty="0" err="1" smtClean="0">
                <a:latin typeface="Times New Roman" pitchFamily="18" charset="0"/>
                <a:cs typeface="Times New Roman" pitchFamily="18" charset="0"/>
              </a:rPr>
              <a:t>khí</a:t>
            </a: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độc – NH</a:t>
            </a:r>
            <a:r>
              <a:rPr lang="vi-VN" sz="3200" b="1" baseline="-25000" dirty="0" smtClean="0">
                <a:latin typeface="Times New Roman" pitchFamily="18" charset="0"/>
                <a:cs typeface="Times New Roman" pitchFamily="18" charset="0"/>
              </a:rPr>
              <a:t>3</a:t>
            </a:r>
            <a:endParaRPr lang="vi-VN"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 y="1253952"/>
            <a:ext cx="8928992" cy="5832648"/>
          </a:xfrm>
        </p:spPr>
        <p:txBody>
          <a:bodyPr>
            <a:normAutofit/>
          </a:bodyPr>
          <a:lstStyle/>
          <a:p>
            <a:pPr algn="just">
              <a:spcAft>
                <a:spcPts val="600"/>
              </a:spcAft>
            </a:pPr>
            <a:r>
              <a:rPr lang="en-US" sz="2400" b="0" dirty="0" err="1" smtClean="0">
                <a:latin typeface="Times New Roman" panose="02020603050405020304" pitchFamily="18" charset="0"/>
                <a:cs typeface="Times New Roman" panose="02020603050405020304" pitchFamily="18" charset="0"/>
              </a:rPr>
              <a:t>Nguồn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gốc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tạo</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ra</a:t>
            </a:r>
            <a:r>
              <a:rPr lang="en-US" sz="2400" b="0" dirty="0" smtClean="0">
                <a:latin typeface="Times New Roman" panose="02020603050405020304" pitchFamily="18" charset="0"/>
                <a:cs typeface="Times New Roman" panose="02020603050405020304" pitchFamily="18" charset="0"/>
              </a:rPr>
              <a:t> NH</a:t>
            </a:r>
            <a:r>
              <a:rPr lang="en-US" sz="2400" b="0" baseline="-25000" dirty="0" smtClean="0">
                <a:latin typeface="Times New Roman" panose="02020603050405020304" pitchFamily="18" charset="0"/>
                <a:cs typeface="Times New Roman" panose="02020603050405020304" pitchFamily="18" charset="0"/>
              </a:rPr>
              <a:t>3</a:t>
            </a:r>
            <a:endParaRPr lang="vi-VN" sz="2400" b="0" dirty="0">
              <a:latin typeface="Times New Roman" panose="02020603050405020304" pitchFamily="18" charset="0"/>
              <a:cs typeface="Times New Roman" panose="02020603050405020304" pitchFamily="18" charset="0"/>
            </a:endParaRPr>
          </a:p>
          <a:p>
            <a:pPr marL="0" indent="0" algn="ctr">
              <a:spcAft>
                <a:spcPts val="600"/>
              </a:spcAft>
              <a:buNone/>
            </a:pPr>
            <a:r>
              <a:rPr lang="en-US" sz="2400" b="0" dirty="0" smtClean="0">
                <a:latin typeface="Times New Roman" panose="02020603050405020304" pitchFamily="18" charset="0"/>
                <a:cs typeface="Times New Roman" panose="02020603050405020304" pitchFamily="18" charset="0"/>
              </a:rPr>
              <a:t>NH</a:t>
            </a:r>
            <a:r>
              <a:rPr lang="en-US" sz="2400" b="0" baseline="-25000" dirty="0" smtClean="0">
                <a:latin typeface="Times New Roman" panose="02020603050405020304" pitchFamily="18" charset="0"/>
                <a:cs typeface="Times New Roman" panose="02020603050405020304" pitchFamily="18" charset="0"/>
              </a:rPr>
              <a:t>3</a:t>
            </a:r>
            <a:r>
              <a:rPr lang="en-US" sz="2400" b="0" dirty="0" smtClean="0">
                <a:latin typeface="Times New Roman" panose="02020603050405020304" pitchFamily="18" charset="0"/>
                <a:cs typeface="Times New Roman" panose="02020603050405020304" pitchFamily="18" charset="0"/>
              </a:rPr>
              <a:t> + H</a:t>
            </a:r>
            <a:r>
              <a:rPr lang="en-US" sz="2400" b="0" baseline="-25000" dirty="0" smtClean="0">
                <a:latin typeface="Times New Roman" panose="02020603050405020304" pitchFamily="18" charset="0"/>
                <a:cs typeface="Times New Roman" panose="02020603050405020304" pitchFamily="18" charset="0"/>
              </a:rPr>
              <a:t>2</a:t>
            </a:r>
            <a:r>
              <a:rPr lang="en-US" sz="2400" b="0" dirty="0" smtClean="0">
                <a:latin typeface="Times New Roman" panose="02020603050405020304" pitchFamily="18" charset="0"/>
                <a:cs typeface="Times New Roman" panose="02020603050405020304" pitchFamily="18" charset="0"/>
              </a:rPr>
              <a:t>O            NH</a:t>
            </a:r>
            <a:r>
              <a:rPr lang="en-US" sz="2400" b="0" baseline="-25000" dirty="0" smtClean="0">
                <a:latin typeface="Times New Roman" panose="02020603050405020304" pitchFamily="18" charset="0"/>
                <a:cs typeface="Times New Roman" panose="02020603050405020304" pitchFamily="18" charset="0"/>
              </a:rPr>
              <a:t>4</a:t>
            </a:r>
            <a:r>
              <a:rPr lang="en-US" sz="2400" b="0" dirty="0" smtClean="0">
                <a:latin typeface="Times New Roman" panose="02020603050405020304" pitchFamily="18" charset="0"/>
                <a:cs typeface="Times New Roman" panose="02020603050405020304" pitchFamily="18" charset="0"/>
              </a:rPr>
              <a:t>OH</a:t>
            </a:r>
          </a:p>
          <a:p>
            <a:pPr marL="0" indent="0" algn="ctr">
              <a:spcAft>
                <a:spcPts val="600"/>
              </a:spcAft>
              <a:buNone/>
            </a:pPr>
            <a:r>
              <a:rPr lang="en-US" sz="2400" b="0" dirty="0" smtClean="0">
                <a:latin typeface="Times New Roman" panose="02020603050405020304" pitchFamily="18" charset="0"/>
                <a:cs typeface="Times New Roman" panose="02020603050405020304" pitchFamily="18" charset="0"/>
              </a:rPr>
              <a:t>NH</a:t>
            </a:r>
            <a:r>
              <a:rPr lang="en-US" sz="2400" b="0" baseline="-25000" dirty="0" smtClean="0">
                <a:latin typeface="Times New Roman" panose="02020603050405020304" pitchFamily="18" charset="0"/>
                <a:cs typeface="Times New Roman" panose="02020603050405020304" pitchFamily="18" charset="0"/>
              </a:rPr>
              <a:t>4</a:t>
            </a:r>
            <a:r>
              <a:rPr lang="en-US" sz="2400" b="0" dirty="0" smtClean="0">
                <a:latin typeface="Times New Roman" panose="02020603050405020304" pitchFamily="18" charset="0"/>
                <a:cs typeface="Times New Roman" panose="02020603050405020304" pitchFamily="18" charset="0"/>
              </a:rPr>
              <a:t>OH           NH</a:t>
            </a:r>
            <a:r>
              <a:rPr lang="en-US" sz="2400" b="0" baseline="-25000" dirty="0" smtClean="0">
                <a:latin typeface="Times New Roman" panose="02020603050405020304" pitchFamily="18" charset="0"/>
                <a:cs typeface="Times New Roman" panose="02020603050405020304" pitchFamily="18" charset="0"/>
              </a:rPr>
              <a:t>4</a:t>
            </a:r>
            <a:r>
              <a:rPr lang="en-US" sz="2400" b="0" baseline="30000" dirty="0" smtClean="0">
                <a:latin typeface="Times New Roman" panose="02020603050405020304" pitchFamily="18" charset="0"/>
                <a:cs typeface="Times New Roman" panose="02020603050405020304" pitchFamily="18" charset="0"/>
              </a:rPr>
              <a:t>+</a:t>
            </a:r>
            <a:r>
              <a:rPr lang="en-US" sz="2400" b="0" dirty="0" smtClean="0">
                <a:latin typeface="Times New Roman" panose="02020603050405020304" pitchFamily="18" charset="0"/>
                <a:cs typeface="Times New Roman" panose="02020603050405020304" pitchFamily="18" charset="0"/>
              </a:rPr>
              <a:t> + OH</a:t>
            </a:r>
            <a:r>
              <a:rPr lang="en-US" sz="2400" b="0" baseline="30000" dirty="0" smtClean="0">
                <a:latin typeface="Times New Roman" panose="02020603050405020304" pitchFamily="18" charset="0"/>
                <a:cs typeface="Times New Roman" panose="02020603050405020304" pitchFamily="18" charset="0"/>
              </a:rPr>
              <a:t>-</a:t>
            </a:r>
            <a:endParaRPr lang="vi-VN" sz="2400" b="0" dirty="0">
              <a:latin typeface="Times New Roman" panose="02020603050405020304" pitchFamily="18" charset="0"/>
              <a:cs typeface="Times New Roman" panose="02020603050405020304" pitchFamily="18" charset="0"/>
            </a:endParaRPr>
          </a:p>
          <a:p>
            <a:pPr algn="just">
              <a:spcAft>
                <a:spcPts val="600"/>
              </a:spcAft>
            </a:pPr>
            <a:r>
              <a:rPr lang="pt-BR" sz="2400" b="0" dirty="0" smtClean="0">
                <a:latin typeface="Times New Roman" panose="02020603050405020304" pitchFamily="18" charset="0"/>
                <a:cs typeface="Times New Roman" panose="02020603050405020304" pitchFamily="18" charset="0"/>
              </a:rPr>
              <a:t>Sự</a:t>
            </a:r>
            <a:r>
              <a:rPr lang="vi-VN" sz="2400" b="0" dirty="0">
                <a:latin typeface="Times New Roman" panose="02020603050405020304" pitchFamily="18" charset="0"/>
                <a:cs typeface="Times New Roman" panose="02020603050405020304" pitchFamily="18" charset="0"/>
              </a:rPr>
              <a:t> tồn </a:t>
            </a:r>
            <a:r>
              <a:rPr lang="vi-VN" sz="2400" b="0" dirty="0" smtClean="0">
                <a:latin typeface="Times New Roman" panose="02020603050405020304" pitchFamily="18" charset="0"/>
                <a:cs typeface="Times New Roman" panose="02020603050405020304" pitchFamily="18" charset="0"/>
              </a:rPr>
              <a:t>tại </a:t>
            </a:r>
            <a:r>
              <a:rPr lang="pt-BR" sz="2400" b="0" dirty="0" smtClean="0">
                <a:latin typeface="Times New Roman" panose="02020603050405020304" pitchFamily="18" charset="0"/>
                <a:cs typeface="Times New Roman" panose="02020603050405020304" pitchFamily="18" charset="0"/>
              </a:rPr>
              <a:t>NH</a:t>
            </a:r>
            <a:r>
              <a:rPr lang="pt-BR" sz="2400" b="0" baseline="-25000" dirty="0" smtClean="0">
                <a:latin typeface="Times New Roman" panose="02020603050405020304" pitchFamily="18" charset="0"/>
                <a:cs typeface="Times New Roman" panose="02020603050405020304" pitchFamily="18" charset="0"/>
              </a:rPr>
              <a:t>3</a:t>
            </a:r>
            <a:r>
              <a:rPr lang="pt-BR" sz="2400" b="0" dirty="0" smtClean="0">
                <a:latin typeface="Times New Roman" panose="02020603050405020304" pitchFamily="18" charset="0"/>
                <a:cs typeface="Times New Roman" panose="02020603050405020304" pitchFamily="18" charset="0"/>
              </a:rPr>
              <a:t> </a:t>
            </a:r>
            <a:r>
              <a:rPr lang="pt-BR" sz="2400" b="0" dirty="0">
                <a:latin typeface="Times New Roman" panose="02020603050405020304" pitchFamily="18" charset="0"/>
                <a:cs typeface="Times New Roman" panose="02020603050405020304" pitchFamily="18" charset="0"/>
              </a:rPr>
              <a:t>và </a:t>
            </a:r>
            <a:r>
              <a:rPr lang="pt-BR" sz="2400" b="0" dirty="0" smtClean="0">
                <a:latin typeface="Times New Roman" panose="02020603050405020304" pitchFamily="18" charset="0"/>
                <a:cs typeface="Times New Roman" panose="02020603050405020304" pitchFamily="18" charset="0"/>
              </a:rPr>
              <a:t>NH</a:t>
            </a:r>
            <a:r>
              <a:rPr lang="pt-BR" sz="2400" b="0" baseline="-25000" dirty="0" smtClean="0">
                <a:latin typeface="Times New Roman" panose="02020603050405020304" pitchFamily="18" charset="0"/>
                <a:cs typeface="Times New Roman" panose="02020603050405020304" pitchFamily="18" charset="0"/>
              </a:rPr>
              <a:t>4</a:t>
            </a:r>
            <a:r>
              <a:rPr lang="pt-BR" sz="2400" b="0" baseline="30000" dirty="0" smtClean="0">
                <a:latin typeface="Times New Roman" panose="02020603050405020304" pitchFamily="18" charset="0"/>
                <a:cs typeface="Times New Roman" panose="02020603050405020304" pitchFamily="18" charset="0"/>
              </a:rPr>
              <a:t>+</a:t>
            </a:r>
            <a:r>
              <a:rPr lang="vi-VN" sz="2400" b="0" dirty="0" smtClean="0">
                <a:latin typeface="Times New Roman" panose="02020603050405020304" pitchFamily="18" charset="0"/>
                <a:cs typeface="Times New Roman" panose="02020603050405020304" pitchFamily="18" charset="0"/>
              </a:rPr>
              <a:t> trong nước phụ thuộc vào nhiệt độ, độ pH, và độ mặn của nước. </a:t>
            </a:r>
            <a:endParaRPr lang="pt-BR" sz="2400" b="0" dirty="0">
              <a:latin typeface="Times New Roman" panose="02020603050405020304" pitchFamily="18" charset="0"/>
              <a:cs typeface="Times New Roman" panose="02020603050405020304" pitchFamily="18" charset="0"/>
            </a:endParaRPr>
          </a:p>
          <a:p>
            <a:pPr algn="just">
              <a:spcAft>
                <a:spcPts val="600"/>
              </a:spcAft>
            </a:pPr>
            <a:r>
              <a:rPr lang="vi-VN" sz="2400" b="0" dirty="0" smtClean="0">
                <a:latin typeface="Times New Roman" panose="02020603050405020304" pitchFamily="18" charset="0"/>
                <a:cs typeface="Times New Roman" panose="02020603050405020304" pitchFamily="18" charset="0"/>
              </a:rPr>
              <a:t>NH</a:t>
            </a:r>
            <a:r>
              <a:rPr lang="en-US" sz="2400" b="0" baseline="-25000" dirty="0" smtClean="0">
                <a:latin typeface="Times New Roman" panose="02020603050405020304" pitchFamily="18" charset="0"/>
                <a:cs typeface="Times New Roman" panose="02020603050405020304" pitchFamily="18" charset="0"/>
              </a:rPr>
              <a:t>3</a:t>
            </a:r>
            <a:r>
              <a:rPr lang="vi-VN" sz="2400" b="0" dirty="0" smtClean="0">
                <a:latin typeface="Times New Roman" panose="02020603050405020304" pitchFamily="18" charset="0"/>
                <a:cs typeface="Times New Roman" panose="02020603050405020304" pitchFamily="18" charset="0"/>
              </a:rPr>
              <a:t> rất độc đối với tôm. NH</a:t>
            </a:r>
            <a:r>
              <a:rPr lang="en-US" sz="2400" b="0" baseline="-25000" dirty="0" smtClean="0">
                <a:latin typeface="Times New Roman" panose="02020603050405020304" pitchFamily="18" charset="0"/>
                <a:cs typeface="Times New Roman" panose="02020603050405020304" pitchFamily="18" charset="0"/>
              </a:rPr>
              <a:t>4</a:t>
            </a:r>
            <a:r>
              <a:rPr lang="vi-VN" sz="2400" b="0" baseline="30000" dirty="0" smtClean="0">
                <a:latin typeface="Times New Roman" panose="02020603050405020304" pitchFamily="18" charset="0"/>
                <a:cs typeface="Times New Roman" panose="02020603050405020304" pitchFamily="18" charset="0"/>
              </a:rPr>
              <a:t>+</a:t>
            </a:r>
            <a:r>
              <a:rPr lang="vi-VN" sz="2400" b="0" dirty="0" smtClean="0">
                <a:latin typeface="Times New Roman" panose="02020603050405020304" pitchFamily="18" charset="0"/>
                <a:cs typeface="Times New Roman" panose="02020603050405020304" pitchFamily="18" charset="0"/>
              </a:rPr>
              <a:t> ít độc. </a:t>
            </a:r>
            <a:endParaRPr lang="en-US" sz="2400" b="0" dirty="0">
              <a:latin typeface="Times New Roman" panose="02020603050405020304" pitchFamily="18" charset="0"/>
              <a:cs typeface="Times New Roman" panose="02020603050405020304" pitchFamily="18" charset="0"/>
            </a:endParaRPr>
          </a:p>
          <a:p>
            <a:pPr algn="just">
              <a:spcAft>
                <a:spcPts val="600"/>
              </a:spcAft>
            </a:pPr>
            <a:r>
              <a:rPr lang="vi-VN" sz="2400" b="0" dirty="0" smtClean="0">
                <a:latin typeface="Times New Roman" panose="02020603050405020304" pitchFamily="18" charset="0"/>
                <a:cs typeface="Times New Roman" panose="02020603050405020304" pitchFamily="18" charset="0"/>
              </a:rPr>
              <a:t>Nếu </a:t>
            </a:r>
            <a:r>
              <a:rPr lang="vi-VN" sz="2400" b="0" dirty="0">
                <a:latin typeface="Times New Roman" panose="02020603050405020304" pitchFamily="18" charset="0"/>
                <a:cs typeface="Times New Roman" panose="02020603050405020304" pitchFamily="18" charset="0"/>
              </a:rPr>
              <a:t>hàm lượng NH3 quá thấp, ĐVTS phát triển </a:t>
            </a:r>
            <a:r>
              <a:rPr lang="vi-VN" sz="2400" b="0" dirty="0" smtClean="0">
                <a:latin typeface="Times New Roman" panose="02020603050405020304" pitchFamily="18" charset="0"/>
                <a:cs typeface="Times New Roman" panose="02020603050405020304" pitchFamily="18" charset="0"/>
              </a:rPr>
              <a:t>chậm</a:t>
            </a:r>
            <a:r>
              <a:rPr lang="vi-VN" sz="2400" b="0" dirty="0">
                <a:latin typeface="Times New Roman" panose="02020603050405020304" pitchFamily="18" charset="0"/>
                <a:cs typeface="Times New Roman" panose="02020603050405020304" pitchFamily="18" charset="0"/>
              </a:rPr>
              <a:t>. Nếu hàm lượng NH3 quá cao, ĐVTS trúng độc và </a:t>
            </a:r>
            <a:r>
              <a:rPr lang="vi-VN" sz="2400" b="0" dirty="0" smtClean="0">
                <a:latin typeface="Times New Roman" panose="02020603050405020304" pitchFamily="18" charset="0"/>
                <a:cs typeface="Times New Roman" panose="02020603050405020304" pitchFamily="18" charset="0"/>
              </a:rPr>
              <a:t>chết.</a:t>
            </a:r>
            <a:endParaRPr lang="en-US" sz="2400" b="0" dirty="0" smtClean="0">
              <a:latin typeface="Times New Roman" panose="02020603050405020304" pitchFamily="18" charset="0"/>
              <a:cs typeface="Times New Roman" panose="02020603050405020304" pitchFamily="18" charset="0"/>
            </a:endParaRPr>
          </a:p>
          <a:p>
            <a:pPr algn="just">
              <a:spcAft>
                <a:spcPts val="600"/>
              </a:spcAft>
            </a:pPr>
            <a:r>
              <a:rPr lang="en-US" sz="2400" b="0" dirty="0" smtClean="0">
                <a:latin typeface="Times New Roman" panose="02020603050405020304" pitchFamily="18" charset="0"/>
                <a:cs typeface="Times New Roman" panose="02020603050405020304" pitchFamily="18" charset="0"/>
              </a:rPr>
              <a:t>NH</a:t>
            </a:r>
            <a:r>
              <a:rPr lang="en-US" sz="2400" b="0" baseline="-25000" dirty="0" smtClean="0">
                <a:latin typeface="Times New Roman" panose="02020603050405020304" pitchFamily="18" charset="0"/>
                <a:cs typeface="Times New Roman" panose="02020603050405020304" pitchFamily="18" charset="0"/>
              </a:rPr>
              <a:t>3   </a:t>
            </a:r>
            <a:r>
              <a:rPr lang="en-US" sz="2400" b="0" dirty="0" err="1" smtClean="0">
                <a:latin typeface="Times New Roman" panose="02020603050405020304" pitchFamily="18" charset="0"/>
                <a:cs typeface="Times New Roman" panose="02020603050405020304" pitchFamily="18" charset="0"/>
              </a:rPr>
              <a:t>bé</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hơn</a:t>
            </a:r>
            <a:r>
              <a:rPr lang="en-US" sz="2400" b="0" dirty="0" smtClean="0">
                <a:latin typeface="Times New Roman" panose="02020603050405020304" pitchFamily="18" charset="0"/>
                <a:cs typeface="Times New Roman" panose="02020603050405020304" pitchFamily="18" charset="0"/>
              </a:rPr>
              <a:t> 0.1 mg/l </a:t>
            </a:r>
            <a:r>
              <a:rPr lang="en-US" sz="2400" b="0" dirty="0" err="1" smtClean="0">
                <a:latin typeface="Times New Roman" panose="02020603050405020304" pitchFamily="18" charset="0"/>
                <a:cs typeface="Times New Roman" panose="02020603050405020304" pitchFamily="18" charset="0"/>
              </a:rPr>
              <a:t>là</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thích</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hợp</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cho</a:t>
            </a:r>
            <a:r>
              <a:rPr lang="en-US" sz="2400" b="0" dirty="0" smtClean="0">
                <a:latin typeface="Times New Roman" panose="02020603050405020304" pitchFamily="18" charset="0"/>
                <a:cs typeface="Times New Roman" panose="02020603050405020304" pitchFamily="18" charset="0"/>
              </a:rPr>
              <a:t> ĐVTS</a:t>
            </a:r>
            <a:endParaRPr lang="vi-VN" sz="2400" b="0" dirty="0">
              <a:latin typeface="Times New Roman" panose="02020603050405020304" pitchFamily="18" charset="0"/>
              <a:cs typeface="Times New Roman" panose="02020603050405020304" pitchFamily="18" charset="0"/>
            </a:endParaRPr>
          </a:p>
          <a:p>
            <a:pPr algn="just">
              <a:spcAft>
                <a:spcPts val="600"/>
              </a:spcAft>
            </a:pPr>
            <a:endParaRPr lang="vi-VN" b="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a:off x="4038600" y="2514600"/>
            <a:ext cx="457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95800" y="1981200"/>
            <a:ext cx="4572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495800" y="2057400"/>
            <a:ext cx="4572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038600" y="2590800"/>
            <a:ext cx="381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941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4136"/>
            <a:ext cx="8784976" cy="864096"/>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khí</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 – NH</a:t>
            </a:r>
            <a:r>
              <a:rPr lang="vi-VN" b="1" baseline="-25000" dirty="0" smtClean="0">
                <a:latin typeface="Times New Roman" pitchFamily="18" charset="0"/>
                <a:cs typeface="Times New Roman" pitchFamily="18" charset="0"/>
              </a:rPr>
              <a:t>3</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1295400"/>
            <a:ext cx="8928992" cy="5445968"/>
          </a:xfrm>
        </p:spPr>
        <p:txBody>
          <a:bodyPr>
            <a:normAutofit/>
          </a:bodyPr>
          <a:lstStyle/>
          <a:p>
            <a:r>
              <a:rPr lang="vi-VN" sz="2800" dirty="0">
                <a:latin typeface="Times New Roman" panose="02020603050405020304" pitchFamily="18" charset="0"/>
                <a:cs typeface="Times New Roman" panose="02020603050405020304" pitchFamily="18" charset="0"/>
              </a:rPr>
              <a:t>So sánh tỷ lệ %NH3 khác nhau trong nước ngọt và nước lợ, nhiệt </a:t>
            </a:r>
            <a:r>
              <a:rPr lang="vi-VN" sz="2800" dirty="0" smtClean="0">
                <a:latin typeface="Times New Roman" panose="02020603050405020304" pitchFamily="18" charset="0"/>
                <a:cs typeface="Times New Roman" panose="02020603050405020304" pitchFamily="18" charset="0"/>
              </a:rPr>
              <a:t>độ 24</a:t>
            </a:r>
            <a:r>
              <a:rPr lang="vi-VN" sz="2800" baseline="30000" dirty="0" smtClean="0">
                <a:latin typeface="Times New Roman" panose="02020603050405020304" pitchFamily="18" charset="0"/>
                <a:cs typeface="Times New Roman" panose="02020603050405020304" pitchFamily="18" charset="0"/>
              </a:rPr>
              <a:t>0</a:t>
            </a:r>
            <a:r>
              <a:rPr lang="vi-VN" sz="2800" dirty="0" smtClean="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18575"/>
            <a:ext cx="8507232" cy="238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103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4136"/>
            <a:ext cx="8784976" cy="864096"/>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khí</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 – NH</a:t>
            </a:r>
            <a:r>
              <a:rPr lang="vi-VN" b="1" baseline="-25000" dirty="0" smtClean="0">
                <a:latin typeface="Times New Roman" pitchFamily="18" charset="0"/>
                <a:cs typeface="Times New Roman" pitchFamily="18" charset="0"/>
              </a:rPr>
              <a:t>3</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908720"/>
            <a:ext cx="8928992" cy="5832648"/>
          </a:xfrm>
        </p:spPr>
        <p:txBody>
          <a:bodyPr>
            <a:normAutofit/>
          </a:bodyPr>
          <a:lstStyle/>
          <a:p>
            <a:pPr algn="just"/>
            <a:r>
              <a:rPr lang="en-US" sz="2400" b="0" dirty="0" err="1" smtClean="0">
                <a:latin typeface="Times New Roman" panose="02020603050405020304" pitchFamily="18" charset="0"/>
                <a:cs typeface="Times New Roman" panose="02020603050405020304" pitchFamily="18" charset="0"/>
              </a:rPr>
              <a:t>Ngưỡng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gây</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độc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của</a:t>
            </a:r>
            <a:r>
              <a:rPr lang="en-US" sz="2400" b="0" dirty="0" smtClean="0">
                <a:latin typeface="Times New Roman" panose="02020603050405020304" pitchFamily="18" charset="0"/>
                <a:cs typeface="Times New Roman" panose="02020603050405020304" pitchFamily="18" charset="0"/>
              </a:rPr>
              <a:t> NH</a:t>
            </a:r>
            <a:r>
              <a:rPr lang="en-US" sz="2400" b="0" baseline="-25000" dirty="0" smtClean="0">
                <a:latin typeface="Times New Roman" panose="02020603050405020304" pitchFamily="18" charset="0"/>
                <a:cs typeface="Times New Roman" panose="02020603050405020304" pitchFamily="18" charset="0"/>
              </a:rPr>
              <a:t>3</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phụ</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thuộc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vào</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loài</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và</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kích</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cỡ</a:t>
            </a:r>
            <a:endParaRPr lang="vi-VN" b="0" dirty="0" smtClean="0">
              <a:latin typeface="Times New Roman" panose="02020603050405020304" pitchFamily="18" charset="0"/>
              <a:cs typeface="Times New Roman" panose="02020603050405020304" pitchFamily="18" charset="0"/>
            </a:endParaRPr>
          </a:p>
          <a:p>
            <a:pPr marL="0" indent="0" algn="just">
              <a:buNone/>
            </a:pPr>
            <a:endParaRPr lang="vi-VN" b="0" dirty="0">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57400"/>
            <a:ext cx="8496944" cy="26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907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4136"/>
            <a:ext cx="8784976" cy="864096"/>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khí</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 – NH</a:t>
            </a:r>
            <a:r>
              <a:rPr lang="vi-VN" b="1" baseline="-25000" dirty="0" smtClean="0">
                <a:latin typeface="Times New Roman" pitchFamily="18" charset="0"/>
                <a:cs typeface="Times New Roman" pitchFamily="18" charset="0"/>
              </a:rPr>
              <a:t>3</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908720"/>
            <a:ext cx="8928992" cy="5832648"/>
          </a:xfrm>
        </p:spPr>
        <p:txBody>
          <a:bodyPr>
            <a:normAutofit/>
          </a:bodyPr>
          <a:lstStyle/>
          <a:p>
            <a:r>
              <a:rPr lang="vi-VN" sz="2400" dirty="0">
                <a:latin typeface="Times New Roman" panose="02020603050405020304" pitchFamily="18" charset="0"/>
                <a:cs typeface="Times New Roman" panose="02020603050405020304" pitchFamily="18" charset="0"/>
              </a:rPr>
              <a:t>Bảng </a:t>
            </a:r>
            <a:r>
              <a:rPr lang="vi-VN" sz="2400" dirty="0" smtClean="0">
                <a:latin typeface="Times New Roman" panose="02020603050405020304" pitchFamily="18" charset="0"/>
                <a:cs typeface="Times New Roman" panose="02020603050405020304" pitchFamily="18" charset="0"/>
              </a:rPr>
              <a:t>tương quan </a:t>
            </a:r>
            <a:r>
              <a:rPr lang="vi-VN" sz="2400" dirty="0">
                <a:latin typeface="Times New Roman" panose="02020603050405020304" pitchFamily="18" charset="0"/>
                <a:cs typeface="Times New Roman" panose="02020603050405020304" pitchFamily="18" charset="0"/>
              </a:rPr>
              <a:t>giá trị pH và NH3 liên quan </a:t>
            </a:r>
            <a:r>
              <a:rPr lang="vi-VN" sz="2400" dirty="0" smtClean="0">
                <a:latin typeface="Times New Roman" panose="02020603050405020304" pitchFamily="18" charset="0"/>
                <a:cs typeface="Times New Roman" panose="02020603050405020304" pitchFamily="18" charset="0"/>
              </a:rPr>
              <a:t>đến NH4</a:t>
            </a:r>
            <a:endParaRPr lang="vi-VN"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4013"/>
            <a:ext cx="8784976" cy="450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036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4136"/>
            <a:ext cx="8784976" cy="864096"/>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khí</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 – NH</a:t>
            </a:r>
            <a:r>
              <a:rPr lang="vi-VN" b="1" baseline="-25000" dirty="0" smtClean="0">
                <a:latin typeface="Times New Roman" pitchFamily="18" charset="0"/>
                <a:cs typeface="Times New Roman" pitchFamily="18" charset="0"/>
              </a:rPr>
              <a:t>3</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908720"/>
            <a:ext cx="8928992" cy="5832648"/>
          </a:xfrm>
        </p:spPr>
        <p:txBody>
          <a:bodyPr>
            <a:normAutofit/>
          </a:bodyPr>
          <a:lstStyle/>
          <a:p>
            <a:pPr marL="0" indent="0">
              <a:buNone/>
            </a:pPr>
            <a:endParaRPr lang="vi-VN" dirty="0">
              <a:latin typeface="+mj-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65049"/>
            <a:ext cx="61341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532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4136"/>
            <a:ext cx="8784976" cy="864096"/>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khí</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 – NH</a:t>
            </a:r>
            <a:r>
              <a:rPr lang="vi-VN" b="1" baseline="-25000" dirty="0" smtClean="0">
                <a:latin typeface="Times New Roman" pitchFamily="18" charset="0"/>
                <a:cs typeface="Times New Roman" pitchFamily="18" charset="0"/>
              </a:rPr>
              <a:t>3</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908720"/>
            <a:ext cx="8928992" cy="5832648"/>
          </a:xfrm>
        </p:spPr>
        <p:txBody>
          <a:bodyPr>
            <a:noAutofit/>
          </a:bodyPr>
          <a:lstStyle/>
          <a:p>
            <a:pPr algn="just">
              <a:spcAft>
                <a:spcPts val="600"/>
              </a:spcAft>
            </a:pPr>
            <a:r>
              <a:rPr lang="vi-VN" sz="2400" b="1" dirty="0">
                <a:latin typeface="Times New Roman" panose="02020603050405020304" pitchFamily="18" charset="0"/>
                <a:cs typeface="Times New Roman" panose="02020603050405020304" pitchFamily="18" charset="0"/>
              </a:rPr>
              <a:t>Biện pháp xử </a:t>
            </a:r>
            <a:r>
              <a:rPr lang="vi-VN" sz="2400" b="1" dirty="0" smtClean="0">
                <a:latin typeface="Times New Roman" panose="02020603050405020304" pitchFamily="18" charset="0"/>
                <a:cs typeface="Times New Roman" panose="02020603050405020304" pitchFamily="18" charset="0"/>
              </a:rPr>
              <a:t>lý</a:t>
            </a:r>
            <a:r>
              <a:rPr lang="vi-VN" sz="2400" dirty="0" smtClean="0">
                <a:latin typeface="Times New Roman" panose="02020603050405020304" pitchFamily="18" charset="0"/>
                <a:cs typeface="Times New Roman" panose="02020603050405020304" pitchFamily="18" charset="0"/>
              </a:rPr>
              <a:t>:</a:t>
            </a:r>
          </a:p>
          <a:p>
            <a:pPr lvl="1" algn="just">
              <a:spcAft>
                <a:spcPts val="600"/>
              </a:spcAft>
            </a:pPr>
            <a:r>
              <a:rPr lang="vi-VN" sz="2400" dirty="0">
                <a:latin typeface="Times New Roman" panose="02020603050405020304" pitchFamily="18" charset="0"/>
                <a:cs typeface="Times New Roman" panose="02020603050405020304" pitchFamily="18" charset="0"/>
              </a:rPr>
              <a:t>Thay nước với nguồn nước có chất lượng tốt nhằm làm giảm mật độ của tảo và các chất thối rữa trong </a:t>
            </a:r>
            <a:r>
              <a:rPr lang="vi-VN" sz="2400" dirty="0" smtClean="0">
                <a:latin typeface="Times New Roman" panose="02020603050405020304" pitchFamily="18" charset="0"/>
                <a:cs typeface="Times New Roman" panose="02020603050405020304" pitchFamily="18" charset="0"/>
              </a:rPr>
              <a:t>nước.</a:t>
            </a:r>
          </a:p>
          <a:p>
            <a:pPr lvl="1" algn="just">
              <a:spcAft>
                <a:spcPts val="600"/>
              </a:spcAft>
            </a:pPr>
            <a:r>
              <a:rPr lang="vi-VN" sz="2400" dirty="0">
                <a:latin typeface="Times New Roman" panose="02020603050405020304" pitchFamily="18" charset="0"/>
                <a:cs typeface="Times New Roman" panose="02020603050405020304" pitchFamily="18" charset="0"/>
              </a:rPr>
              <a:t>Giảm thiểu chất thải ở đáy ao, không cho thức ăn quá dư thừa hoặc bón phân quá liều </a:t>
            </a:r>
            <a:r>
              <a:rPr lang="vi-VN" sz="2400" dirty="0" smtClean="0">
                <a:latin typeface="Times New Roman" panose="02020603050405020304" pitchFamily="18" charset="0"/>
                <a:cs typeface="Times New Roman" panose="02020603050405020304" pitchFamily="18" charset="0"/>
              </a:rPr>
              <a:t>lượng.</a:t>
            </a:r>
          </a:p>
          <a:p>
            <a:pPr lvl="1" algn="just">
              <a:spcAft>
                <a:spcPts val="600"/>
              </a:spcAft>
            </a:pPr>
            <a:r>
              <a:rPr lang="vi-VN" sz="2400" dirty="0">
                <a:latin typeface="Times New Roman" panose="02020603050405020304" pitchFamily="18" charset="0"/>
                <a:cs typeface="Times New Roman" panose="02020603050405020304" pitchFamily="18" charset="0"/>
              </a:rPr>
              <a:t>Kiểm soát sự phát triển của </a:t>
            </a:r>
            <a:r>
              <a:rPr lang="vi-VN" sz="2400" dirty="0" smtClean="0">
                <a:latin typeface="Times New Roman" panose="02020603050405020304" pitchFamily="18" charset="0"/>
                <a:cs typeface="Times New Roman" panose="02020603050405020304" pitchFamily="18" charset="0"/>
              </a:rPr>
              <a:t>tảo.</a:t>
            </a:r>
          </a:p>
          <a:p>
            <a:pPr lvl="1" algn="just">
              <a:spcAft>
                <a:spcPts val="600"/>
              </a:spcAft>
            </a:pPr>
            <a:r>
              <a:rPr lang="vi-VN" sz="2400" dirty="0">
                <a:latin typeface="Times New Roman" panose="02020603050405020304" pitchFamily="18" charset="0"/>
                <a:cs typeface="Times New Roman" panose="02020603050405020304" pitchFamily="18" charset="0"/>
              </a:rPr>
              <a:t>Duy trì ổn định </a:t>
            </a:r>
            <a:r>
              <a:rPr lang="vi-VN" sz="2400" dirty="0" smtClean="0">
                <a:latin typeface="Times New Roman" panose="02020603050405020304" pitchFamily="18" charset="0"/>
                <a:cs typeface="Times New Roman" panose="02020603050405020304" pitchFamily="18" charset="0"/>
              </a:rPr>
              <a:t>độ trong.</a:t>
            </a:r>
          </a:p>
          <a:p>
            <a:pPr lvl="1" algn="just">
              <a:spcAft>
                <a:spcPts val="600"/>
              </a:spcAft>
            </a:pPr>
            <a:r>
              <a:rPr lang="vi-VN" sz="2400" dirty="0">
                <a:latin typeface="Times New Roman" panose="02020603050405020304" pitchFamily="18" charset="0"/>
                <a:cs typeface="Times New Roman" panose="02020603050405020304" pitchFamily="18" charset="0"/>
              </a:rPr>
              <a:t>Ao nuôi cần thoáng khí (phát quang bờ, thu bớt cỏ rác, rau </a:t>
            </a:r>
            <a:r>
              <a:rPr lang="vi-VN" sz="2400" dirty="0" smtClean="0">
                <a:latin typeface="Times New Roman" panose="02020603050405020304" pitchFamily="18" charset="0"/>
                <a:cs typeface="Times New Roman" panose="02020603050405020304" pitchFamily="18" charset="0"/>
              </a:rPr>
              <a:t>bèo).</a:t>
            </a:r>
          </a:p>
          <a:p>
            <a:pPr lvl="1" algn="just">
              <a:spcAft>
                <a:spcPts val="600"/>
              </a:spcAft>
            </a:pPr>
            <a:r>
              <a:rPr lang="vi-VN" sz="2400" dirty="0">
                <a:latin typeface="Times New Roman" panose="02020603050405020304" pitchFamily="18" charset="0"/>
                <a:cs typeface="Times New Roman" panose="02020603050405020304" pitchFamily="18" charset="0"/>
              </a:rPr>
              <a:t>Dùng máy sục khí hoặc máy quạt </a:t>
            </a:r>
            <a:r>
              <a:rPr lang="vi-VN" sz="2400" dirty="0" smtClean="0">
                <a:latin typeface="Times New Roman" panose="02020603050405020304" pitchFamily="18" charset="0"/>
                <a:cs typeface="Times New Roman" panose="02020603050405020304" pitchFamily="18" charset="0"/>
              </a:rPr>
              <a:t>nước.</a:t>
            </a:r>
          </a:p>
          <a:p>
            <a:pPr lvl="1" algn="just">
              <a:spcAft>
                <a:spcPts val="600"/>
              </a:spcAft>
            </a:pPr>
            <a:r>
              <a:rPr lang="vi-VN" sz="2400" dirty="0">
                <a:latin typeface="Times New Roman" panose="02020603050405020304" pitchFamily="18" charset="0"/>
                <a:cs typeface="Times New Roman" panose="02020603050405020304" pitchFamily="18" charset="0"/>
              </a:rPr>
              <a:t>Sử dụng hóa chất tăng </a:t>
            </a:r>
            <a:r>
              <a:rPr lang="vi-VN" sz="2400" dirty="0" smtClean="0">
                <a:latin typeface="Times New Roman" panose="02020603050405020304" pitchFamily="18" charset="0"/>
                <a:cs typeface="Times New Roman" panose="02020603050405020304" pitchFamily="18" charset="0"/>
              </a:rPr>
              <a:t>oxy.</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795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4136"/>
            <a:ext cx="8784976" cy="864096"/>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khí</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 – NH</a:t>
            </a:r>
            <a:r>
              <a:rPr lang="vi-VN" b="1" baseline="-25000" dirty="0" smtClean="0">
                <a:latin typeface="Times New Roman" pitchFamily="18" charset="0"/>
                <a:cs typeface="Times New Roman" pitchFamily="18" charset="0"/>
              </a:rPr>
              <a:t>3</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908720"/>
            <a:ext cx="8928992" cy="5832648"/>
          </a:xfrm>
        </p:spPr>
        <p:txBody>
          <a:bodyPr>
            <a:normAutofit/>
          </a:bodyPr>
          <a:lstStyle/>
          <a:p>
            <a:pPr>
              <a:spcAft>
                <a:spcPts val="600"/>
              </a:spcAft>
            </a:pPr>
            <a:r>
              <a:rPr lang="vi-VN" sz="2400" b="1" dirty="0">
                <a:latin typeface="Times New Roman" panose="02020603050405020304" pitchFamily="18" charset="0"/>
                <a:cs typeface="Times New Roman" panose="02020603050405020304" pitchFamily="18" charset="0"/>
              </a:rPr>
              <a:t>Biện pháp xử </a:t>
            </a:r>
            <a:r>
              <a:rPr lang="vi-VN" sz="2400" b="1" dirty="0" smtClean="0">
                <a:latin typeface="Times New Roman" panose="02020603050405020304" pitchFamily="18" charset="0"/>
                <a:cs typeface="Times New Roman" panose="02020603050405020304" pitchFamily="18" charset="0"/>
              </a:rPr>
              <a:t>lý</a:t>
            </a:r>
            <a:r>
              <a:rPr lang="vi-VN" sz="2400" dirty="0" smtClean="0">
                <a:latin typeface="Times New Roman" panose="02020603050405020304" pitchFamily="18" charset="0"/>
                <a:cs typeface="Times New Roman" panose="02020603050405020304" pitchFamily="18" charset="0"/>
              </a:rPr>
              <a:t>:</a:t>
            </a:r>
          </a:p>
          <a:p>
            <a:pPr lvl="1">
              <a:spcAft>
                <a:spcPts val="600"/>
              </a:spcAft>
            </a:pPr>
            <a:r>
              <a:rPr lang="vi-VN" sz="2400" dirty="0">
                <a:latin typeface="Times New Roman" panose="02020603050405020304" pitchFamily="18" charset="0"/>
                <a:cs typeface="Times New Roman" panose="02020603050405020304" pitchFamily="18" charset="0"/>
              </a:rPr>
              <a:t>Duy trì độ pH ổn định </a:t>
            </a:r>
            <a:r>
              <a:rPr lang="vi-VN" sz="2400" dirty="0" smtClean="0">
                <a:latin typeface="Times New Roman" panose="02020603050405020304" pitchFamily="18" charset="0"/>
                <a:cs typeface="Times New Roman" panose="02020603050405020304" pitchFamily="18" charset="0"/>
              </a:rPr>
              <a:t>từ 7 – 8,5.</a:t>
            </a:r>
          </a:p>
          <a:p>
            <a:pPr lvl="1">
              <a:spcAft>
                <a:spcPts val="600"/>
              </a:spcAft>
            </a:pPr>
            <a:r>
              <a:rPr lang="vi-VN" sz="2400" dirty="0">
                <a:latin typeface="Times New Roman" panose="02020603050405020304" pitchFamily="18" charset="0"/>
                <a:cs typeface="Times New Roman" panose="02020603050405020304" pitchFamily="18" charset="0"/>
              </a:rPr>
              <a:t>Cải tạo ao tốt trước khi nuôi </a:t>
            </a:r>
            <a:r>
              <a:rPr lang="vi-VN" sz="2400" dirty="0" smtClean="0">
                <a:latin typeface="Times New Roman" panose="02020603050405020304" pitchFamily="18" charset="0"/>
                <a:cs typeface="Times New Roman" panose="02020603050405020304" pitchFamily="18" charset="0"/>
              </a:rPr>
              <a:t>thả.</a:t>
            </a:r>
          </a:p>
          <a:p>
            <a:pPr lvl="1">
              <a:spcAft>
                <a:spcPts val="600"/>
              </a:spcAft>
            </a:pPr>
            <a:r>
              <a:rPr lang="vi-VN" sz="2400" dirty="0">
                <a:latin typeface="Times New Roman" panose="02020603050405020304" pitchFamily="18" charset="0"/>
                <a:cs typeface="Times New Roman" panose="02020603050405020304" pitchFamily="18" charset="0"/>
              </a:rPr>
              <a:t>Định kỳ bón vôi ổn định hệ </a:t>
            </a:r>
            <a:r>
              <a:rPr lang="vi-VN" sz="2400" dirty="0" smtClean="0">
                <a:latin typeface="Times New Roman" panose="02020603050405020304" pitchFamily="18" charset="0"/>
                <a:cs typeface="Times New Roman" panose="02020603050405020304" pitchFamily="18" charset="0"/>
              </a:rPr>
              <a:t>đệm trong ao.</a:t>
            </a:r>
          </a:p>
          <a:p>
            <a:pPr lvl="1">
              <a:spcAft>
                <a:spcPts val="600"/>
              </a:spcAft>
            </a:pPr>
            <a:r>
              <a:rPr lang="vi-VN" sz="2400" dirty="0">
                <a:latin typeface="Times New Roman" panose="02020603050405020304" pitchFamily="18" charset="0"/>
                <a:cs typeface="Times New Roman" panose="02020603050405020304" pitchFamily="18" charset="0"/>
              </a:rPr>
              <a:t>Kiểm soát sự phát triển của </a:t>
            </a:r>
            <a:r>
              <a:rPr lang="vi-VN" sz="2400" dirty="0" smtClean="0">
                <a:latin typeface="Times New Roman" panose="02020603050405020304" pitchFamily="18" charset="0"/>
                <a:cs typeface="Times New Roman" panose="02020603050405020304" pitchFamily="18" charset="0"/>
              </a:rPr>
              <a:t>tảo.</a:t>
            </a:r>
          </a:p>
          <a:p>
            <a:pPr lvl="1">
              <a:spcAft>
                <a:spcPts val="600"/>
              </a:spcAft>
            </a:pPr>
            <a:r>
              <a:rPr lang="vi-VN" sz="2400" dirty="0">
                <a:latin typeface="Times New Roman" panose="02020603050405020304" pitchFamily="18" charset="0"/>
                <a:cs typeface="Times New Roman" panose="02020603050405020304" pitchFamily="18" charset="0"/>
              </a:rPr>
              <a:t>Giảm thiểu sự gia tăng tích lũy các chất hữu cơ trong ao </a:t>
            </a:r>
            <a:r>
              <a:rPr lang="vi-VN" sz="2400" dirty="0" smtClean="0">
                <a:latin typeface="Times New Roman" panose="02020603050405020304" pitchFamily="18" charset="0"/>
                <a:cs typeface="Times New Roman" panose="02020603050405020304" pitchFamily="18" charset="0"/>
              </a:rPr>
              <a:t>nuôi.</a:t>
            </a:r>
          </a:p>
          <a:p>
            <a:pPr lvl="1">
              <a:spcAft>
                <a:spcPts val="600"/>
              </a:spcAft>
            </a:pPr>
            <a:r>
              <a:rPr lang="vi-VN" sz="2400" dirty="0">
                <a:latin typeface="Times New Roman" panose="02020603050405020304" pitchFamily="18" charset="0"/>
                <a:cs typeface="Times New Roman" panose="02020603050405020304" pitchFamily="18" charset="0"/>
              </a:rPr>
              <a:t>Bón phân vi sinh: duy trì sự phát triển tốt – ao có tảo phát triển đúng mật độ sẽ làm cho hàm lượng HN3 </a:t>
            </a:r>
            <a:r>
              <a:rPr lang="vi-VN" sz="2400" dirty="0" smtClean="0">
                <a:latin typeface="Times New Roman" panose="02020603050405020304" pitchFamily="18" charset="0"/>
                <a:cs typeface="Times New Roman" panose="02020603050405020304" pitchFamily="18" charset="0"/>
              </a:rPr>
              <a:t>thấp.</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259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do</a:t>
            </a:r>
            <a:r>
              <a:rPr lang="vi-VN" b="1" dirty="0" smtClean="0">
                <a:latin typeface="Times New Roman" pitchFamily="18" charset="0"/>
                <a:cs typeface="Times New Roman" pitchFamily="18" charset="0"/>
              </a:rPr>
              <a:t> NO</a:t>
            </a:r>
            <a:r>
              <a:rPr lang="vi-VN" b="1" baseline="-25000" dirty="0" smtClean="0">
                <a:latin typeface="Times New Roman" pitchFamily="18" charset="0"/>
                <a:cs typeface="Times New Roman" pitchFamily="18" charset="0"/>
              </a:rPr>
              <a:t>2</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323528" y="980728"/>
            <a:ext cx="8640960" cy="5688632"/>
          </a:xfrm>
        </p:spPr>
        <p:txBody>
          <a:bodyPr/>
          <a:lstStyle/>
          <a:p>
            <a:pPr algn="just">
              <a:spcAft>
                <a:spcPts val="600"/>
              </a:spcAft>
            </a:pPr>
            <a:r>
              <a:rPr lang="en-US" sz="2400" b="0" dirty="0" err="1" smtClean="0">
                <a:solidFill>
                  <a:schemeClr val="tx1"/>
                </a:solidFill>
                <a:latin typeface="Times New Roman" panose="02020603050405020304" pitchFamily="18" charset="0"/>
                <a:cs typeface="Times New Roman" panose="02020603050405020304" pitchFamily="18" charset="0"/>
              </a:rPr>
              <a:t>Bệnh</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đen</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mang</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bệnh</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vàng</a:t>
            </a:r>
            <a:r>
              <a:rPr lang="en-US" sz="2400" b="0" dirty="0" smtClean="0">
                <a:solidFill>
                  <a:schemeClr val="tx1"/>
                </a:solidFill>
                <a:latin typeface="Times New Roman" panose="02020603050405020304" pitchFamily="18" charset="0"/>
                <a:cs typeface="Times New Roman" panose="02020603050405020304" pitchFamily="18" charset="0"/>
              </a:rPr>
              <a:t> da </a:t>
            </a:r>
            <a:r>
              <a:rPr lang="en-US" sz="2400" b="0" dirty="0" err="1" smtClean="0">
                <a:solidFill>
                  <a:schemeClr val="tx1"/>
                </a:solidFill>
                <a:latin typeface="Times New Roman" panose="02020603050405020304" pitchFamily="18" charset="0"/>
                <a:cs typeface="Times New Roman" panose="02020603050405020304" pitchFamily="18" charset="0"/>
              </a:rPr>
              <a:t>trên</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cá</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tra</a:t>
            </a:r>
            <a:endParaRPr lang="en-US" sz="2400" b="0" dirty="0" smtClean="0">
              <a:solidFill>
                <a:schemeClr val="tx1"/>
              </a:solidFill>
              <a:latin typeface="Times New Roman" panose="02020603050405020304" pitchFamily="18" charset="0"/>
              <a:cs typeface="Times New Roman" panose="02020603050405020304" pitchFamily="18" charset="0"/>
            </a:endParaRPr>
          </a:p>
          <a:p>
            <a:pPr algn="just">
              <a:spcAft>
                <a:spcPts val="600"/>
              </a:spcAft>
            </a:pPr>
            <a:r>
              <a:rPr lang="vi-VN" sz="2400" b="0" dirty="0" smtClean="0">
                <a:solidFill>
                  <a:schemeClr val="tx1"/>
                </a:solidFill>
                <a:latin typeface="Times New Roman" panose="02020603050405020304" pitchFamily="18" charset="0"/>
                <a:cs typeface="Times New Roman" panose="02020603050405020304" pitchFamily="18" charset="0"/>
              </a:rPr>
              <a:t>NO2 </a:t>
            </a:r>
            <a:r>
              <a:rPr lang="vi-VN" sz="2400" b="0" dirty="0">
                <a:solidFill>
                  <a:schemeClr val="tx1"/>
                </a:solidFill>
                <a:latin typeface="Times New Roman" panose="02020603050405020304" pitchFamily="18" charset="0"/>
                <a:cs typeface="Times New Roman" panose="02020603050405020304" pitchFamily="18" charset="0"/>
              </a:rPr>
              <a:t>là sản </a:t>
            </a:r>
            <a:r>
              <a:rPr lang="vi-VN" sz="2400" b="0" dirty="0" smtClean="0">
                <a:solidFill>
                  <a:schemeClr val="tx1"/>
                </a:solidFill>
                <a:latin typeface="Times New Roman" panose="02020603050405020304" pitchFamily="18" charset="0"/>
                <a:cs typeface="Times New Roman" panose="02020603050405020304" pitchFamily="18" charset="0"/>
              </a:rPr>
              <a:t>phẩm trung </a:t>
            </a:r>
            <a:r>
              <a:rPr lang="vi-VN" sz="2400" b="0" dirty="0">
                <a:solidFill>
                  <a:schemeClr val="tx1"/>
                </a:solidFill>
                <a:latin typeface="Times New Roman" panose="02020603050405020304" pitchFamily="18" charset="0"/>
                <a:cs typeface="Times New Roman" panose="02020603050405020304" pitchFamily="18" charset="0"/>
              </a:rPr>
              <a:t>gian của hai quá trình chuyển </a:t>
            </a:r>
            <a:r>
              <a:rPr lang="vi-VN" sz="2400" b="0" dirty="0" smtClean="0">
                <a:solidFill>
                  <a:schemeClr val="tx1"/>
                </a:solidFill>
                <a:latin typeface="Times New Roman" panose="02020603050405020304" pitchFamily="18" charset="0"/>
                <a:cs typeface="Times New Roman" panose="02020603050405020304" pitchFamily="18" charset="0"/>
              </a:rPr>
              <a:t>đổi nito </a:t>
            </a:r>
            <a:r>
              <a:rPr lang="vi-VN" sz="2400" b="0" dirty="0">
                <a:solidFill>
                  <a:schemeClr val="tx1"/>
                </a:solidFill>
                <a:latin typeface="Times New Roman" panose="02020603050405020304" pitchFamily="18" charset="0"/>
                <a:cs typeface="Times New Roman" panose="02020603050405020304" pitchFamily="18" charset="0"/>
              </a:rPr>
              <a:t>trong đất và </a:t>
            </a:r>
            <a:r>
              <a:rPr lang="vi-VN" sz="2400" b="0" dirty="0" smtClean="0">
                <a:solidFill>
                  <a:schemeClr val="tx1"/>
                </a:solidFill>
                <a:latin typeface="Times New Roman" panose="02020603050405020304" pitchFamily="18" charset="0"/>
                <a:cs typeface="Times New Roman" panose="02020603050405020304" pitchFamily="18" charset="0"/>
              </a:rPr>
              <a:t>nước</a:t>
            </a:r>
            <a:r>
              <a:rPr lang="vi-VN" sz="2400" b="0" dirty="0">
                <a:solidFill>
                  <a:schemeClr val="tx1"/>
                </a:solidFill>
                <a:latin typeface="Times New Roman" panose="02020603050405020304" pitchFamily="18" charset="0"/>
                <a:cs typeface="Times New Roman" panose="02020603050405020304" pitchFamily="18" charset="0"/>
              </a:rPr>
              <a:t>. </a:t>
            </a:r>
            <a:endParaRPr lang="vi-VN" sz="2400" b="0" dirty="0" smtClean="0">
              <a:solidFill>
                <a:schemeClr val="tx1"/>
              </a:solidFill>
              <a:latin typeface="Times New Roman" panose="02020603050405020304" pitchFamily="18" charset="0"/>
              <a:cs typeface="Times New Roman" panose="02020603050405020304" pitchFamily="18" charset="0"/>
            </a:endParaRPr>
          </a:p>
          <a:p>
            <a:pPr algn="just">
              <a:spcAft>
                <a:spcPts val="600"/>
              </a:spcAft>
            </a:pPr>
            <a:r>
              <a:rPr lang="vi-VN" sz="2400" b="0" dirty="0">
                <a:solidFill>
                  <a:schemeClr val="tx1"/>
                </a:solidFill>
                <a:latin typeface="Times New Roman" panose="02020603050405020304" pitchFamily="18" charset="0"/>
                <a:cs typeface="Times New Roman" panose="02020603050405020304" pitchFamily="18" charset="0"/>
              </a:rPr>
              <a:t>NO2 độc hơn NH3 (trong </a:t>
            </a:r>
            <a:r>
              <a:rPr lang="vi-VN" sz="2400" b="0" dirty="0" smtClean="0">
                <a:solidFill>
                  <a:schemeClr val="tx1"/>
                </a:solidFill>
                <a:latin typeface="Times New Roman" panose="02020603050405020304" pitchFamily="18" charset="0"/>
                <a:cs typeface="Times New Roman" panose="02020603050405020304" pitchFamily="18" charset="0"/>
              </a:rPr>
              <a:t>NTTS).</a:t>
            </a:r>
          </a:p>
          <a:p>
            <a:pPr algn="just">
              <a:spcAft>
                <a:spcPts val="600"/>
              </a:spcAft>
            </a:pPr>
            <a:r>
              <a:rPr lang="vi-VN" sz="2400" dirty="0" smtClean="0">
                <a:solidFill>
                  <a:schemeClr val="tx1"/>
                </a:solidFill>
                <a:latin typeface="Times New Roman" panose="02020603050405020304" pitchFamily="18" charset="0"/>
                <a:cs typeface="Times New Roman" panose="02020603050405020304" pitchFamily="18" charset="0"/>
              </a:rPr>
              <a:t>Nồng </a:t>
            </a:r>
            <a:r>
              <a:rPr lang="vi-VN" sz="2400" dirty="0">
                <a:solidFill>
                  <a:schemeClr val="tx1"/>
                </a:solidFill>
                <a:latin typeface="Times New Roman" panose="02020603050405020304" pitchFamily="18" charset="0"/>
                <a:cs typeface="Times New Roman" panose="02020603050405020304" pitchFamily="18" charset="0"/>
              </a:rPr>
              <a:t>độ Nitrit cao thường gặp ở các ao </a:t>
            </a:r>
            <a:r>
              <a:rPr lang="vi-VN" sz="2400" dirty="0" smtClean="0">
                <a:solidFill>
                  <a:schemeClr val="tx1"/>
                </a:solidFill>
                <a:latin typeface="Times New Roman" panose="02020603050405020304" pitchFamily="18" charset="0"/>
                <a:cs typeface="Times New Roman" panose="02020603050405020304" pitchFamily="18" charset="0"/>
              </a:rPr>
              <a:t>nuôi:</a:t>
            </a:r>
          </a:p>
          <a:p>
            <a:pPr lvl="1" algn="just">
              <a:spcAft>
                <a:spcPts val="600"/>
              </a:spcAft>
            </a:pPr>
            <a:r>
              <a:rPr lang="vi-VN" sz="2400" dirty="0" smtClean="0">
                <a:latin typeface="Times New Roman" panose="02020603050405020304" pitchFamily="18" charset="0"/>
                <a:cs typeface="Times New Roman" panose="02020603050405020304" pitchFamily="18" charset="0"/>
              </a:rPr>
              <a:t>có </a:t>
            </a:r>
            <a:r>
              <a:rPr lang="vi-VN" sz="2400" dirty="0">
                <a:latin typeface="Times New Roman" panose="02020603050405020304" pitchFamily="18" charset="0"/>
                <a:cs typeface="Times New Roman" panose="02020603050405020304" pitchFamily="18" charset="0"/>
              </a:rPr>
              <a:t>nguồn nước thiếu oxy, </a:t>
            </a:r>
            <a:endParaRPr lang="vi-VN" sz="2400" dirty="0" smtClean="0">
              <a:latin typeface="Times New Roman" panose="02020603050405020304" pitchFamily="18" charset="0"/>
              <a:cs typeface="Times New Roman" panose="02020603050405020304" pitchFamily="18" charset="0"/>
            </a:endParaRPr>
          </a:p>
          <a:p>
            <a:pPr lvl="1" algn="just">
              <a:spcAft>
                <a:spcPts val="600"/>
              </a:spcAft>
            </a:pPr>
            <a:r>
              <a:rPr lang="vi-VN" sz="2400" dirty="0" smtClean="0">
                <a:latin typeface="Times New Roman" panose="02020603050405020304" pitchFamily="18" charset="0"/>
                <a:cs typeface="Times New Roman" panose="02020603050405020304" pitchFamily="18" charset="0"/>
              </a:rPr>
              <a:t>hoặc </a:t>
            </a:r>
            <a:r>
              <a:rPr lang="vi-VN" sz="2400" dirty="0">
                <a:latin typeface="Times New Roman" panose="02020603050405020304" pitchFamily="18" charset="0"/>
                <a:cs typeface="Times New Roman" panose="02020603050405020304" pitchFamily="18" charset="0"/>
              </a:rPr>
              <a:t>những ao nuôi bị ô nhiễm do có quá nhiều mùn bã hữu cơ, </a:t>
            </a:r>
            <a:endParaRPr lang="vi-VN" sz="2400" dirty="0" smtClean="0">
              <a:latin typeface="Times New Roman" panose="02020603050405020304" pitchFamily="18" charset="0"/>
              <a:cs typeface="Times New Roman" panose="02020603050405020304" pitchFamily="18" charset="0"/>
            </a:endParaRPr>
          </a:p>
          <a:p>
            <a:pPr lvl="1" algn="just">
              <a:spcAft>
                <a:spcPts val="600"/>
              </a:spcAft>
            </a:pPr>
            <a:r>
              <a:rPr lang="vi-VN" sz="2400" dirty="0" smtClean="0">
                <a:latin typeface="Times New Roman" panose="02020603050405020304" pitchFamily="18" charset="0"/>
                <a:cs typeface="Times New Roman" panose="02020603050405020304" pitchFamily="18" charset="0"/>
              </a:rPr>
              <a:t>mật </a:t>
            </a:r>
            <a:r>
              <a:rPr lang="vi-VN" sz="2400" dirty="0">
                <a:latin typeface="Times New Roman" panose="02020603050405020304" pitchFamily="18" charset="0"/>
                <a:cs typeface="Times New Roman" panose="02020603050405020304" pitchFamily="18" charset="0"/>
              </a:rPr>
              <a:t>độ nuôi dày và dư thừa thức </a:t>
            </a:r>
            <a:r>
              <a:rPr lang="vi-VN" sz="2400" dirty="0" smtClean="0">
                <a:latin typeface="Times New Roman" panose="02020603050405020304" pitchFamily="18" charset="0"/>
                <a:cs typeface="Times New Roman" panose="02020603050405020304" pitchFamily="18" charset="0"/>
              </a:rPr>
              <a:t>ăn. </a:t>
            </a:r>
          </a:p>
          <a:p>
            <a:pPr lvl="1" algn="just">
              <a:spcAft>
                <a:spcPts val="600"/>
              </a:spcAft>
            </a:pPr>
            <a:endParaRPr lang="vi-VN" sz="2400" dirty="0" smtClean="0">
              <a:latin typeface="Times New Roman" panose="02020603050405020304" pitchFamily="18" charset="0"/>
              <a:cs typeface="Times New Roman" panose="02020603050405020304" pitchFamily="18" charset="0"/>
            </a:endParaRPr>
          </a:p>
          <a:p>
            <a:pPr algn="just">
              <a:spcAft>
                <a:spcPts val="600"/>
              </a:spcAft>
            </a:pP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165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936104"/>
          </a:xfrm>
        </p:spPr>
        <p:txBody>
          <a:bodyPr/>
          <a:lstStyle/>
          <a:p>
            <a:r>
              <a:rPr lang="en-US" b="1" dirty="0">
                <a:latin typeface="Times New Roman" pitchFamily="18" charset="0"/>
                <a:cs typeface="Times New Roman" pitchFamily="18" charset="0"/>
              </a:rPr>
              <a:t>2</a:t>
            </a:r>
            <a:r>
              <a:rPr lang="en-US" b="1" dirty="0" smtClean="0">
                <a:latin typeface="Times New Roman" pitchFamily="18" charset="0"/>
                <a:cs typeface="Times New Roman" pitchFamily="18" charset="0"/>
              </a:rPr>
              <a:t>.1 </a:t>
            </a:r>
            <a:r>
              <a:rPr lang="en-US" b="1" dirty="0" err="1" smtClean="0">
                <a:latin typeface="Times New Roman" pitchFamily="18" charset="0"/>
                <a:cs typeface="Times New Roman" pitchFamily="18" charset="0"/>
              </a:rPr>
              <a:t>Khái</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niệm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chất</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1124744"/>
            <a:ext cx="8856984" cy="5616624"/>
          </a:xfrm>
        </p:spPr>
        <p:txBody>
          <a:bodyPr>
            <a:normAutofit/>
          </a:bodyPr>
          <a:lstStyle/>
          <a:p>
            <a:pPr algn="just">
              <a:lnSpc>
                <a:spcPct val="110000"/>
              </a:lnSpc>
            </a:pP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tố</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p>
          <a:p>
            <a:pPr lvl="1" algn="just">
              <a:lnSpc>
                <a:spcPct val="110000"/>
              </a:lnSpc>
            </a:pPr>
            <a:r>
              <a:rPr lang="en-US" sz="2400" b="1" i="1" dirty="0" err="1">
                <a:latin typeface="Times New Roman" pitchFamily="18" charset="0"/>
                <a:cs typeface="Times New Roman" pitchFamily="18" charset="0"/>
              </a:rPr>
              <a:t>Độc</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tố</a:t>
            </a:r>
            <a:r>
              <a:rPr lang="en-US" sz="2400" b="1" i="1"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457200" lvl="1" indent="0" algn="just">
              <a:lnSpc>
                <a:spcPct val="110000"/>
              </a:lnSpc>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457200" lvl="1" indent="0" algn="just">
              <a:lnSpc>
                <a:spcPct val="110000"/>
              </a:lnSpc>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hô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hay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qua da</a:t>
            </a:r>
            <a:endParaRPr lang="en-US" sz="2400" dirty="0">
              <a:latin typeface="Times New Roman" pitchFamily="18" charset="0"/>
              <a:cs typeface="Times New Roman" pitchFamily="18" charset="0"/>
            </a:endParaRPr>
          </a:p>
          <a:p>
            <a:pPr lvl="1" algn="just">
              <a:lnSpc>
                <a:spcPct val="110000"/>
              </a:lnSpc>
            </a:pPr>
            <a:r>
              <a:rPr lang="en-US" sz="2400" b="1" i="1" dirty="0" err="1">
                <a:latin typeface="Times New Roman" pitchFamily="18" charset="0"/>
                <a:cs typeface="Times New Roman" pitchFamily="18" charset="0"/>
              </a:rPr>
              <a:t>Nọc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độc</a:t>
            </a:r>
            <a:r>
              <a:rPr lang="en-US" sz="2400" b="1" i="1" dirty="0">
                <a:latin typeface="Times New Roman" pitchFamily="18" charset="0"/>
                <a:cs typeface="Times New Roman" pitchFamily="18" charset="0"/>
              </a:rPr>
              <a:t> </a:t>
            </a:r>
            <a:endParaRPr lang="en-US" sz="2400" b="1" i="1" dirty="0" smtClean="0">
              <a:latin typeface="Times New Roman" pitchFamily="18" charset="0"/>
              <a:cs typeface="Times New Roman" pitchFamily="18" charset="0"/>
            </a:endParaRPr>
          </a:p>
          <a:p>
            <a:pPr marL="457200" lvl="1" indent="0" algn="just">
              <a:lnSpc>
                <a:spcPct val="110000"/>
              </a:lnSpc>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Thường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phun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457200" lvl="1" indent="0" algn="just">
              <a:lnSpc>
                <a:spcPct val="110000"/>
              </a:lnSpc>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hại</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tổn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785635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khí</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 – NO</a:t>
            </a:r>
            <a:r>
              <a:rPr lang="vi-VN" b="1" baseline="-25000" dirty="0">
                <a:latin typeface="Times New Roman" pitchFamily="18" charset="0"/>
                <a:cs typeface="Times New Roman" pitchFamily="18" charset="0"/>
              </a:rPr>
              <a:t>2</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323528" y="980728"/>
            <a:ext cx="8640960" cy="5688632"/>
          </a:xfrm>
        </p:spPr>
        <p:txBody>
          <a:bodyPr>
            <a:normAutofit/>
          </a:bodyPr>
          <a:lstStyle/>
          <a:p>
            <a:pPr algn="just">
              <a:spcAft>
                <a:spcPts val="600"/>
              </a:spcAft>
            </a:pPr>
            <a:r>
              <a:rPr lang="vi-VN" sz="2400" b="0" dirty="0">
                <a:latin typeface="Times New Roman" panose="02020603050405020304" pitchFamily="18" charset="0"/>
                <a:cs typeface="Times New Roman" panose="02020603050405020304" pitchFamily="18" charset="0"/>
              </a:rPr>
              <a:t>Cá hấp thu NO2, NO2 sẽ kết hợp với hemoglobin hình </a:t>
            </a:r>
            <a:r>
              <a:rPr lang="vi-VN" sz="2400" b="0" dirty="0" smtClean="0">
                <a:latin typeface="Times New Roman" panose="02020603050405020304" pitchFamily="18" charset="0"/>
                <a:cs typeface="Times New Roman" panose="02020603050405020304" pitchFamily="18" charset="0"/>
              </a:rPr>
              <a:t>thành methemoglobin. </a:t>
            </a:r>
            <a:endParaRPr lang="en-US" sz="2400" b="0" dirty="0" smtClean="0">
              <a:latin typeface="Times New Roman" panose="02020603050405020304" pitchFamily="18" charset="0"/>
              <a:cs typeface="Times New Roman" panose="02020603050405020304" pitchFamily="18" charset="0"/>
            </a:endParaRPr>
          </a:p>
          <a:p>
            <a:pPr algn="just">
              <a:spcAft>
                <a:spcPts val="600"/>
              </a:spcAft>
            </a:pPr>
            <a:r>
              <a:rPr lang="vi-VN" sz="2400" b="0" dirty="0" smtClean="0">
                <a:latin typeface="Times New Roman" panose="02020603050405020304" pitchFamily="18" charset="0"/>
                <a:cs typeface="Times New Roman" panose="02020603050405020304" pitchFamily="18" charset="0"/>
              </a:rPr>
              <a:t>Methemoglobin </a:t>
            </a:r>
            <a:r>
              <a:rPr lang="vi-VN" sz="2400" b="0" dirty="0">
                <a:latin typeface="Times New Roman" panose="02020603050405020304" pitchFamily="18" charset="0"/>
                <a:cs typeface="Times New Roman" panose="02020603050405020304" pitchFamily="18" charset="0"/>
              </a:rPr>
              <a:t>không có khả năng kết hợp </a:t>
            </a:r>
            <a:r>
              <a:rPr lang="vi-VN" sz="2400" b="0" dirty="0" smtClean="0">
                <a:latin typeface="Times New Roman" panose="02020603050405020304" pitchFamily="18" charset="0"/>
                <a:cs typeface="Times New Roman" panose="02020603050405020304" pitchFamily="18" charset="0"/>
              </a:rPr>
              <a:t>với O2</a:t>
            </a:r>
            <a:r>
              <a:rPr lang="vi-VN" sz="2400" b="0" dirty="0">
                <a:latin typeface="Times New Roman" panose="02020603050405020304" pitchFamily="18" charset="0"/>
                <a:cs typeface="Times New Roman" panose="02020603050405020304" pitchFamily="18" charset="0"/>
              </a:rPr>
              <a:t>. Máu chứa nhiều methemoglobin có màu nâu (gây ra bệnh máu </a:t>
            </a:r>
            <a:r>
              <a:rPr lang="vi-VN" sz="2400" b="0" dirty="0" smtClean="0">
                <a:latin typeface="Times New Roman" panose="02020603050405020304" pitchFamily="18" charset="0"/>
                <a:cs typeface="Times New Roman" panose="02020603050405020304" pitchFamily="18" charset="0"/>
              </a:rPr>
              <a:t>nâu</a:t>
            </a:r>
            <a:r>
              <a:rPr lang="vi-VN" sz="2400" b="0" dirty="0">
                <a:latin typeface="Times New Roman" panose="02020603050405020304" pitchFamily="18" charset="0"/>
                <a:cs typeface="Times New Roman" panose="02020603050405020304" pitchFamily="18" charset="0"/>
              </a:rPr>
              <a:t>). </a:t>
            </a:r>
            <a:endParaRPr lang="vi-VN" sz="2400" b="0" dirty="0" smtClean="0">
              <a:latin typeface="Times New Roman" panose="02020603050405020304" pitchFamily="18" charset="0"/>
              <a:cs typeface="Times New Roman" panose="02020603050405020304" pitchFamily="18" charset="0"/>
            </a:endParaRPr>
          </a:p>
          <a:p>
            <a:pPr algn="just">
              <a:spcAft>
                <a:spcPts val="600"/>
              </a:spcAft>
            </a:pPr>
            <a:r>
              <a:rPr lang="vi-VN" sz="2400" b="0" dirty="0" smtClean="0">
                <a:latin typeface="Times New Roman" panose="02020603050405020304" pitchFamily="18" charset="0"/>
                <a:cs typeface="Times New Roman" panose="02020603050405020304" pitchFamily="18" charset="0"/>
              </a:rPr>
              <a:t>Bệnh </a:t>
            </a:r>
            <a:r>
              <a:rPr lang="vi-VN" sz="2400" b="0" dirty="0">
                <a:latin typeface="Times New Roman" panose="02020603050405020304" pitchFamily="18" charset="0"/>
                <a:cs typeface="Times New Roman" panose="02020603050405020304" pitchFamily="18" charset="0"/>
              </a:rPr>
              <a:t>máu nâu gây ra do sự tích tụ nhiều NO2 trong </a:t>
            </a:r>
            <a:r>
              <a:rPr lang="vi-VN" sz="2400" b="0" dirty="0" smtClean="0">
                <a:latin typeface="Times New Roman" panose="02020603050405020304" pitchFamily="18" charset="0"/>
                <a:cs typeface="Times New Roman" panose="02020603050405020304" pitchFamily="18" charset="0"/>
              </a:rPr>
              <a:t>nước.</a:t>
            </a:r>
          </a:p>
          <a:p>
            <a:pPr algn="just">
              <a:spcAft>
                <a:spcPts val="600"/>
              </a:spcAft>
            </a:pPr>
            <a:r>
              <a:rPr lang="vi-VN" sz="2400" b="0" dirty="0">
                <a:latin typeface="Times New Roman" panose="02020603050405020304" pitchFamily="18" charset="0"/>
                <a:cs typeface="Times New Roman" panose="02020603050405020304" pitchFamily="18" charset="0"/>
              </a:rPr>
              <a:t>Trong nước ngọt, độc tính của NO2 có liên quan đến nồng độ của Cl vì các phân tử Nitrite và Chlorid cạnh tranh nhau vị trí bám trên mang và vào máu </a:t>
            </a:r>
            <a:r>
              <a:rPr lang="vi-VN" sz="2400" b="0" dirty="0" smtClean="0">
                <a:latin typeface="Times New Roman" panose="02020603050405020304" pitchFamily="18" charset="0"/>
                <a:cs typeface="Times New Roman" panose="02020603050405020304" pitchFamily="18" charset="0"/>
              </a:rPr>
              <a:t>cá</a:t>
            </a:r>
            <a:r>
              <a:rPr lang="vi-VN" sz="2400" b="0" dirty="0">
                <a:latin typeface="Times New Roman" panose="02020603050405020304" pitchFamily="18" charset="0"/>
                <a:cs typeface="Times New Roman" panose="02020603050405020304" pitchFamily="18" charset="0"/>
              </a:rPr>
              <a:t>. Nếu nồng độ Cl trong </a:t>
            </a:r>
            <a:r>
              <a:rPr lang="vi-VN" sz="2400" b="0" dirty="0" smtClean="0">
                <a:latin typeface="Times New Roman" panose="02020603050405020304" pitchFamily="18" charset="0"/>
                <a:cs typeface="Times New Roman" panose="02020603050405020304" pitchFamily="18" charset="0"/>
              </a:rPr>
              <a:t>nước tăng </a:t>
            </a:r>
            <a:r>
              <a:rPr lang="vi-VN" sz="2400" b="0" dirty="0">
                <a:latin typeface="Times New Roman" panose="02020603050405020304" pitchFamily="18" charset="0"/>
                <a:cs typeface="Times New Roman" panose="02020603050405020304" pitchFamily="18" charset="0"/>
              </a:rPr>
              <a:t>lên thì khả năng xâm nhập của NO2 qua mang vào máu cá sẽ </a:t>
            </a:r>
            <a:r>
              <a:rPr lang="vi-VN" sz="2400" b="0" dirty="0" smtClean="0">
                <a:latin typeface="Times New Roman" panose="02020603050405020304" pitchFamily="18" charset="0"/>
                <a:cs typeface="Times New Roman" panose="02020603050405020304" pitchFamily="18" charset="0"/>
              </a:rPr>
              <a:t>giảm.</a:t>
            </a:r>
            <a:endParaRPr lang="vi-VN"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14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khí</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 – NO</a:t>
            </a:r>
            <a:r>
              <a:rPr lang="vi-VN" b="1" baseline="-25000" dirty="0">
                <a:latin typeface="Times New Roman" pitchFamily="18" charset="0"/>
                <a:cs typeface="Times New Roman" pitchFamily="18" charset="0"/>
              </a:rPr>
              <a:t>2</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323528" y="980728"/>
            <a:ext cx="8640960" cy="5688632"/>
          </a:xfrm>
        </p:spPr>
        <p:txBody>
          <a:bodyPr/>
          <a:lstStyle/>
          <a:p>
            <a:pPr>
              <a:spcAft>
                <a:spcPts val="600"/>
              </a:spcAft>
            </a:pPr>
            <a:r>
              <a:rPr lang="en-US" sz="2400" b="0" dirty="0" err="1" smtClean="0">
                <a:latin typeface="Times New Roman" panose="02020603050405020304" pitchFamily="18" charset="0"/>
                <a:cs typeface="Times New Roman" panose="02020603050405020304" pitchFamily="18" charset="0"/>
              </a:rPr>
              <a:t>Cá</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bị</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giãn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mạch</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gây</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rối</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loạn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nhịp</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tim</a:t>
            </a:r>
            <a:endParaRPr lang="en-US" sz="2400" b="0" dirty="0" smtClean="0">
              <a:latin typeface="Times New Roman" panose="02020603050405020304" pitchFamily="18" charset="0"/>
              <a:cs typeface="Times New Roman" panose="02020603050405020304" pitchFamily="18" charset="0"/>
            </a:endParaRPr>
          </a:p>
          <a:p>
            <a:pPr>
              <a:spcAft>
                <a:spcPts val="600"/>
              </a:spcAft>
            </a:pPr>
            <a:r>
              <a:rPr lang="en-US" sz="2400" b="0" dirty="0" err="1" smtClean="0">
                <a:latin typeface="Times New Roman" panose="02020603050405020304" pitchFamily="18" charset="0"/>
                <a:cs typeface="Times New Roman" panose="02020603050405020304" pitchFamily="18" charset="0"/>
              </a:rPr>
              <a:t>Dạng</a:t>
            </a:r>
            <a:r>
              <a:rPr lang="en-US" sz="2400" b="0" dirty="0" smtClean="0">
                <a:latin typeface="Times New Roman" panose="02020603050405020304" pitchFamily="18" charset="0"/>
                <a:cs typeface="Times New Roman" panose="02020603050405020304" pitchFamily="18" charset="0"/>
              </a:rPr>
              <a:t> NO </a:t>
            </a:r>
            <a:r>
              <a:rPr lang="en-US" sz="2400" b="0" dirty="0" err="1" smtClean="0">
                <a:latin typeface="Times New Roman" panose="02020603050405020304" pitchFamily="18" charset="0"/>
                <a:cs typeface="Times New Roman" panose="02020603050405020304" pitchFamily="18" charset="0"/>
              </a:rPr>
              <a:t>sinh</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ra</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gây</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cản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trở</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điều</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hòa</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rối</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loạn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nội</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tiết</a:t>
            </a:r>
            <a:endParaRPr lang="en-US" sz="2400" b="0" dirty="0" smtClean="0">
              <a:latin typeface="Times New Roman" panose="02020603050405020304" pitchFamily="18" charset="0"/>
              <a:cs typeface="Times New Roman" panose="02020603050405020304" pitchFamily="18" charset="0"/>
            </a:endParaRPr>
          </a:p>
          <a:p>
            <a:pPr marL="0" indent="0" algn="ctr">
              <a:spcAft>
                <a:spcPts val="600"/>
              </a:spcAft>
              <a:buNone/>
            </a:pPr>
            <a:r>
              <a:rPr lang="en-US" sz="2000" b="0" dirty="0" err="1" smtClean="0">
                <a:latin typeface="Times New Roman" panose="02020603050405020304" pitchFamily="18" charset="0"/>
                <a:cs typeface="Times New Roman" panose="02020603050405020304" pitchFamily="18" charset="0"/>
              </a:rPr>
              <a:t>Hb</a:t>
            </a:r>
            <a:r>
              <a:rPr lang="en-US" sz="2000" b="0" dirty="0" smtClean="0">
                <a:latin typeface="Times New Roman" panose="02020603050405020304" pitchFamily="18" charset="0"/>
                <a:cs typeface="Times New Roman" panose="02020603050405020304" pitchFamily="18" charset="0"/>
              </a:rPr>
              <a:t>(Fe</a:t>
            </a:r>
            <a:r>
              <a:rPr lang="en-US" sz="2000" b="0" baseline="30000" dirty="0" smtClean="0">
                <a:latin typeface="Times New Roman" panose="02020603050405020304" pitchFamily="18" charset="0"/>
                <a:cs typeface="Times New Roman" panose="02020603050405020304" pitchFamily="18" charset="0"/>
              </a:rPr>
              <a:t>2+</a:t>
            </a:r>
            <a:r>
              <a:rPr lang="en-US" sz="2000" b="0" dirty="0" smtClean="0">
                <a:latin typeface="Times New Roman" panose="02020603050405020304" pitchFamily="18" charset="0"/>
                <a:cs typeface="Times New Roman" panose="02020603050405020304" pitchFamily="18" charset="0"/>
              </a:rPr>
              <a:t>)O</a:t>
            </a:r>
            <a:r>
              <a:rPr lang="en-US" sz="2000" b="0" baseline="-25000" dirty="0" smtClean="0">
                <a:latin typeface="Times New Roman" panose="02020603050405020304" pitchFamily="18" charset="0"/>
                <a:cs typeface="Times New Roman" panose="02020603050405020304" pitchFamily="18" charset="0"/>
              </a:rPr>
              <a:t>2</a:t>
            </a:r>
            <a:r>
              <a:rPr lang="en-US" sz="2000" b="0" dirty="0" smtClean="0">
                <a:latin typeface="Times New Roman" panose="02020603050405020304" pitchFamily="18" charset="0"/>
                <a:cs typeface="Times New Roman" panose="02020603050405020304" pitchFamily="18" charset="0"/>
              </a:rPr>
              <a:t>  +  4NO</a:t>
            </a:r>
            <a:r>
              <a:rPr lang="en-US" sz="2000" b="0" baseline="-25000" dirty="0" smtClean="0">
                <a:latin typeface="Times New Roman" panose="02020603050405020304" pitchFamily="18" charset="0"/>
                <a:cs typeface="Times New Roman" panose="02020603050405020304" pitchFamily="18" charset="0"/>
              </a:rPr>
              <a:t>2</a:t>
            </a:r>
            <a:r>
              <a:rPr lang="en-US" sz="2000" b="0" dirty="0" smtClean="0">
                <a:latin typeface="Times New Roman" panose="02020603050405020304" pitchFamily="18" charset="0"/>
                <a:cs typeface="Times New Roman" panose="02020603050405020304" pitchFamily="18" charset="0"/>
              </a:rPr>
              <a:t> + 4H</a:t>
            </a:r>
            <a:r>
              <a:rPr lang="en-US" sz="2000" b="0" baseline="30000" dirty="0" smtClean="0">
                <a:latin typeface="Times New Roman" panose="02020603050405020304" pitchFamily="18" charset="0"/>
                <a:cs typeface="Times New Roman" panose="02020603050405020304" pitchFamily="18" charset="0"/>
              </a:rPr>
              <a:t>+</a:t>
            </a:r>
            <a:r>
              <a:rPr lang="en-US" sz="2000" b="0" dirty="0" smtClean="0">
                <a:latin typeface="Times New Roman" panose="02020603050405020304" pitchFamily="18" charset="0"/>
                <a:cs typeface="Times New Roman" panose="02020603050405020304" pitchFamily="18" charset="0"/>
              </a:rPr>
              <a:t>          4Hb(Fe</a:t>
            </a:r>
            <a:r>
              <a:rPr lang="en-US" sz="2000" b="0" baseline="30000" dirty="0" smtClean="0">
                <a:latin typeface="Times New Roman" panose="02020603050405020304" pitchFamily="18" charset="0"/>
                <a:cs typeface="Times New Roman" panose="02020603050405020304" pitchFamily="18" charset="0"/>
              </a:rPr>
              <a:t>3+</a:t>
            </a:r>
            <a:r>
              <a:rPr lang="en-US" sz="2000" b="0" dirty="0" smtClean="0">
                <a:latin typeface="Times New Roman" panose="02020603050405020304" pitchFamily="18" charset="0"/>
                <a:cs typeface="Times New Roman" panose="02020603050405020304" pitchFamily="18" charset="0"/>
              </a:rPr>
              <a:t>) + 4NO</a:t>
            </a:r>
            <a:r>
              <a:rPr lang="en-US" sz="2000" b="0" baseline="-25000" dirty="0" smtClean="0">
                <a:latin typeface="Times New Roman" panose="02020603050405020304" pitchFamily="18" charset="0"/>
                <a:cs typeface="Times New Roman" panose="02020603050405020304" pitchFamily="18" charset="0"/>
              </a:rPr>
              <a:t>3</a:t>
            </a:r>
            <a:r>
              <a:rPr lang="en-US" sz="2000" b="0" baseline="30000" dirty="0" smtClean="0">
                <a:latin typeface="Times New Roman" panose="02020603050405020304" pitchFamily="18" charset="0"/>
                <a:cs typeface="Times New Roman" panose="02020603050405020304" pitchFamily="18" charset="0"/>
              </a:rPr>
              <a:t>-</a:t>
            </a:r>
            <a:r>
              <a:rPr lang="en-US" sz="2000" b="0" dirty="0" smtClean="0">
                <a:latin typeface="Times New Roman" panose="02020603050405020304" pitchFamily="18" charset="0"/>
                <a:cs typeface="Times New Roman" panose="02020603050405020304" pitchFamily="18" charset="0"/>
              </a:rPr>
              <a:t> + O</a:t>
            </a:r>
            <a:r>
              <a:rPr lang="en-US" sz="2000" b="0" baseline="-25000" dirty="0" smtClean="0">
                <a:latin typeface="Times New Roman" panose="02020603050405020304" pitchFamily="18" charset="0"/>
                <a:cs typeface="Times New Roman" panose="02020603050405020304" pitchFamily="18" charset="0"/>
              </a:rPr>
              <a:t>2</a:t>
            </a:r>
            <a:r>
              <a:rPr lang="en-US" sz="2000" b="0" dirty="0" smtClean="0">
                <a:latin typeface="Times New Roman" panose="02020603050405020304" pitchFamily="18" charset="0"/>
                <a:cs typeface="Times New Roman" panose="02020603050405020304" pitchFamily="18" charset="0"/>
              </a:rPr>
              <a:t> + 2H</a:t>
            </a:r>
            <a:r>
              <a:rPr lang="en-US" sz="2000" b="0" baseline="-25000" dirty="0" smtClean="0">
                <a:latin typeface="Times New Roman" panose="02020603050405020304" pitchFamily="18" charset="0"/>
                <a:cs typeface="Times New Roman" panose="02020603050405020304" pitchFamily="18" charset="0"/>
              </a:rPr>
              <a:t>2</a:t>
            </a:r>
            <a:r>
              <a:rPr lang="en-US" sz="2000" b="0" dirty="0" smtClean="0">
                <a:latin typeface="Times New Roman" panose="02020603050405020304" pitchFamily="18" charset="0"/>
                <a:cs typeface="Times New Roman" panose="02020603050405020304" pitchFamily="18" charset="0"/>
              </a:rPr>
              <a:t>O</a:t>
            </a:r>
          </a:p>
          <a:p>
            <a:pPr marL="0" indent="0" algn="ctr">
              <a:spcAft>
                <a:spcPts val="600"/>
              </a:spcAft>
              <a:buNone/>
            </a:pPr>
            <a:r>
              <a:rPr lang="en-US" sz="2000" b="0" dirty="0" err="1" smtClean="0">
                <a:latin typeface="Times New Roman" panose="02020603050405020304" pitchFamily="18" charset="0"/>
                <a:cs typeface="Times New Roman" panose="02020603050405020304" pitchFamily="18" charset="0"/>
              </a:rPr>
              <a:t>Hb</a:t>
            </a:r>
            <a:r>
              <a:rPr lang="en-US" sz="2000" b="0" dirty="0" smtClean="0">
                <a:latin typeface="Times New Roman" panose="02020603050405020304" pitchFamily="18" charset="0"/>
                <a:cs typeface="Times New Roman" panose="02020603050405020304" pitchFamily="18" charset="0"/>
              </a:rPr>
              <a:t>(Fe</a:t>
            </a:r>
            <a:r>
              <a:rPr lang="en-US" sz="2000" b="0" baseline="30000" dirty="0" smtClean="0">
                <a:latin typeface="Times New Roman" panose="02020603050405020304" pitchFamily="18" charset="0"/>
                <a:cs typeface="Times New Roman" panose="02020603050405020304" pitchFamily="18" charset="0"/>
              </a:rPr>
              <a:t>2+</a:t>
            </a:r>
            <a:r>
              <a:rPr lang="en-US" sz="2000" b="0" dirty="0" smtClean="0">
                <a:latin typeface="Times New Roman" panose="02020603050405020304" pitchFamily="18" charset="0"/>
                <a:cs typeface="Times New Roman" panose="02020603050405020304" pitchFamily="18" charset="0"/>
              </a:rPr>
              <a:t>) + NO</a:t>
            </a:r>
            <a:r>
              <a:rPr lang="en-US" sz="2000" b="0" baseline="-25000" dirty="0" smtClean="0">
                <a:latin typeface="Times New Roman" panose="02020603050405020304" pitchFamily="18" charset="0"/>
                <a:cs typeface="Times New Roman" panose="02020603050405020304" pitchFamily="18" charset="0"/>
              </a:rPr>
              <a:t>2</a:t>
            </a:r>
            <a:r>
              <a:rPr lang="en-US" sz="2000" b="0" dirty="0" smtClean="0">
                <a:latin typeface="Times New Roman" panose="02020603050405020304" pitchFamily="18" charset="0"/>
                <a:cs typeface="Times New Roman" panose="02020603050405020304" pitchFamily="18" charset="0"/>
              </a:rPr>
              <a:t> + H</a:t>
            </a:r>
            <a:r>
              <a:rPr lang="en-US" sz="2000" b="0" baseline="30000" dirty="0" smtClean="0">
                <a:latin typeface="Times New Roman" panose="02020603050405020304" pitchFamily="18" charset="0"/>
                <a:cs typeface="Times New Roman" panose="02020603050405020304" pitchFamily="18" charset="0"/>
              </a:rPr>
              <a:t>+</a:t>
            </a:r>
            <a:r>
              <a:rPr lang="en-US" sz="2000" b="0" dirty="0" smtClean="0">
                <a:latin typeface="Times New Roman" panose="02020603050405020304" pitchFamily="18" charset="0"/>
                <a:cs typeface="Times New Roman" panose="02020603050405020304" pitchFamily="18" charset="0"/>
              </a:rPr>
              <a:t>         4Hb(Fe</a:t>
            </a:r>
            <a:r>
              <a:rPr lang="en-US" sz="2000" b="0" baseline="30000" dirty="0" smtClean="0">
                <a:latin typeface="Times New Roman" panose="02020603050405020304" pitchFamily="18" charset="0"/>
                <a:cs typeface="Times New Roman" panose="02020603050405020304" pitchFamily="18" charset="0"/>
              </a:rPr>
              <a:t>3+</a:t>
            </a:r>
            <a:r>
              <a:rPr lang="en-US" sz="2000" b="0" dirty="0" smtClean="0">
                <a:latin typeface="Times New Roman" panose="02020603050405020304" pitchFamily="18" charset="0"/>
                <a:cs typeface="Times New Roman" panose="02020603050405020304" pitchFamily="18" charset="0"/>
              </a:rPr>
              <a:t>) + NO + OH</a:t>
            </a:r>
            <a:r>
              <a:rPr lang="en-US" sz="2000" b="0" baseline="30000" dirty="0" smtClean="0">
                <a:latin typeface="Times New Roman" panose="02020603050405020304" pitchFamily="18" charset="0"/>
                <a:cs typeface="Times New Roman" panose="02020603050405020304" pitchFamily="18" charset="0"/>
              </a:rPr>
              <a:t>-</a:t>
            </a:r>
          </a:p>
          <a:p>
            <a:pPr marL="0" indent="0" algn="ctr">
              <a:spcAft>
                <a:spcPts val="600"/>
              </a:spcAft>
              <a:buNone/>
            </a:pPr>
            <a:r>
              <a:rPr lang="en-US" sz="2000" b="0" dirty="0" err="1" smtClean="0">
                <a:latin typeface="Times New Roman" panose="02020603050405020304" pitchFamily="18" charset="0"/>
                <a:cs typeface="Times New Roman" panose="02020603050405020304" pitchFamily="18" charset="0"/>
              </a:rPr>
              <a:t>Hb</a:t>
            </a:r>
            <a:r>
              <a:rPr lang="en-US" sz="2000" b="0" dirty="0" smtClean="0">
                <a:latin typeface="Times New Roman" panose="02020603050405020304" pitchFamily="18" charset="0"/>
                <a:cs typeface="Times New Roman" panose="02020603050405020304" pitchFamily="18" charset="0"/>
              </a:rPr>
              <a:t>(Fe</a:t>
            </a:r>
            <a:r>
              <a:rPr lang="en-US" sz="2000" b="0" baseline="30000" dirty="0" smtClean="0">
                <a:latin typeface="Times New Roman" panose="02020603050405020304" pitchFamily="18" charset="0"/>
                <a:cs typeface="Times New Roman" panose="02020603050405020304" pitchFamily="18" charset="0"/>
              </a:rPr>
              <a:t>2+</a:t>
            </a:r>
            <a:r>
              <a:rPr lang="en-US" sz="2000" b="0" dirty="0" smtClean="0">
                <a:latin typeface="Times New Roman" panose="02020603050405020304" pitchFamily="18" charset="0"/>
                <a:cs typeface="Times New Roman" panose="02020603050405020304" pitchFamily="18" charset="0"/>
              </a:rPr>
              <a:t>) + NO        </a:t>
            </a:r>
            <a:r>
              <a:rPr lang="en-US" sz="2000" b="0" dirty="0" err="1" smtClean="0">
                <a:latin typeface="Times New Roman" panose="02020603050405020304" pitchFamily="18" charset="0"/>
                <a:cs typeface="Times New Roman" panose="02020603050405020304" pitchFamily="18" charset="0"/>
              </a:rPr>
              <a:t>Hb</a:t>
            </a:r>
            <a:r>
              <a:rPr lang="en-US" sz="2000" b="0" dirty="0" smtClean="0">
                <a:latin typeface="Times New Roman" panose="02020603050405020304" pitchFamily="18" charset="0"/>
                <a:cs typeface="Times New Roman" panose="02020603050405020304" pitchFamily="18" charset="0"/>
              </a:rPr>
              <a:t>(Fe</a:t>
            </a:r>
            <a:r>
              <a:rPr lang="en-US" sz="2000" b="0" baseline="30000" dirty="0" smtClean="0">
                <a:latin typeface="Times New Roman" panose="02020603050405020304" pitchFamily="18" charset="0"/>
                <a:cs typeface="Times New Roman" panose="02020603050405020304" pitchFamily="18" charset="0"/>
              </a:rPr>
              <a:t>2+</a:t>
            </a:r>
            <a:r>
              <a:rPr lang="en-US" sz="2000" b="0" dirty="0" smtClean="0">
                <a:latin typeface="Times New Roman" panose="02020603050405020304" pitchFamily="18" charset="0"/>
                <a:cs typeface="Times New Roman" panose="02020603050405020304" pitchFamily="18" charset="0"/>
              </a:rPr>
              <a:t>)NO</a:t>
            </a:r>
          </a:p>
          <a:p>
            <a:pPr algn="just">
              <a:spcAft>
                <a:spcPts val="600"/>
              </a:spcAft>
            </a:pPr>
            <a:r>
              <a:rPr lang="en-US" sz="2400" b="0" dirty="0" err="1" smtClean="0">
                <a:latin typeface="Times New Roman" panose="02020603050405020304" pitchFamily="18" charset="0"/>
                <a:cs typeface="Times New Roman" panose="02020603050405020304" pitchFamily="18" charset="0"/>
              </a:rPr>
              <a:t>Lúc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đầu</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khi</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lượng</a:t>
            </a:r>
            <a:r>
              <a:rPr lang="en-US" sz="2400" b="0" dirty="0" smtClean="0">
                <a:latin typeface="Times New Roman" panose="02020603050405020304" pitchFamily="18" charset="0"/>
                <a:cs typeface="Times New Roman" panose="02020603050405020304" pitchFamily="18" charset="0"/>
              </a:rPr>
              <a:t> Nitrite </a:t>
            </a:r>
            <a:r>
              <a:rPr lang="en-US" sz="2400" b="0" dirty="0" err="1" smtClean="0">
                <a:latin typeface="Times New Roman" panose="02020603050405020304" pitchFamily="18" charset="0"/>
                <a:cs typeface="Times New Roman" panose="02020603050405020304" pitchFamily="18" charset="0"/>
              </a:rPr>
              <a:t>vào</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cơ</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thể</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sẽ</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được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máu</a:t>
            </a:r>
            <a:r>
              <a:rPr lang="en-US" sz="2400" b="0" dirty="0" smtClean="0">
                <a:latin typeface="Times New Roman" panose="02020603050405020304" pitchFamily="18" charset="0"/>
                <a:cs typeface="Times New Roman" panose="02020603050405020304" pitchFamily="18" charset="0"/>
              </a:rPr>
              <a:t> (HbO2) </a:t>
            </a:r>
            <a:r>
              <a:rPr lang="en-US" sz="2400" b="0" dirty="0" err="1" smtClean="0">
                <a:latin typeface="Times New Roman" panose="02020603050405020304" pitchFamily="18" charset="0"/>
                <a:cs typeface="Times New Roman" panose="02020603050405020304" pitchFamily="18" charset="0"/>
              </a:rPr>
              <a:t>chuyển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hóa</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thành</a:t>
            </a:r>
            <a:r>
              <a:rPr lang="en-US" sz="2400" b="0" dirty="0" smtClean="0">
                <a:latin typeface="Times New Roman" panose="02020603050405020304" pitchFamily="18" charset="0"/>
                <a:cs typeface="Times New Roman" panose="02020603050405020304" pitchFamily="18" charset="0"/>
              </a:rPr>
              <a:t> NO3-, </a:t>
            </a:r>
            <a:r>
              <a:rPr lang="en-US" sz="2400" b="0" dirty="0" err="1" smtClean="0">
                <a:latin typeface="Times New Roman" panose="02020603050405020304" pitchFamily="18" charset="0"/>
                <a:cs typeface="Times New Roman" panose="02020603050405020304" pitchFamily="18" charset="0"/>
              </a:rPr>
              <a:t>ít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độc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hơn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thường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xảy</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ra</a:t>
            </a:r>
            <a:r>
              <a:rPr lang="en-US" sz="2400" b="0" dirty="0" smtClean="0">
                <a:latin typeface="Times New Roman" panose="02020603050405020304" pitchFamily="18" charset="0"/>
                <a:cs typeface="Times New Roman" panose="02020603050405020304" pitchFamily="18" charset="0"/>
              </a:rPr>
              <a:t> ở </a:t>
            </a:r>
            <a:r>
              <a:rPr lang="en-US" sz="2400" b="0" dirty="0" err="1" smtClean="0">
                <a:latin typeface="Times New Roman" panose="02020603050405020304" pitchFamily="18" charset="0"/>
                <a:cs typeface="Times New Roman" panose="02020603050405020304" pitchFamily="18" charset="0"/>
              </a:rPr>
              <a:t>gan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Tuy</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nhiên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khi</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nồng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độ</a:t>
            </a:r>
            <a:r>
              <a:rPr lang="en-US" sz="2400" b="0" dirty="0" smtClean="0">
                <a:latin typeface="Times New Roman" panose="02020603050405020304" pitchFamily="18" charset="0"/>
                <a:cs typeface="Times New Roman" panose="02020603050405020304" pitchFamily="18" charset="0"/>
              </a:rPr>
              <a:t> NO2 </a:t>
            </a:r>
            <a:r>
              <a:rPr lang="en-US" sz="2400" b="0" dirty="0" err="1" smtClean="0">
                <a:latin typeface="Times New Roman" panose="02020603050405020304" pitchFamily="18" charset="0"/>
                <a:cs typeface="Times New Roman" panose="02020603050405020304" pitchFamily="18" charset="0"/>
              </a:rPr>
              <a:t>quá</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cao</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thì</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sẽ</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gây</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chết</a:t>
            </a:r>
            <a:r>
              <a:rPr lang="en-US" sz="2400" b="0" dirty="0" smtClean="0">
                <a:latin typeface="Times New Roman" panose="02020603050405020304" pitchFamily="18" charset="0"/>
                <a:cs typeface="Times New Roman" panose="02020603050405020304" pitchFamily="18" charset="0"/>
              </a:rPr>
              <a:t> do </a:t>
            </a:r>
            <a:r>
              <a:rPr lang="en-US" sz="2400" b="0" dirty="0" err="1" smtClean="0">
                <a:latin typeface="Times New Roman" panose="02020603050405020304" pitchFamily="18" charset="0"/>
                <a:cs typeface="Times New Roman" panose="02020603050405020304" pitchFamily="18" charset="0"/>
              </a:rPr>
              <a:t>nồng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độ</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MetHb</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tăng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cao</a:t>
            </a:r>
            <a:r>
              <a:rPr lang="en-US" sz="2400" b="0" dirty="0" smtClean="0">
                <a:latin typeface="Times New Roman" panose="02020603050405020304" pitchFamily="18" charset="0"/>
                <a:cs typeface="Times New Roman" panose="02020603050405020304" pitchFamily="18" charset="0"/>
              </a:rPr>
              <a:t>.</a:t>
            </a:r>
          </a:p>
          <a:p>
            <a:pPr>
              <a:spcAft>
                <a:spcPts val="600"/>
              </a:spcAft>
            </a:pPr>
            <a:endParaRPr lang="en-US" sz="2400" dirty="0" smtClean="0">
              <a:latin typeface="Times New Roman" panose="02020603050405020304" pitchFamily="18" charset="0"/>
              <a:cs typeface="Times New Roman" panose="02020603050405020304" pitchFamily="18" charset="0"/>
            </a:endParaRPr>
          </a:p>
          <a:p>
            <a:pPr lvl="1">
              <a:spcAft>
                <a:spcPts val="600"/>
              </a:spcAft>
            </a:pPr>
            <a:endParaRPr lang="en-US" sz="2400" dirty="0" smtClean="0">
              <a:latin typeface="Times New Roman" panose="02020603050405020304" pitchFamily="18" charset="0"/>
              <a:cs typeface="Times New Roman" panose="02020603050405020304" pitchFamily="18" charset="0"/>
            </a:endParaRPr>
          </a:p>
          <a:p>
            <a:pPr lvl="1">
              <a:spcAft>
                <a:spcPts val="600"/>
              </a:spcAft>
            </a:pPr>
            <a:endParaRPr lang="vi-VN" sz="2400" dirty="0" smtClean="0">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a:off x="4191000" y="2209800"/>
            <a:ext cx="381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43400" y="2651234"/>
            <a:ext cx="381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16668" y="3092668"/>
            <a:ext cx="381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60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r>
              <a:rPr lang="en-US" b="1" dirty="0" smtClean="0">
                <a:solidFill>
                  <a:srgbClr val="0070C0"/>
                </a:solidFill>
                <a:latin typeface="Times New Roman" pitchFamily="18" charset="0"/>
                <a:cs typeface="Times New Roman" pitchFamily="18" charset="0"/>
              </a:rPr>
              <a:t>2.4 </a:t>
            </a:r>
            <a:r>
              <a:rPr lang="en-US" b="1" dirty="0" err="1" smtClean="0">
                <a:solidFill>
                  <a:srgbClr val="0070C0"/>
                </a:solidFill>
                <a:latin typeface="Times New Roman" pitchFamily="18" charset="0"/>
                <a:cs typeface="Times New Roman" pitchFamily="18" charset="0"/>
              </a:rPr>
              <a:t>Bệnh</a:t>
            </a:r>
            <a:r>
              <a:rPr lang="en-US" b="1" dirty="0" smtClean="0">
                <a:solidFill>
                  <a:srgbClr val="0070C0"/>
                </a:solidFill>
                <a:latin typeface="Times New Roman" pitchFamily="18" charset="0"/>
                <a:cs typeface="Times New Roman" pitchFamily="18" charset="0"/>
              </a:rPr>
              <a:t> do </a:t>
            </a:r>
            <a:r>
              <a:rPr lang="en-US" b="1" dirty="0" err="1" smtClean="0">
                <a:solidFill>
                  <a:srgbClr val="0070C0"/>
                </a:solidFill>
                <a:latin typeface="Times New Roman" pitchFamily="18" charset="0"/>
                <a:cs typeface="Times New Roman" pitchFamily="18" charset="0"/>
              </a:rPr>
              <a:t>khí</a:t>
            </a:r>
            <a:r>
              <a:rPr lang="en-US" b="1" dirty="0" smtClean="0">
                <a:solidFill>
                  <a:srgbClr val="0070C0"/>
                </a:solidFill>
                <a:latin typeface="Times New Roman" pitchFamily="18" charset="0"/>
                <a:cs typeface="Times New Roman" pitchFamily="18" charset="0"/>
              </a:rPr>
              <a:t> </a:t>
            </a:r>
            <a:r>
              <a:rPr lang="vi-VN" b="1" dirty="0" smtClean="0">
                <a:solidFill>
                  <a:srgbClr val="0070C0"/>
                </a:solidFill>
                <a:latin typeface="Times New Roman" pitchFamily="18" charset="0"/>
                <a:cs typeface="Times New Roman" pitchFamily="18" charset="0"/>
              </a:rPr>
              <a:t>độc – NO</a:t>
            </a:r>
            <a:r>
              <a:rPr lang="vi-VN" b="1" baseline="-25000" dirty="0">
                <a:solidFill>
                  <a:srgbClr val="0070C0"/>
                </a:solidFill>
                <a:latin typeface="Times New Roman" pitchFamily="18" charset="0"/>
                <a:cs typeface="Times New Roman" pitchFamily="18" charset="0"/>
              </a:rPr>
              <a:t>2</a:t>
            </a:r>
            <a:endParaRPr lang="vi-VN"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980728"/>
            <a:ext cx="8640960" cy="5688632"/>
          </a:xfrm>
        </p:spPr>
        <p:txBody>
          <a:bodyPr/>
          <a:lstStyle/>
          <a:p>
            <a:endParaRPr lang="vi-VN" dirty="0">
              <a:latin typeface="+mj-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04" y="1123950"/>
            <a:ext cx="8062868" cy="490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589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r>
              <a:rPr lang="en-US" b="1" dirty="0" smtClean="0">
                <a:solidFill>
                  <a:srgbClr val="0070C0"/>
                </a:solidFill>
                <a:latin typeface="Times New Roman" pitchFamily="18" charset="0"/>
                <a:cs typeface="Times New Roman" pitchFamily="18" charset="0"/>
              </a:rPr>
              <a:t>2.4 </a:t>
            </a:r>
            <a:r>
              <a:rPr lang="en-US" b="1" dirty="0" err="1" smtClean="0">
                <a:solidFill>
                  <a:srgbClr val="0070C0"/>
                </a:solidFill>
                <a:latin typeface="Times New Roman" pitchFamily="18" charset="0"/>
                <a:cs typeface="Times New Roman" pitchFamily="18" charset="0"/>
              </a:rPr>
              <a:t>Bệnh</a:t>
            </a:r>
            <a:r>
              <a:rPr lang="en-US" b="1" dirty="0" smtClean="0">
                <a:solidFill>
                  <a:srgbClr val="0070C0"/>
                </a:solidFill>
                <a:latin typeface="Times New Roman" pitchFamily="18" charset="0"/>
                <a:cs typeface="Times New Roman" pitchFamily="18" charset="0"/>
              </a:rPr>
              <a:t> do </a:t>
            </a:r>
            <a:r>
              <a:rPr lang="en-US" b="1" dirty="0" err="1" smtClean="0">
                <a:solidFill>
                  <a:srgbClr val="0070C0"/>
                </a:solidFill>
                <a:latin typeface="Times New Roman" pitchFamily="18" charset="0"/>
                <a:cs typeface="Times New Roman" pitchFamily="18" charset="0"/>
              </a:rPr>
              <a:t>khí</a:t>
            </a:r>
            <a:r>
              <a:rPr lang="en-US" b="1" dirty="0" smtClean="0">
                <a:solidFill>
                  <a:srgbClr val="0070C0"/>
                </a:solidFill>
                <a:latin typeface="Times New Roman" pitchFamily="18" charset="0"/>
                <a:cs typeface="Times New Roman" pitchFamily="18" charset="0"/>
              </a:rPr>
              <a:t> </a:t>
            </a:r>
            <a:r>
              <a:rPr lang="vi-VN" b="1" dirty="0" smtClean="0">
                <a:solidFill>
                  <a:srgbClr val="0070C0"/>
                </a:solidFill>
                <a:latin typeface="Times New Roman" pitchFamily="18" charset="0"/>
                <a:cs typeface="Times New Roman" pitchFamily="18" charset="0"/>
              </a:rPr>
              <a:t>độc – NO</a:t>
            </a:r>
            <a:r>
              <a:rPr lang="vi-VN" b="1" baseline="-25000" dirty="0">
                <a:solidFill>
                  <a:srgbClr val="0070C0"/>
                </a:solidFill>
                <a:latin typeface="Times New Roman" pitchFamily="18" charset="0"/>
                <a:cs typeface="Times New Roman" pitchFamily="18" charset="0"/>
              </a:rPr>
              <a:t>2</a:t>
            </a:r>
            <a:endParaRPr lang="vi-VN"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980728"/>
            <a:ext cx="8640960" cy="5688632"/>
          </a:xfrm>
        </p:spPr>
        <p:txBody>
          <a:bodyPr/>
          <a:lstStyle/>
          <a:p>
            <a:r>
              <a:rPr lang="vi-VN" dirty="0">
                <a:latin typeface="+mj-lt"/>
              </a:rPr>
              <a:t>Đo NO2 bằng máy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48" y="1772816"/>
            <a:ext cx="7136847" cy="493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018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khí</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 – NO</a:t>
            </a:r>
            <a:r>
              <a:rPr lang="vi-VN" b="1" baseline="-25000" dirty="0">
                <a:latin typeface="Times New Roman" pitchFamily="18" charset="0"/>
                <a:cs typeface="Times New Roman" pitchFamily="18" charset="0"/>
              </a:rPr>
              <a:t>2</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323528" y="980728"/>
            <a:ext cx="8640960" cy="5688632"/>
          </a:xfrm>
        </p:spPr>
        <p:txBody>
          <a:bodyPr/>
          <a:lstStyle/>
          <a:p>
            <a:pPr>
              <a:spcAft>
                <a:spcPts val="600"/>
              </a:spcAft>
            </a:pPr>
            <a:r>
              <a:rPr lang="vi-VN" sz="2400" b="1" dirty="0">
                <a:latin typeface="Times New Roman" panose="02020603050405020304" pitchFamily="18" charset="0"/>
                <a:cs typeface="Times New Roman" panose="02020603050405020304" pitchFamily="18" charset="0"/>
              </a:rPr>
              <a:t>Biện pháp xử </a:t>
            </a:r>
            <a:r>
              <a:rPr lang="vi-VN" sz="2400" b="1" dirty="0" smtClean="0">
                <a:latin typeface="Times New Roman" panose="02020603050405020304" pitchFamily="18" charset="0"/>
                <a:cs typeface="Times New Roman" panose="02020603050405020304" pitchFamily="18" charset="0"/>
              </a:rPr>
              <a:t>lý</a:t>
            </a:r>
            <a:r>
              <a:rPr lang="vi-VN" sz="2400" dirty="0" smtClean="0">
                <a:latin typeface="Times New Roman" panose="02020603050405020304" pitchFamily="18" charset="0"/>
                <a:cs typeface="Times New Roman" panose="02020603050405020304" pitchFamily="18" charset="0"/>
              </a:rPr>
              <a:t>:</a:t>
            </a:r>
          </a:p>
          <a:p>
            <a:pPr lvl="1">
              <a:spcAft>
                <a:spcPts val="600"/>
              </a:spcAft>
            </a:pPr>
            <a:r>
              <a:rPr lang="vi-VN" sz="2400" dirty="0">
                <a:latin typeface="Times New Roman" panose="02020603050405020304" pitchFamily="18" charset="0"/>
                <a:cs typeface="Times New Roman" panose="02020603050405020304" pitchFamily="18" charset="0"/>
              </a:rPr>
              <a:t>Tháo và cấp nước mới </a:t>
            </a:r>
            <a:r>
              <a:rPr lang="vi-VN" sz="2400" dirty="0" smtClean="0">
                <a:latin typeface="Times New Roman" panose="02020603050405020304" pitchFamily="18" charset="0"/>
                <a:cs typeface="Times New Roman" panose="02020603050405020304" pitchFamily="18" charset="0"/>
              </a:rPr>
              <a:t>vào ao,</a:t>
            </a:r>
          </a:p>
          <a:p>
            <a:pPr lvl="1">
              <a:spcAft>
                <a:spcPts val="600"/>
              </a:spcAft>
            </a:pPr>
            <a:r>
              <a:rPr lang="vi-VN" sz="2400" dirty="0">
                <a:latin typeface="Times New Roman" panose="02020603050405020304" pitchFamily="18" charset="0"/>
                <a:cs typeface="Times New Roman" panose="02020603050405020304" pitchFamily="18" charset="0"/>
              </a:rPr>
              <a:t>Giảm thiểu chất thải ở </a:t>
            </a:r>
            <a:r>
              <a:rPr lang="vi-VN" sz="2400" dirty="0" smtClean="0">
                <a:latin typeface="Times New Roman" panose="02020603050405020304" pitchFamily="18" charset="0"/>
                <a:cs typeface="Times New Roman" panose="02020603050405020304" pitchFamily="18" charset="0"/>
              </a:rPr>
              <a:t>đáy ao,</a:t>
            </a:r>
          </a:p>
          <a:p>
            <a:pPr lvl="1">
              <a:spcAft>
                <a:spcPts val="600"/>
              </a:spcAft>
            </a:pPr>
            <a:r>
              <a:rPr lang="vi-VN" sz="2400" dirty="0">
                <a:latin typeface="Times New Roman" panose="02020603050405020304" pitchFamily="18" charset="0"/>
                <a:cs typeface="Times New Roman" panose="02020603050405020304" pitchFamily="18" charset="0"/>
              </a:rPr>
              <a:t>Không cho thức ăn quá dư thừa hoặc bón phân quá liều </a:t>
            </a:r>
            <a:r>
              <a:rPr lang="vi-VN" sz="2400" dirty="0" smtClean="0">
                <a:latin typeface="Times New Roman" panose="02020603050405020304" pitchFamily="18" charset="0"/>
                <a:cs typeface="Times New Roman" panose="02020603050405020304" pitchFamily="18" charset="0"/>
              </a:rPr>
              <a:t>lượng,</a:t>
            </a:r>
          </a:p>
          <a:p>
            <a:pPr lvl="1">
              <a:spcAft>
                <a:spcPts val="600"/>
              </a:spcAft>
            </a:pPr>
            <a:r>
              <a:rPr lang="vi-VN" sz="2400" dirty="0">
                <a:latin typeface="Times New Roman" panose="02020603050405020304" pitchFamily="18" charset="0"/>
                <a:cs typeface="Times New Roman" panose="02020603050405020304" pitchFamily="18" charset="0"/>
              </a:rPr>
              <a:t>Kiểm soát sự phát triển của </a:t>
            </a:r>
            <a:r>
              <a:rPr lang="vi-VN" sz="2400" dirty="0" smtClean="0">
                <a:latin typeface="Times New Roman" panose="02020603050405020304" pitchFamily="18" charset="0"/>
                <a:cs typeface="Times New Roman" panose="02020603050405020304" pitchFamily="18" charset="0"/>
              </a:rPr>
              <a:t>tảo,</a:t>
            </a:r>
          </a:p>
          <a:p>
            <a:pPr lvl="1">
              <a:spcAft>
                <a:spcPts val="600"/>
              </a:spcAft>
            </a:pPr>
            <a:r>
              <a:rPr lang="vi-VN" sz="2400" dirty="0">
                <a:latin typeface="Times New Roman" panose="02020603050405020304" pitchFamily="18" charset="0"/>
                <a:cs typeface="Times New Roman" panose="02020603050405020304" pitchFamily="18" charset="0"/>
              </a:rPr>
              <a:t>Duy trì ổn định </a:t>
            </a:r>
            <a:r>
              <a:rPr lang="vi-VN" sz="2400" dirty="0" smtClean="0">
                <a:latin typeface="Times New Roman" panose="02020603050405020304" pitchFamily="18" charset="0"/>
                <a:cs typeface="Times New Roman" panose="02020603050405020304" pitchFamily="18" charset="0"/>
              </a:rPr>
              <a:t>độ trong,</a:t>
            </a:r>
          </a:p>
          <a:p>
            <a:pPr lvl="1">
              <a:spcAft>
                <a:spcPts val="600"/>
              </a:spcAft>
            </a:pPr>
            <a:r>
              <a:rPr lang="vi-VN" sz="2400" dirty="0">
                <a:latin typeface="Times New Roman" panose="02020603050405020304" pitchFamily="18" charset="0"/>
                <a:cs typeface="Times New Roman" panose="02020603050405020304" pitchFamily="18" charset="0"/>
              </a:rPr>
              <a:t>Ao nuôi cần thoáng </a:t>
            </a:r>
            <a:r>
              <a:rPr lang="vi-VN" sz="2400" dirty="0" smtClean="0">
                <a:latin typeface="Times New Roman" panose="02020603050405020304" pitchFamily="18" charset="0"/>
                <a:cs typeface="Times New Roman" panose="02020603050405020304" pitchFamily="18" charset="0"/>
              </a:rPr>
              <a:t>khí,</a:t>
            </a:r>
          </a:p>
          <a:p>
            <a:pPr lvl="1">
              <a:spcAft>
                <a:spcPts val="600"/>
              </a:spcAft>
            </a:pPr>
            <a:r>
              <a:rPr lang="vi-VN" sz="2400" dirty="0">
                <a:latin typeface="Times New Roman" panose="02020603050405020304" pitchFamily="18" charset="0"/>
                <a:cs typeface="Times New Roman" panose="02020603050405020304" pitchFamily="18" charset="0"/>
              </a:rPr>
              <a:t>Dùng máy sục khí hoặc quạt </a:t>
            </a:r>
            <a:r>
              <a:rPr lang="vi-VN" sz="2400" dirty="0" smtClean="0">
                <a:latin typeface="Times New Roman" panose="02020603050405020304" pitchFamily="18" charset="0"/>
                <a:cs typeface="Times New Roman" panose="02020603050405020304" pitchFamily="18" charset="0"/>
              </a:rPr>
              <a:t>nước,</a:t>
            </a:r>
          </a:p>
          <a:p>
            <a:pPr lvl="1">
              <a:spcAft>
                <a:spcPts val="600"/>
              </a:spcAft>
            </a:pPr>
            <a:r>
              <a:rPr lang="vi-VN" sz="2400" dirty="0">
                <a:latin typeface="Times New Roman" panose="02020603050405020304" pitchFamily="18" charset="0"/>
                <a:cs typeface="Times New Roman" panose="02020603050405020304" pitchFamily="18" charset="0"/>
              </a:rPr>
              <a:t>Sử dụng hóa chất tăng </a:t>
            </a:r>
            <a:r>
              <a:rPr lang="vi-VN" sz="2400" dirty="0" smtClean="0">
                <a:latin typeface="Times New Roman" panose="02020603050405020304" pitchFamily="18" charset="0"/>
                <a:cs typeface="Times New Roman" panose="02020603050405020304" pitchFamily="18" charset="0"/>
              </a:rPr>
              <a:t>oxy,</a:t>
            </a:r>
          </a:p>
          <a:p>
            <a:pPr lvl="1">
              <a:spcAft>
                <a:spcPts val="600"/>
              </a:spcAft>
            </a:pPr>
            <a:r>
              <a:rPr lang="vi-VN" sz="2400" dirty="0">
                <a:latin typeface="Times New Roman" panose="02020603050405020304" pitchFamily="18" charset="0"/>
                <a:cs typeface="Times New Roman" panose="02020603050405020304" pitchFamily="18" charset="0"/>
              </a:rPr>
              <a:t>Bón </a:t>
            </a:r>
            <a:r>
              <a:rPr lang="vi-VN" sz="2400" dirty="0" smtClean="0">
                <a:latin typeface="Times New Roman" panose="02020603050405020304" pitchFamily="18" charset="0"/>
                <a:cs typeface="Times New Roman" panose="02020603050405020304" pitchFamily="18" charset="0"/>
              </a:rPr>
              <a:t>phân vi sinh.</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668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0262"/>
            <a:ext cx="8712968" cy="864096"/>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khí</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 – H</a:t>
            </a:r>
            <a:r>
              <a:rPr lang="vi-VN" b="1" baseline="-25000" dirty="0" smtClean="0">
                <a:latin typeface="Times New Roman" pitchFamily="18" charset="0"/>
                <a:cs typeface="Times New Roman" pitchFamily="18" charset="0"/>
              </a:rPr>
              <a:t>2</a:t>
            </a:r>
            <a:r>
              <a:rPr lang="vi-VN" b="1" dirty="0" smtClean="0">
                <a:latin typeface="Times New Roman" pitchFamily="18" charset="0"/>
                <a:cs typeface="Times New Roman" pitchFamily="18" charset="0"/>
              </a:rPr>
              <a:t>S</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79512" y="980728"/>
            <a:ext cx="8784976" cy="5688632"/>
          </a:xfrm>
        </p:spPr>
        <p:txBody>
          <a:bodyPr>
            <a:noAutofit/>
          </a:bodyPr>
          <a:lstStyle/>
          <a:p>
            <a:pPr algn="just"/>
            <a:r>
              <a:rPr lang="en-US" sz="2400" b="0" dirty="0" smtClean="0">
                <a:latin typeface="Times New Roman" panose="02020603050405020304" pitchFamily="18" charset="0"/>
                <a:cs typeface="Times New Roman" panose="02020603050405020304" pitchFamily="18" charset="0"/>
              </a:rPr>
              <a:t>H</a:t>
            </a:r>
            <a:r>
              <a:rPr lang="en-US" sz="2400" b="0" baseline="-25000" dirty="0" smtClean="0">
                <a:latin typeface="Times New Roman" panose="02020603050405020304" pitchFamily="18" charset="0"/>
                <a:cs typeface="Times New Roman" panose="02020603050405020304" pitchFamily="18" charset="0"/>
              </a:rPr>
              <a:t>2</a:t>
            </a:r>
            <a:r>
              <a:rPr lang="en-US" sz="2400" b="0" dirty="0" smtClean="0">
                <a:latin typeface="Times New Roman" panose="02020603050405020304" pitchFamily="18" charset="0"/>
                <a:cs typeface="Times New Roman" panose="02020603050405020304" pitchFamily="18" charset="0"/>
              </a:rPr>
              <a:t>S </a:t>
            </a:r>
            <a:r>
              <a:rPr lang="en-US" sz="2400" b="0" dirty="0" err="1">
                <a:latin typeface="Times New Roman" panose="02020603050405020304" pitchFamily="18" charset="0"/>
                <a:cs typeface="Times New Roman" panose="02020603050405020304" pitchFamily="18" charset="0"/>
              </a:rPr>
              <a:t>kết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hợp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với</a:t>
            </a:r>
            <a:r>
              <a:rPr lang="en-US" sz="2400" b="0" dirty="0">
                <a:latin typeface="Times New Roman" panose="02020603050405020304" pitchFamily="18" charset="0"/>
                <a:cs typeface="Times New Roman" panose="02020603050405020304" pitchFamily="18" charset="0"/>
              </a:rPr>
              <a:t> ion </a:t>
            </a:r>
            <a:r>
              <a:rPr lang="en-US" sz="2400" b="0" dirty="0" err="1">
                <a:latin typeface="Times New Roman" panose="02020603050405020304" pitchFamily="18" charset="0"/>
                <a:cs typeface="Times New Roman" panose="02020603050405020304" pitchFamily="18" charset="0"/>
              </a:rPr>
              <a:t>sắt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máu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làm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sắc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tố</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máu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giảm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tôm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hô</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hấp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khó</a:t>
            </a:r>
            <a:r>
              <a:rPr lang="en-US" sz="2400" b="0" dirty="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khăn</a:t>
            </a:r>
            <a:endParaRPr lang="en-US" sz="2400" b="0" dirty="0" smtClean="0">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Ở </a:t>
            </a:r>
            <a:r>
              <a:rPr lang="en-US" sz="2400" b="0" dirty="0" err="1">
                <a:latin typeface="Times New Roman" panose="02020603050405020304" pitchFamily="18" charset="0"/>
                <a:cs typeface="Times New Roman" panose="02020603050405020304" pitchFamily="18" charset="0"/>
              </a:rPr>
              <a:t>nhiệt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a:t>
            </a:r>
            <a:r>
              <a:rPr lang="en-US" sz="2400" b="0" dirty="0">
                <a:latin typeface="Times New Roman" panose="02020603050405020304" pitchFamily="18" charset="0"/>
                <a:cs typeface="Times New Roman" panose="02020603050405020304" pitchFamily="18" charset="0"/>
              </a:rPr>
              <a:t> 30</a:t>
            </a:r>
            <a:r>
              <a:rPr lang="en-US" sz="2400" b="0" baseline="30000" dirty="0">
                <a:latin typeface="Times New Roman" panose="02020603050405020304" pitchFamily="18" charset="0"/>
                <a:cs typeface="Times New Roman" panose="02020603050405020304" pitchFamily="18" charset="0"/>
              </a:rPr>
              <a:t>0</a:t>
            </a:r>
            <a:r>
              <a:rPr lang="en-US" sz="2400" b="0" dirty="0">
                <a:latin typeface="Times New Roman" panose="02020603050405020304" pitchFamily="18" charset="0"/>
                <a:cs typeface="Times New Roman" panose="02020603050405020304" pitchFamily="18" charset="0"/>
              </a:rPr>
              <a:t>C, </a:t>
            </a:r>
            <a:r>
              <a:rPr lang="en-US" sz="2400" b="0" dirty="0" err="1">
                <a:latin typeface="Times New Roman" panose="02020603050405020304" pitchFamily="18" charset="0"/>
                <a:cs typeface="Times New Roman" panose="02020603050405020304" pitchFamily="18" charset="0"/>
              </a:rPr>
              <a:t>hàm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lượng</a:t>
            </a:r>
            <a:r>
              <a:rPr lang="en-US" sz="2400" b="0" dirty="0">
                <a:latin typeface="Times New Roman" panose="02020603050405020304" pitchFamily="18" charset="0"/>
                <a:cs typeface="Times New Roman" panose="02020603050405020304" pitchFamily="18" charset="0"/>
              </a:rPr>
              <a:t> H</a:t>
            </a:r>
            <a:r>
              <a:rPr lang="en-US" sz="2400" b="0" baseline="-25000" dirty="0">
                <a:latin typeface="Times New Roman" panose="02020603050405020304" pitchFamily="18" charset="0"/>
                <a:cs typeface="Times New Roman" panose="02020603050405020304" pitchFamily="18" charset="0"/>
              </a:rPr>
              <a:t>2</a:t>
            </a:r>
            <a:r>
              <a:rPr lang="en-US" sz="2400" b="0" dirty="0">
                <a:latin typeface="Times New Roman" panose="02020603050405020304" pitchFamily="18" charset="0"/>
                <a:cs typeface="Times New Roman" panose="02020603050405020304" pitchFamily="18" charset="0"/>
              </a:rPr>
              <a:t>S </a:t>
            </a:r>
            <a:r>
              <a:rPr lang="en-US" sz="2400" b="0" dirty="0" err="1">
                <a:latin typeface="Times New Roman" panose="02020603050405020304" pitchFamily="18" charset="0"/>
                <a:cs typeface="Times New Roman" panose="02020603050405020304" pitchFamily="18" charset="0"/>
              </a:rPr>
              <a:t>đạt</a:t>
            </a:r>
            <a:r>
              <a:rPr lang="en-US" sz="2400" b="0" dirty="0">
                <a:latin typeface="Times New Roman" panose="02020603050405020304" pitchFamily="18" charset="0"/>
                <a:cs typeface="Times New Roman" panose="02020603050405020304" pitchFamily="18" charset="0"/>
              </a:rPr>
              <a:t> 1,93 mg/l </a:t>
            </a:r>
            <a:r>
              <a:rPr lang="en-US" sz="2400" b="0" dirty="0" err="1">
                <a:latin typeface="Times New Roman" panose="02020603050405020304" pitchFamily="18" charset="0"/>
                <a:cs typeface="Times New Roman" panose="02020603050405020304" pitchFamily="18" charset="0"/>
              </a:rPr>
              <a:t>làm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mè</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hương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chết</a:t>
            </a:r>
            <a:r>
              <a:rPr lang="en-US" sz="2400" b="0" dirty="0">
                <a:latin typeface="Times New Roman" panose="02020603050405020304" pitchFamily="18" charset="0"/>
                <a:cs typeface="Times New Roman" panose="02020603050405020304" pitchFamily="18" charset="0"/>
              </a:rPr>
              <a:t>. </a:t>
            </a:r>
            <a:endParaRPr lang="en-US" sz="2400" b="0" dirty="0" smtClean="0">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H</a:t>
            </a:r>
            <a:r>
              <a:rPr lang="en-US" sz="2400" b="0" baseline="-25000" dirty="0" smtClean="0">
                <a:latin typeface="Times New Roman" panose="02020603050405020304" pitchFamily="18" charset="0"/>
                <a:cs typeface="Times New Roman" panose="02020603050405020304" pitchFamily="18" charset="0"/>
              </a:rPr>
              <a:t>2</a:t>
            </a:r>
            <a:r>
              <a:rPr lang="en-US" sz="2400" b="0" dirty="0" smtClean="0">
                <a:latin typeface="Times New Roman" panose="02020603050405020304" pitchFamily="18" charset="0"/>
                <a:cs typeface="Times New Roman" panose="02020603050405020304" pitchFamily="18" charset="0"/>
              </a:rPr>
              <a:t>S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nước</a:t>
            </a:r>
            <a:r>
              <a:rPr lang="en-US" sz="2400" b="0" dirty="0">
                <a:latin typeface="Times New Roman" panose="02020603050405020304" pitchFamily="18" charset="0"/>
                <a:cs typeface="Times New Roman" panose="02020603050405020304" pitchFamily="18" charset="0"/>
              </a:rPr>
              <a:t> ở </a:t>
            </a:r>
            <a:r>
              <a:rPr lang="en-US" sz="2400" b="0" dirty="0" err="1">
                <a:latin typeface="Times New Roman" panose="02020603050405020304" pitchFamily="18" charset="0"/>
                <a:cs typeface="Times New Roman" panose="02020603050405020304" pitchFamily="18" charset="0"/>
              </a:rPr>
              <a:t>mức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lớn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hơn</a:t>
            </a:r>
            <a:r>
              <a:rPr lang="en-US" sz="2400" b="0" dirty="0">
                <a:latin typeface="Times New Roman" panose="02020603050405020304" pitchFamily="18" charset="0"/>
                <a:cs typeface="Times New Roman" panose="02020603050405020304" pitchFamily="18" charset="0"/>
              </a:rPr>
              <a:t> 3 mg/l </a:t>
            </a:r>
            <a:r>
              <a:rPr lang="en-US" sz="2400" b="0" dirty="0" err="1">
                <a:latin typeface="Times New Roman" panose="02020603050405020304" pitchFamily="18" charset="0"/>
                <a:cs typeface="Times New Roman" panose="02020603050405020304" pitchFamily="18" charset="0"/>
              </a:rPr>
              <a:t>làm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nhiều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loài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tôm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chết</a:t>
            </a:r>
            <a:r>
              <a:rPr lang="en-US" sz="2400" b="0" dirty="0">
                <a:latin typeface="Times New Roman" panose="02020603050405020304" pitchFamily="18" charset="0"/>
                <a:cs typeface="Times New Roman" panose="02020603050405020304" pitchFamily="18" charset="0"/>
              </a:rPr>
              <a:t>. </a:t>
            </a:r>
            <a:endParaRPr lang="en-US" sz="2400" b="0" dirty="0" smtClean="0">
              <a:latin typeface="Times New Roman" panose="02020603050405020304" pitchFamily="18" charset="0"/>
              <a:cs typeface="Times New Roman" panose="02020603050405020304" pitchFamily="18" charset="0"/>
            </a:endParaRPr>
          </a:p>
          <a:p>
            <a:pPr algn="just"/>
            <a:r>
              <a:rPr lang="en-US" sz="2400" b="0" dirty="0" smtClean="0">
                <a:latin typeface="Times New Roman" panose="02020603050405020304" pitchFamily="18" charset="0"/>
                <a:cs typeface="Times New Roman" panose="02020603050405020304" pitchFamily="18" charset="0"/>
              </a:rPr>
              <a:t>H</a:t>
            </a:r>
            <a:r>
              <a:rPr lang="en-US" sz="2400" b="0" baseline="-25000" dirty="0" smtClean="0">
                <a:latin typeface="Times New Roman" panose="02020603050405020304" pitchFamily="18" charset="0"/>
                <a:cs typeface="Times New Roman" panose="02020603050405020304" pitchFamily="18" charset="0"/>
              </a:rPr>
              <a:t>2</a:t>
            </a:r>
            <a:r>
              <a:rPr lang="en-US" sz="2400" b="0" dirty="0" smtClean="0">
                <a:latin typeface="Times New Roman" panose="02020603050405020304" pitchFamily="18" charset="0"/>
                <a:cs typeface="Times New Roman" panose="02020603050405020304" pitchFamily="18" charset="0"/>
              </a:rPr>
              <a:t>S </a:t>
            </a:r>
            <a:r>
              <a:rPr lang="en-US" sz="2400" b="0" dirty="0" err="1" smtClean="0">
                <a:latin typeface="Times New Roman" panose="02020603050405020304" pitchFamily="18" charset="0"/>
                <a:cs typeface="Times New Roman" panose="02020603050405020304" pitchFamily="18" charset="0"/>
              </a:rPr>
              <a:t>lấy</a:t>
            </a:r>
            <a:r>
              <a:rPr lang="en-US" sz="2400" b="0" dirty="0" smtClean="0">
                <a:latin typeface="Times New Roman" panose="02020603050405020304" pitchFamily="18" charset="0"/>
                <a:cs typeface="Times New Roman" panose="02020603050405020304" pitchFamily="18" charset="0"/>
              </a:rPr>
              <a:t> Oxy </a:t>
            </a:r>
            <a:r>
              <a:rPr lang="en-US" sz="2400" b="0" dirty="0" err="1" smtClean="0">
                <a:latin typeface="Times New Roman" panose="02020603050405020304" pitchFamily="18" charset="0"/>
                <a:cs typeface="Times New Roman" panose="02020603050405020304" pitchFamily="18" charset="0"/>
              </a:rPr>
              <a:t>trong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không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khí</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Cứ</a:t>
            </a:r>
            <a:r>
              <a:rPr lang="en-US" sz="2400" b="0" dirty="0">
                <a:latin typeface="Times New Roman" panose="02020603050405020304" pitchFamily="18" charset="0"/>
                <a:cs typeface="Times New Roman" panose="02020603050405020304" pitchFamily="18" charset="0"/>
              </a:rPr>
              <a:t> 1 mg H</a:t>
            </a:r>
            <a:r>
              <a:rPr lang="en-US" sz="2400" b="0" baseline="-25000" dirty="0">
                <a:latin typeface="Times New Roman" panose="02020603050405020304" pitchFamily="18" charset="0"/>
                <a:cs typeface="Times New Roman" panose="02020603050405020304" pitchFamily="18" charset="0"/>
              </a:rPr>
              <a:t>2</a:t>
            </a:r>
            <a:r>
              <a:rPr lang="en-US" sz="2400" b="0" dirty="0">
                <a:latin typeface="Times New Roman" panose="02020603050405020304" pitchFamily="18" charset="0"/>
                <a:cs typeface="Times New Roman" panose="02020603050405020304" pitchFamily="18" charset="0"/>
              </a:rPr>
              <a:t>S oxy </a:t>
            </a:r>
            <a:r>
              <a:rPr lang="en-US" sz="2400" b="0" dirty="0" err="1">
                <a:latin typeface="Times New Roman" panose="02020603050405020304" pitchFamily="18" charset="0"/>
                <a:cs typeface="Times New Roman" panose="02020603050405020304" pitchFamily="18" charset="0"/>
              </a:rPr>
              <a:t>hoá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cần</a:t>
            </a:r>
            <a:r>
              <a:rPr lang="en-US" sz="2400" b="0" dirty="0">
                <a:latin typeface="Times New Roman" panose="02020603050405020304" pitchFamily="18" charset="0"/>
                <a:cs typeface="Times New Roman" panose="02020603050405020304" pitchFamily="18" charset="0"/>
              </a:rPr>
              <a:t> 1,86 mg O</a:t>
            </a:r>
            <a:r>
              <a:rPr lang="en-US" sz="2400" b="0" baseline="-25000" dirty="0">
                <a:latin typeface="Times New Roman" panose="02020603050405020304" pitchFamily="18" charset="0"/>
                <a:cs typeface="Times New Roman" panose="02020603050405020304" pitchFamily="18" charset="0"/>
              </a:rPr>
              <a:t>2</a:t>
            </a:r>
            <a:r>
              <a:rPr lang="en-US" sz="2400" b="0" dirty="0">
                <a:latin typeface="Times New Roman" panose="02020603050405020304" pitchFamily="18" charset="0"/>
                <a:cs typeface="Times New Roman" panose="02020603050405020304" pitchFamily="18" charset="0"/>
              </a:rPr>
              <a:t>. </a:t>
            </a:r>
            <a:endParaRPr lang="en-US" sz="2400" b="0" dirty="0" smtClean="0">
              <a:latin typeface="Times New Roman" panose="02020603050405020304" pitchFamily="18" charset="0"/>
              <a:cs typeface="Times New Roman" panose="02020603050405020304" pitchFamily="18" charset="0"/>
            </a:endParaRPr>
          </a:p>
          <a:p>
            <a:pPr algn="just"/>
            <a:r>
              <a:rPr lang="en-US" sz="2400" b="0" dirty="0" err="1" smtClean="0">
                <a:latin typeface="Times New Roman" panose="02020603050405020304" pitchFamily="18" charset="0"/>
                <a:cs typeface="Times New Roman" panose="02020603050405020304" pitchFamily="18" charset="0"/>
              </a:rPr>
              <a:t>Phòng</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ngừa</a:t>
            </a:r>
            <a:r>
              <a:rPr lang="en-US" sz="2400" b="0" dirty="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Nạo</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vét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định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mùn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bã</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hữu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ao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nuôi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đặc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biệt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mùa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hè</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nhiệt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cao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lúc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mưa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giông</a:t>
            </a:r>
            <a:r>
              <a:rPr lang="en-US" sz="2400" b="0" dirty="0">
                <a:latin typeface="Times New Roman" panose="02020603050405020304" pitchFamily="18" charset="0"/>
                <a:cs typeface="Times New Roman" panose="02020603050405020304" pitchFamily="18" charset="0"/>
              </a:rPr>
              <a:t> – </a:t>
            </a:r>
            <a:r>
              <a:rPr lang="en-US" sz="2400" b="0" dirty="0" err="1">
                <a:latin typeface="Times New Roman" panose="02020603050405020304" pitchFamily="18" charset="0"/>
                <a:cs typeface="Times New Roman" panose="02020603050405020304" pitchFamily="18" charset="0"/>
              </a:rPr>
              <a:t>cần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theo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dõi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để</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thay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nước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kịp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tránh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ngộ</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tôm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a:t>
            </a:r>
            <a:endParaRPr lang="vi-VN" sz="2400" b="0" dirty="0">
              <a:latin typeface="Times New Roman" panose="02020603050405020304" pitchFamily="18" charset="0"/>
              <a:cs typeface="Times New Roman" panose="02020603050405020304" pitchFamily="18" charset="0"/>
            </a:endParaRPr>
          </a:p>
          <a:p>
            <a:pPr algn="just"/>
            <a:endParaRPr lang="vi-VN"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579296" cy="864096"/>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thuốc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trừ</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sâu</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79512" y="908720"/>
            <a:ext cx="8784976" cy="5832648"/>
          </a:xfrm>
        </p:spPr>
        <p:txBody>
          <a:bodyPr>
            <a:normAutofit/>
          </a:bodyPr>
          <a:lstStyle/>
          <a:p>
            <a:endParaRPr lang="vi-VN"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15" y="980728"/>
            <a:ext cx="3085108" cy="308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369" y="3825044"/>
            <a:ext cx="3816424" cy="286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958671"/>
            <a:ext cx="2918861" cy="336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373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924944"/>
            <a:ext cx="18288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682387"/>
            <a:ext cx="28003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715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579296" cy="864096"/>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thuốc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trừ</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sâu</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1219200"/>
            <a:ext cx="8784976" cy="5832648"/>
          </a:xfrm>
        </p:spPr>
        <p:txBody>
          <a:bodyPr>
            <a:normAutofit/>
          </a:bodyPr>
          <a:lstStyle/>
          <a:p>
            <a:pPr algn="just">
              <a:spcAft>
                <a:spcPts val="1200"/>
              </a:spcAft>
            </a:pPr>
            <a:r>
              <a:rPr lang="en-US" sz="2400" b="0" dirty="0" err="1" smtClean="0">
                <a:solidFill>
                  <a:schemeClr val="accent4"/>
                </a:solidFill>
                <a:latin typeface="Times New Roman" panose="02020603050405020304" pitchFamily="18" charset="0"/>
                <a:cs typeface="Times New Roman" panose="02020603050405020304" pitchFamily="18" charset="0"/>
              </a:rPr>
              <a:t>Dipterex</a:t>
            </a:r>
            <a:r>
              <a:rPr lang="en-US" sz="2400" b="0" dirty="0">
                <a:solidFill>
                  <a:schemeClr val="accent4"/>
                </a:solidFill>
                <a:latin typeface="Times New Roman" panose="02020603050405020304" pitchFamily="18" charset="0"/>
                <a:cs typeface="Times New Roman" panose="02020603050405020304" pitchFamily="18" charset="0"/>
              </a:rPr>
              <a:t>, 666, DDT …</a:t>
            </a:r>
            <a:r>
              <a:rPr lang="en-US" sz="2400" b="0" dirty="0" err="1">
                <a:solidFill>
                  <a:schemeClr val="accent4"/>
                </a:solidFill>
                <a:latin typeface="Times New Roman" panose="02020603050405020304" pitchFamily="18" charset="0"/>
                <a:cs typeface="Times New Roman" panose="02020603050405020304" pitchFamily="18" charset="0"/>
              </a:rPr>
              <a:t>dùng</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bón</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cho</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cây</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lúa</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và</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hoa</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màu</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cây</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công</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nghiệp</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đổ</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vào</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các</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thuỷ</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vực</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cá</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sống</a:t>
            </a:r>
            <a:r>
              <a:rPr lang="en-US" sz="2400" b="0" dirty="0">
                <a:solidFill>
                  <a:schemeClr val="accent4"/>
                </a:solidFill>
                <a:latin typeface="Times New Roman" panose="02020603050405020304" pitchFamily="18" charset="0"/>
                <a:cs typeface="Times New Roman" panose="02020603050405020304" pitchFamily="18" charset="0"/>
              </a:rPr>
              <a:t>, qua </a:t>
            </a:r>
            <a:r>
              <a:rPr lang="en-US" sz="2400" b="0" dirty="0" err="1">
                <a:solidFill>
                  <a:schemeClr val="accent4"/>
                </a:solidFill>
                <a:latin typeface="Times New Roman" panose="02020603050405020304" pitchFamily="18" charset="0"/>
                <a:cs typeface="Times New Roman" panose="02020603050405020304" pitchFamily="18" charset="0"/>
              </a:rPr>
              <a:t>quá</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trình</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tích</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luỹ</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lâu</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ngày</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nó</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được</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đưa</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dần</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vào</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cơ</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thể</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cá</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dẫn</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đến</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cá</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bị</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ngộ</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độc</a:t>
            </a:r>
            <a:r>
              <a:rPr lang="en-US" sz="2400" b="0" dirty="0">
                <a:solidFill>
                  <a:schemeClr val="accent4"/>
                </a:solidFill>
                <a:latin typeface="Times New Roman" panose="02020603050405020304" pitchFamily="18" charset="0"/>
                <a:cs typeface="Times New Roman" panose="02020603050405020304" pitchFamily="18" charset="0"/>
              </a:rPr>
              <a:t>. </a:t>
            </a:r>
            <a:endParaRPr lang="en-US" sz="2400" b="0" dirty="0" smtClean="0">
              <a:solidFill>
                <a:schemeClr val="accent4"/>
              </a:solidFill>
              <a:latin typeface="Times New Roman" panose="02020603050405020304" pitchFamily="18" charset="0"/>
              <a:cs typeface="Times New Roman" panose="02020603050405020304" pitchFamily="18" charset="0"/>
            </a:endParaRPr>
          </a:p>
          <a:p>
            <a:pPr algn="just">
              <a:spcAft>
                <a:spcPts val="1200"/>
              </a:spcAft>
            </a:pPr>
            <a:r>
              <a:rPr lang="en-US" sz="2400" b="0" dirty="0" err="1" smtClean="0">
                <a:solidFill>
                  <a:schemeClr val="accent4"/>
                </a:solidFill>
                <a:latin typeface="Times New Roman" panose="02020603050405020304" pitchFamily="18" charset="0"/>
                <a:cs typeface="Times New Roman" panose="02020603050405020304" pitchFamily="18" charset="0"/>
              </a:rPr>
              <a:t>Khi</a:t>
            </a:r>
            <a:r>
              <a:rPr lang="en-US" sz="2400" b="0" dirty="0" smtClean="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bị</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nhiễm</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chất</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smtClean="0">
                <a:solidFill>
                  <a:schemeClr val="accent4"/>
                </a:solidFill>
                <a:latin typeface="Times New Roman" panose="02020603050405020304" pitchFamily="18" charset="0"/>
                <a:cs typeface="Times New Roman" panose="02020603050405020304" pitchFamily="18" charset="0"/>
              </a:rPr>
              <a:t>độc</a:t>
            </a:r>
            <a:r>
              <a:rPr lang="en-US" sz="2400" b="0" dirty="0" smtClean="0">
                <a:solidFill>
                  <a:schemeClr val="accent4"/>
                </a:solidFill>
                <a:latin typeface="Times New Roman" panose="02020603050405020304" pitchFamily="18" charset="0"/>
                <a:cs typeface="Times New Roman" panose="02020603050405020304" pitchFamily="18" charset="0"/>
              </a:rPr>
              <a:t> do </a:t>
            </a:r>
            <a:r>
              <a:rPr lang="en-US" sz="2400" b="0" dirty="0" err="1" smtClean="0">
                <a:solidFill>
                  <a:schemeClr val="accent4"/>
                </a:solidFill>
                <a:latin typeface="Times New Roman" panose="02020603050405020304" pitchFamily="18" charset="0"/>
                <a:cs typeface="Times New Roman" panose="02020603050405020304" pitchFamily="18" charset="0"/>
              </a:rPr>
              <a:t>thuốc</a:t>
            </a:r>
            <a:r>
              <a:rPr lang="en-US" sz="2400" b="0" dirty="0" smtClean="0">
                <a:solidFill>
                  <a:schemeClr val="accent4"/>
                </a:solidFill>
                <a:latin typeface="Times New Roman" panose="02020603050405020304" pitchFamily="18" charset="0"/>
                <a:cs typeface="Times New Roman" panose="02020603050405020304" pitchFamily="18" charset="0"/>
              </a:rPr>
              <a:t> </a:t>
            </a:r>
            <a:r>
              <a:rPr lang="en-US" sz="2400" b="0" dirty="0" err="1" smtClean="0">
                <a:solidFill>
                  <a:schemeClr val="accent4"/>
                </a:solidFill>
                <a:latin typeface="Times New Roman" panose="02020603050405020304" pitchFamily="18" charset="0"/>
                <a:cs typeface="Times New Roman" panose="02020603050405020304" pitchFamily="18" charset="0"/>
              </a:rPr>
              <a:t>trừ</a:t>
            </a:r>
            <a:r>
              <a:rPr lang="en-US" sz="2400" b="0" dirty="0" smtClean="0">
                <a:solidFill>
                  <a:schemeClr val="accent4"/>
                </a:solidFill>
                <a:latin typeface="Times New Roman" panose="02020603050405020304" pitchFamily="18" charset="0"/>
                <a:cs typeface="Times New Roman" panose="02020603050405020304" pitchFamily="18" charset="0"/>
              </a:rPr>
              <a:t> </a:t>
            </a:r>
            <a:r>
              <a:rPr lang="en-US" sz="2400" b="0" dirty="0" err="1" smtClean="0">
                <a:solidFill>
                  <a:schemeClr val="accent4"/>
                </a:solidFill>
                <a:latin typeface="Times New Roman" panose="02020603050405020304" pitchFamily="18" charset="0"/>
                <a:cs typeface="Times New Roman" panose="02020603050405020304" pitchFamily="18" charset="0"/>
              </a:rPr>
              <a:t>sâu</a:t>
            </a:r>
            <a:r>
              <a:rPr lang="en-US" sz="2400" b="0" dirty="0" smtClean="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cơ</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thể</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cá</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bị</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dị</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hình</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mất</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khả</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năng</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sinh</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sản</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và</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chết</a:t>
            </a:r>
            <a:r>
              <a:rPr lang="en-US" sz="2400" b="0" dirty="0">
                <a:solidFill>
                  <a:schemeClr val="accent4"/>
                </a:solidFill>
                <a:latin typeface="Times New Roman" panose="02020603050405020304" pitchFamily="18" charset="0"/>
                <a:cs typeface="Times New Roman" panose="02020603050405020304" pitchFamily="18" charset="0"/>
              </a:rPr>
              <a:t>. </a:t>
            </a:r>
            <a:endParaRPr lang="en-US" sz="2400" b="0" dirty="0" smtClean="0">
              <a:solidFill>
                <a:schemeClr val="accent4"/>
              </a:solidFill>
              <a:latin typeface="Times New Roman" panose="02020603050405020304" pitchFamily="18" charset="0"/>
              <a:cs typeface="Times New Roman" panose="02020603050405020304" pitchFamily="18" charset="0"/>
            </a:endParaRPr>
          </a:p>
          <a:p>
            <a:pPr algn="just">
              <a:spcAft>
                <a:spcPts val="1200"/>
              </a:spcAft>
            </a:pPr>
            <a:r>
              <a:rPr lang="en-US" sz="2400" b="0" dirty="0" err="1" smtClean="0">
                <a:solidFill>
                  <a:schemeClr val="accent4"/>
                </a:solidFill>
                <a:latin typeface="Times New Roman" panose="02020603050405020304" pitchFamily="18" charset="0"/>
                <a:cs typeface="Times New Roman" panose="02020603050405020304" pitchFamily="18" charset="0"/>
              </a:rPr>
              <a:t>Hiện</a:t>
            </a:r>
            <a:r>
              <a:rPr lang="en-US" sz="2400" b="0" dirty="0" smtClean="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tượng</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ngộ</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độc</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đối</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với</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cá</a:t>
            </a:r>
            <a:r>
              <a:rPr lang="en-US" sz="2400" b="0" dirty="0">
                <a:solidFill>
                  <a:schemeClr val="accent4"/>
                </a:solidFill>
                <a:latin typeface="Times New Roman" panose="02020603050405020304" pitchFamily="18" charset="0"/>
                <a:cs typeface="Times New Roman" panose="02020603050405020304" pitchFamily="18" charset="0"/>
              </a:rPr>
              <a:t> hay </a:t>
            </a:r>
            <a:r>
              <a:rPr lang="en-US" sz="2400" b="0" dirty="0" err="1">
                <a:solidFill>
                  <a:schemeClr val="accent4"/>
                </a:solidFill>
                <a:latin typeface="Times New Roman" panose="02020603050405020304" pitchFamily="18" charset="0"/>
                <a:cs typeface="Times New Roman" panose="02020603050405020304" pitchFamily="18" charset="0"/>
              </a:rPr>
              <a:t>xảy</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ra</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sau</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các</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trận</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mưa</a:t>
            </a:r>
            <a:r>
              <a:rPr lang="en-US" sz="2400" b="0" dirty="0">
                <a:solidFill>
                  <a:schemeClr val="accent4"/>
                </a:solidFill>
                <a:latin typeface="Times New Roman" panose="02020603050405020304" pitchFamily="18" charset="0"/>
                <a:cs typeface="Times New Roman" panose="02020603050405020304" pitchFamily="18" charset="0"/>
              </a:rPr>
              <a:t> to </a:t>
            </a:r>
            <a:endParaRPr lang="en-US" sz="2400" b="0" dirty="0" smtClean="0">
              <a:solidFill>
                <a:schemeClr val="accent4"/>
              </a:solidFill>
              <a:latin typeface="Times New Roman" panose="02020603050405020304" pitchFamily="18" charset="0"/>
              <a:cs typeface="Times New Roman" panose="02020603050405020304" pitchFamily="18" charset="0"/>
            </a:endParaRPr>
          </a:p>
          <a:p>
            <a:pPr algn="just">
              <a:spcAft>
                <a:spcPts val="1200"/>
              </a:spcAft>
            </a:pPr>
            <a:r>
              <a:rPr lang="en-US" sz="2400" b="0" dirty="0" err="1" smtClean="0">
                <a:solidFill>
                  <a:schemeClr val="accent4"/>
                </a:solidFill>
                <a:latin typeface="Times New Roman" panose="02020603050405020304" pitchFamily="18" charset="0"/>
                <a:cs typeface="Times New Roman" panose="02020603050405020304" pitchFamily="18" charset="0"/>
              </a:rPr>
              <a:t>Nếu</a:t>
            </a:r>
            <a:r>
              <a:rPr lang="en-US" sz="2400" b="0" dirty="0" smtClean="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cá</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bố</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mẹ</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bị</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trúng</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độc</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thuốc</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trừ</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sâu</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hấp</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smtClean="0">
                <a:solidFill>
                  <a:schemeClr val="accent4"/>
                </a:solidFill>
                <a:latin typeface="Times New Roman" panose="02020603050405020304" pitchFamily="18" charset="0"/>
                <a:cs typeface="Times New Roman" panose="02020603050405020304" pitchFamily="18" charset="0"/>
              </a:rPr>
              <a:t>thụ</a:t>
            </a:r>
            <a:r>
              <a:rPr lang="en-US" sz="2400" b="0" dirty="0" smtClean="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vào</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cơ</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thể</a:t>
            </a:r>
            <a:r>
              <a:rPr lang="en-US" sz="2400" b="0" dirty="0">
                <a:solidFill>
                  <a:schemeClr val="accent4"/>
                </a:solidFill>
                <a:latin typeface="Times New Roman" panose="02020603050405020304" pitchFamily="18" charset="0"/>
                <a:cs typeface="Times New Roman" panose="02020603050405020304" pitchFamily="18" charset="0"/>
              </a:rPr>
              <a:t> qua </a:t>
            </a:r>
            <a:r>
              <a:rPr lang="en-US" sz="2400" b="0" dirty="0" err="1">
                <a:solidFill>
                  <a:schemeClr val="accent4"/>
                </a:solidFill>
                <a:latin typeface="Times New Roman" panose="02020603050405020304" pitchFamily="18" charset="0"/>
                <a:cs typeface="Times New Roman" panose="02020603050405020304" pitchFamily="18" charset="0"/>
              </a:rPr>
              <a:t>hệ</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thống</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tuần</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hoàn</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đến</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tuyến</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sinh</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dục</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smtClean="0">
                <a:solidFill>
                  <a:schemeClr val="accent4"/>
                </a:solidFill>
                <a:latin typeface="Times New Roman" panose="02020603050405020304" pitchFamily="18" charset="0"/>
                <a:cs typeface="Times New Roman" panose="02020603050405020304" pitchFamily="18" charset="0"/>
              </a:rPr>
              <a:t>nên</a:t>
            </a:r>
            <a:r>
              <a:rPr lang="en-US" sz="2400" b="0" dirty="0" smtClean="0">
                <a:solidFill>
                  <a:schemeClr val="accent4"/>
                </a:solidFill>
                <a:latin typeface="Times New Roman" panose="02020603050405020304" pitchFamily="18" charset="0"/>
                <a:cs typeface="Times New Roman" panose="02020603050405020304" pitchFamily="18" charset="0"/>
              </a:rPr>
              <a:t> </a:t>
            </a:r>
            <a:r>
              <a:rPr lang="en-US" sz="2400" b="0" dirty="0" err="1" smtClean="0">
                <a:solidFill>
                  <a:schemeClr val="accent4"/>
                </a:solidFill>
                <a:latin typeface="Times New Roman" panose="02020603050405020304" pitchFamily="18" charset="0"/>
                <a:cs typeface="Times New Roman" panose="02020603050405020304" pitchFamily="18" charset="0"/>
              </a:rPr>
              <a:t>khi</a:t>
            </a:r>
            <a:r>
              <a:rPr lang="en-US" sz="2400" b="0" dirty="0" smtClean="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trứng</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smtClean="0">
                <a:solidFill>
                  <a:schemeClr val="accent4"/>
                </a:solidFill>
                <a:latin typeface="Times New Roman" panose="02020603050405020304" pitchFamily="18" charset="0"/>
                <a:cs typeface="Times New Roman" panose="02020603050405020304" pitchFamily="18" charset="0"/>
              </a:rPr>
              <a:t>đẻ</a:t>
            </a:r>
            <a:r>
              <a:rPr lang="en-US" sz="2400" b="0" dirty="0" smtClean="0">
                <a:solidFill>
                  <a:schemeClr val="accent4"/>
                </a:solidFill>
                <a:latin typeface="Times New Roman" panose="02020603050405020304" pitchFamily="18" charset="0"/>
                <a:cs typeface="Times New Roman" panose="02020603050405020304" pitchFamily="18" charset="0"/>
              </a:rPr>
              <a:t> </a:t>
            </a:r>
            <a:r>
              <a:rPr lang="en-US" sz="2400" b="0" dirty="0" err="1" smtClean="0">
                <a:solidFill>
                  <a:schemeClr val="accent4"/>
                </a:solidFill>
                <a:latin typeface="Times New Roman" panose="02020603050405020304" pitchFamily="18" charset="0"/>
                <a:cs typeface="Times New Roman" panose="02020603050405020304" pitchFamily="18" charset="0"/>
              </a:rPr>
              <a:t>ra</a:t>
            </a:r>
            <a:r>
              <a:rPr lang="en-US" sz="2400" b="0" dirty="0" smtClean="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phôi</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bị</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dị</a:t>
            </a:r>
            <a:r>
              <a:rPr lang="en-US" sz="2400" b="0" dirty="0">
                <a:solidFill>
                  <a:schemeClr val="accent4"/>
                </a:solidFill>
                <a:latin typeface="Times New Roman" panose="02020603050405020304" pitchFamily="18" charset="0"/>
                <a:cs typeface="Times New Roman" panose="02020603050405020304" pitchFamily="18" charset="0"/>
              </a:rPr>
              <a:t> </a:t>
            </a:r>
            <a:r>
              <a:rPr lang="en-US" sz="2400" b="0" dirty="0" err="1">
                <a:solidFill>
                  <a:schemeClr val="accent4"/>
                </a:solidFill>
                <a:latin typeface="Times New Roman" panose="02020603050405020304" pitchFamily="18" charset="0"/>
                <a:cs typeface="Times New Roman" panose="02020603050405020304" pitchFamily="18" charset="0"/>
              </a:rPr>
              <a:t>hình</a:t>
            </a:r>
            <a:r>
              <a:rPr lang="en-US" sz="2400" b="0" dirty="0">
                <a:solidFill>
                  <a:schemeClr val="accent4"/>
                </a:solidFill>
                <a:latin typeface="Times New Roman" panose="02020603050405020304" pitchFamily="18" charset="0"/>
                <a:cs typeface="Times New Roman" panose="02020603050405020304" pitchFamily="18" charset="0"/>
              </a:rPr>
              <a:t>. </a:t>
            </a:r>
            <a:endParaRPr lang="en-US" sz="2400" b="0" dirty="0" smtClean="0">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67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864096"/>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ion </a:t>
            </a:r>
            <a:r>
              <a:rPr lang="en-US" b="1" dirty="0" err="1" smtClean="0">
                <a:latin typeface="Times New Roman" pitchFamily="18" charset="0"/>
                <a:cs typeface="Times New Roman" pitchFamily="18" charset="0"/>
              </a:rPr>
              <a:t>kim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nặng</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206726" y="1524000"/>
            <a:ext cx="8784976" cy="5760640"/>
          </a:xfrm>
        </p:spPr>
        <p:txBody>
          <a:bodyPr>
            <a:normAutofit/>
          </a:bodyPr>
          <a:lstStyle/>
          <a:p>
            <a:endParaRPr lang="vi-VN"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73" y="1524000"/>
            <a:ext cx="864793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38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200"/>
            <a:ext cx="8280920" cy="936104"/>
          </a:xfrm>
        </p:spPr>
        <p:txBody>
          <a:bodyPr/>
          <a:lstStyle/>
          <a:p>
            <a:r>
              <a:rPr lang="en-US" b="1" dirty="0">
                <a:latin typeface="Times New Roman" pitchFamily="18" charset="0"/>
                <a:cs typeface="Times New Roman" pitchFamily="18" charset="0"/>
              </a:rPr>
              <a:t>2</a:t>
            </a:r>
            <a:r>
              <a:rPr lang="en-US" b="1" dirty="0" smtClean="0">
                <a:latin typeface="Times New Roman" pitchFamily="18" charset="0"/>
                <a:cs typeface="Times New Roman" pitchFamily="18" charset="0"/>
              </a:rPr>
              <a:t>.1 </a:t>
            </a:r>
            <a:r>
              <a:rPr lang="en-US" b="1" dirty="0" err="1" smtClean="0">
                <a:latin typeface="Times New Roman" pitchFamily="18" charset="0"/>
                <a:cs typeface="Times New Roman" pitchFamily="18" charset="0"/>
              </a:rPr>
              <a:t>Khái</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niệm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chất</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1124744"/>
            <a:ext cx="8856984" cy="5616624"/>
          </a:xfrm>
        </p:spPr>
        <p:txBody>
          <a:bodyPr>
            <a:normAutofit/>
          </a:bodyPr>
          <a:lstStyle/>
          <a:p>
            <a:pPr marL="0" indent="0" algn="just">
              <a:spcBef>
                <a:spcPts val="1200"/>
              </a:spcBef>
              <a:spcAft>
                <a:spcPts val="600"/>
              </a:spcAft>
              <a:buNone/>
            </a:pPr>
            <a:r>
              <a:rPr lang="en-US" sz="2400" b="0" dirty="0" err="1" smtClean="0">
                <a:latin typeface="Times New Roman" pitchFamily="18" charset="0"/>
                <a:cs typeface="Times New Roman" pitchFamily="18" charset="0"/>
              </a:rPr>
              <a:t>Trong</a:t>
            </a:r>
            <a:r>
              <a:rPr lang="en-US" sz="2400" b="0" dirty="0" smtClean="0">
                <a:latin typeface="Times New Roman" pitchFamily="18" charset="0"/>
                <a:cs typeface="Times New Roman" pitchFamily="18" charset="0"/>
              </a:rPr>
              <a:t> </a:t>
            </a:r>
            <a:r>
              <a:rPr lang="en-US" sz="2400" b="0" dirty="0" err="1">
                <a:latin typeface="Times New Roman" pitchFamily="18" charset="0"/>
                <a:cs typeface="Times New Roman" pitchFamily="18" charset="0"/>
              </a:rPr>
              <a:t>quá</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trình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nghiên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cứu</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về</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chất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độc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cần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lưu</a:t>
            </a:r>
            <a:r>
              <a:rPr lang="en-US" sz="2400" b="0" dirty="0">
                <a:latin typeface="Times New Roman" pitchFamily="18" charset="0"/>
                <a:cs typeface="Times New Roman" pitchFamily="18" charset="0"/>
              </a:rPr>
              <a:t> ý </a:t>
            </a:r>
            <a:r>
              <a:rPr lang="en-US" sz="2400" b="0" dirty="0" err="1">
                <a:latin typeface="Times New Roman" pitchFamily="18" charset="0"/>
                <a:cs typeface="Times New Roman" pitchFamily="18" charset="0"/>
              </a:rPr>
              <a:t>một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số</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điểm</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sau</a:t>
            </a:r>
            <a:r>
              <a:rPr lang="en-US" sz="2400" b="0" dirty="0">
                <a:latin typeface="Times New Roman" pitchFamily="18" charset="0"/>
                <a:cs typeface="Times New Roman" pitchFamily="18" charset="0"/>
              </a:rPr>
              <a:t>:</a:t>
            </a:r>
            <a:endParaRPr lang="vi-VN" sz="2400" b="0" dirty="0">
              <a:latin typeface="Times New Roman" pitchFamily="18" charset="0"/>
              <a:cs typeface="Times New Roman" pitchFamily="18" charset="0"/>
            </a:endParaRPr>
          </a:p>
          <a:p>
            <a:pPr lvl="0" algn="just">
              <a:spcBef>
                <a:spcPts val="1200"/>
              </a:spcBef>
              <a:spcAft>
                <a:spcPts val="600"/>
              </a:spcAft>
            </a:pPr>
            <a:r>
              <a:rPr lang="en-US" sz="2400" b="0" dirty="0" err="1">
                <a:latin typeface="Times New Roman" pitchFamily="18" charset="0"/>
                <a:cs typeface="Times New Roman" pitchFamily="18" charset="0"/>
              </a:rPr>
              <a:t>Chất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độc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là</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một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khái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niệm</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mang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tính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định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lượng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Mọi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chất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đều</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độc</a:t>
            </a:r>
            <a:r>
              <a:rPr lang="en-US" sz="2400" b="0" dirty="0">
                <a:latin typeface="Times New Roman" pitchFamily="18" charset="0"/>
                <a:cs typeface="Times New Roman" pitchFamily="18" charset="0"/>
              </a:rPr>
              <a:t> ở </a:t>
            </a:r>
            <a:r>
              <a:rPr lang="en-US" sz="2400" b="0" dirty="0" err="1">
                <a:latin typeface="Times New Roman" pitchFamily="18" charset="0"/>
                <a:cs typeface="Times New Roman" pitchFamily="18" charset="0"/>
              </a:rPr>
              <a:t>một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liều</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nào</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đó</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và</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cũng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vô</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hại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với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liều</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rất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thấp</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Giới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hạn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giữa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hai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liều</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đó</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là</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phạm</a:t>
            </a:r>
            <a:r>
              <a:rPr lang="en-US" sz="2400" b="0" dirty="0">
                <a:latin typeface="Times New Roman" pitchFamily="18" charset="0"/>
                <a:cs typeface="Times New Roman" pitchFamily="18" charset="0"/>
              </a:rPr>
              <a:t> vi </a:t>
            </a:r>
            <a:r>
              <a:rPr lang="en-US" sz="2400" b="0" dirty="0" err="1">
                <a:latin typeface="Times New Roman" pitchFamily="18" charset="0"/>
                <a:cs typeface="Times New Roman" pitchFamily="18" charset="0"/>
              </a:rPr>
              <a:t>các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tác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dụng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sinh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học</a:t>
            </a:r>
            <a:r>
              <a:rPr lang="en-US" sz="2400" b="0" dirty="0">
                <a:latin typeface="Times New Roman" pitchFamily="18" charset="0"/>
                <a:cs typeface="Times New Roman" pitchFamily="18" charset="0"/>
              </a:rPr>
              <a:t>. </a:t>
            </a:r>
            <a:endParaRPr lang="en-US" sz="2400" b="0" dirty="0" smtClean="0">
              <a:latin typeface="Times New Roman" pitchFamily="18" charset="0"/>
              <a:cs typeface="Times New Roman" pitchFamily="18" charset="0"/>
            </a:endParaRPr>
          </a:p>
          <a:p>
            <a:pPr lvl="0" algn="just">
              <a:spcBef>
                <a:spcPts val="1200"/>
              </a:spcBef>
              <a:spcAft>
                <a:spcPts val="600"/>
              </a:spcAft>
            </a:pPr>
            <a:r>
              <a:rPr lang="en-US" sz="2400" b="0" dirty="0" err="1" smtClean="0">
                <a:latin typeface="Times New Roman" pitchFamily="18" charset="0"/>
                <a:cs typeface="Times New Roman" pitchFamily="18" charset="0"/>
              </a:rPr>
              <a:t>Ví</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dụ</a:t>
            </a:r>
            <a:r>
              <a:rPr lang="en-US" sz="2400" b="0" dirty="0" smtClean="0">
                <a:latin typeface="Times New Roman" pitchFamily="18" charset="0"/>
                <a:cs typeface="Times New Roman" pitchFamily="18" charset="0"/>
              </a:rPr>
              <a:t>: </a:t>
            </a:r>
            <a:r>
              <a:rPr lang="en-US" sz="2400" b="0" i="1" dirty="0" smtClean="0">
                <a:latin typeface="Times New Roman" pitchFamily="18" charset="0"/>
                <a:cs typeface="Times New Roman" pitchFamily="18" charset="0"/>
              </a:rPr>
              <a:t>(1) Aspirin </a:t>
            </a:r>
            <a:r>
              <a:rPr lang="en-US" sz="2400" b="0" i="1" dirty="0">
                <a:latin typeface="Times New Roman" pitchFamily="18" charset="0"/>
                <a:cs typeface="Times New Roman" pitchFamily="18" charset="0"/>
              </a:rPr>
              <a:t>(acid acetyl salicylic) </a:t>
            </a:r>
            <a:r>
              <a:rPr lang="en-US" sz="2400" b="0" i="1" dirty="0" err="1">
                <a:latin typeface="Times New Roman" pitchFamily="18" charset="0"/>
                <a:cs typeface="Times New Roman" pitchFamily="18" charset="0"/>
              </a:rPr>
              <a:t>là</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thuốc</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hạ</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sốt</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chống</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viêm</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được</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dùng</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trong</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điều</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trị</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từ</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nhiều</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năm</a:t>
            </a:r>
            <a:r>
              <a:rPr lang="en-US" sz="2400" b="0" i="1" dirty="0">
                <a:latin typeface="Times New Roman" pitchFamily="18" charset="0"/>
                <a:cs typeface="Times New Roman" pitchFamily="18" charset="0"/>
              </a:rPr>
              <a:t> nay, </a:t>
            </a:r>
            <a:r>
              <a:rPr lang="en-US" sz="2400" b="0" i="1" dirty="0" err="1">
                <a:latin typeface="Times New Roman" pitchFamily="18" charset="0"/>
                <a:cs typeface="Times New Roman" pitchFamily="18" charset="0"/>
              </a:rPr>
              <a:t>nhưng</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có</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thể</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gây</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chết</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người</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với</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liều</a:t>
            </a:r>
            <a:r>
              <a:rPr lang="en-US" sz="2400" b="0" i="1" dirty="0">
                <a:latin typeface="Times New Roman" pitchFamily="18" charset="0"/>
                <a:cs typeface="Times New Roman" pitchFamily="18" charset="0"/>
              </a:rPr>
              <a:t> 0,2-0,5 g/kg</a:t>
            </a:r>
            <a:r>
              <a:rPr lang="en-US" sz="2400" b="0" i="1" dirty="0" smtClean="0">
                <a:latin typeface="Times New Roman" pitchFamily="18" charset="0"/>
                <a:cs typeface="Times New Roman" pitchFamily="18" charset="0"/>
              </a:rPr>
              <a:t>.</a:t>
            </a:r>
          </a:p>
          <a:p>
            <a:pPr marL="0" lvl="0" indent="0" algn="just">
              <a:spcBef>
                <a:spcPts val="1200"/>
              </a:spcBef>
              <a:spcAft>
                <a:spcPts val="600"/>
              </a:spcAft>
              <a:buNone/>
            </a:pPr>
            <a:r>
              <a:rPr lang="en-US" sz="2400" b="0" i="1" dirty="0" smtClean="0">
                <a:latin typeface="Times New Roman" pitchFamily="18" charset="0"/>
                <a:cs typeface="Times New Roman" pitchFamily="18" charset="0"/>
              </a:rPr>
              <a:t>	(2) </a:t>
            </a:r>
            <a:r>
              <a:rPr lang="en-US" sz="2400" b="0" i="1" dirty="0" err="1" smtClean="0">
                <a:latin typeface="Times New Roman" pitchFamily="18" charset="0"/>
                <a:cs typeface="Times New Roman" pitchFamily="18" charset="0"/>
              </a:rPr>
              <a:t>Sắt</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Đồng</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Magie</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Kẽm</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là</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những</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nguyên</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tố</a:t>
            </a:r>
            <a:r>
              <a:rPr lang="en-US" sz="2400" b="0" i="1" dirty="0">
                <a:latin typeface="Times New Roman" pitchFamily="18" charset="0"/>
                <a:cs typeface="Times New Roman" pitchFamily="18" charset="0"/>
              </a:rPr>
              <a:t> vi </a:t>
            </a:r>
            <a:r>
              <a:rPr lang="en-US" sz="2400" b="0" i="1" dirty="0" err="1">
                <a:latin typeface="Times New Roman" pitchFamily="18" charset="0"/>
                <a:cs typeface="Times New Roman" pitchFamily="18" charset="0"/>
              </a:rPr>
              <a:t>lượng</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cần</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thiết</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trong</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thành</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phần</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thức</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ăn</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chăn</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nuôi</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nhưng</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nếu</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quá</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liều</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thì</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có</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thể</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gây</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ngộ</a:t>
            </a:r>
            <a:r>
              <a:rPr lang="en-US" sz="2400" b="0" i="1" dirty="0">
                <a:latin typeface="Times New Roman" pitchFamily="18" charset="0"/>
                <a:cs typeface="Times New Roman" pitchFamily="18" charset="0"/>
              </a:rPr>
              <a:t> </a:t>
            </a:r>
            <a:r>
              <a:rPr lang="en-US" sz="2400" b="0" i="1" dirty="0" err="1">
                <a:latin typeface="Times New Roman" pitchFamily="18" charset="0"/>
                <a:cs typeface="Times New Roman" pitchFamily="18" charset="0"/>
              </a:rPr>
              <a:t>độc</a:t>
            </a:r>
            <a:r>
              <a:rPr lang="en-US" sz="2400" b="0" i="1" dirty="0" smtClean="0">
                <a:latin typeface="Times New Roman" pitchFamily="18" charset="0"/>
                <a:cs typeface="Times New Roman" pitchFamily="18" charset="0"/>
              </a:rPr>
              <a:t>.</a:t>
            </a:r>
            <a:endParaRPr lang="vi-VN" sz="2400" b="0" i="1" dirty="0">
              <a:latin typeface="Times New Roman" pitchFamily="18" charset="0"/>
              <a:cs typeface="Times New Roman" pitchFamily="18" charset="0"/>
            </a:endParaRPr>
          </a:p>
        </p:txBody>
      </p:sp>
    </p:spTree>
    <p:extLst>
      <p:ext uri="{BB962C8B-B14F-4D97-AF65-F5344CB8AC3E}">
        <p14:creationId xmlns:p14="http://schemas.microsoft.com/office/powerpoint/2010/main" val="2777484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864096"/>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ion </a:t>
            </a:r>
            <a:r>
              <a:rPr lang="en-US" b="1" dirty="0" err="1" smtClean="0">
                <a:latin typeface="Times New Roman" pitchFamily="18" charset="0"/>
                <a:cs typeface="Times New Roman" pitchFamily="18" charset="0"/>
              </a:rPr>
              <a:t>kim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nặng</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79512" y="1295400"/>
            <a:ext cx="8784976" cy="5445968"/>
          </a:xfrm>
        </p:spPr>
        <p:txBody>
          <a:bodyPr>
            <a:normAutofit/>
          </a:bodyPr>
          <a:lstStyle/>
          <a:p>
            <a:pPr algn="just">
              <a:spcAft>
                <a:spcPts val="1200"/>
              </a:spcAft>
            </a:pP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ion </a:t>
            </a:r>
            <a:r>
              <a:rPr lang="en-US" sz="2400" b="0" dirty="0" err="1">
                <a:latin typeface="Times New Roman" panose="02020603050405020304" pitchFamily="18" charset="0"/>
                <a:cs typeface="Times New Roman" panose="02020603050405020304" pitchFamily="18" charset="0"/>
              </a:rPr>
              <a:t>kim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loại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như</a:t>
            </a:r>
            <a:r>
              <a:rPr lang="en-US" sz="2400" b="0" dirty="0">
                <a:latin typeface="Times New Roman" panose="02020603050405020304" pitchFamily="18" charset="0"/>
                <a:cs typeface="Times New Roman" panose="02020603050405020304" pitchFamily="18" charset="0"/>
              </a:rPr>
              <a:t>: Cu</a:t>
            </a:r>
            <a:r>
              <a:rPr lang="en-US" sz="2400" b="0" baseline="30000" dirty="0">
                <a:latin typeface="Times New Roman" panose="02020603050405020304" pitchFamily="18" charset="0"/>
                <a:cs typeface="Times New Roman" panose="02020603050405020304" pitchFamily="18" charset="0"/>
              </a:rPr>
              <a:t>++</a:t>
            </a:r>
            <a:r>
              <a:rPr lang="en-US" sz="2400" b="0" dirty="0">
                <a:latin typeface="Times New Roman" panose="02020603050405020304" pitchFamily="18" charset="0"/>
                <a:cs typeface="Times New Roman" panose="02020603050405020304" pitchFamily="18" charset="0"/>
              </a:rPr>
              <a:t>; Zn</a:t>
            </a:r>
            <a:r>
              <a:rPr lang="en-US" sz="2400" b="0" baseline="30000" dirty="0">
                <a:latin typeface="Times New Roman" panose="02020603050405020304" pitchFamily="18" charset="0"/>
                <a:cs typeface="Times New Roman" panose="02020603050405020304" pitchFamily="18" charset="0"/>
              </a:rPr>
              <a:t>++</a:t>
            </a:r>
            <a:r>
              <a:rPr lang="en-US" sz="2400" b="0" dirty="0">
                <a:latin typeface="Times New Roman" panose="02020603050405020304" pitchFamily="18" charset="0"/>
                <a:cs typeface="Times New Roman" panose="02020603050405020304" pitchFamily="18" charset="0"/>
              </a:rPr>
              <a:t>; Fe</a:t>
            </a:r>
            <a:r>
              <a:rPr lang="en-US" sz="2400" b="0" baseline="30000" dirty="0">
                <a:latin typeface="Times New Roman" panose="02020603050405020304" pitchFamily="18" charset="0"/>
                <a:cs typeface="Times New Roman" panose="02020603050405020304" pitchFamily="18" charset="0"/>
              </a:rPr>
              <a:t>++</a:t>
            </a:r>
            <a:r>
              <a:rPr lang="en-US" sz="2400" b="0" dirty="0">
                <a:latin typeface="Times New Roman" panose="02020603050405020304" pitchFamily="18" charset="0"/>
                <a:cs typeface="Times New Roman" panose="02020603050405020304" pitchFamily="18" charset="0"/>
              </a:rPr>
              <a:t>; Hg</a:t>
            </a:r>
            <a:r>
              <a:rPr lang="en-US" sz="2400" b="0" baseline="30000" dirty="0">
                <a:latin typeface="Times New Roman" panose="02020603050405020304" pitchFamily="18" charset="0"/>
                <a:cs typeface="Times New Roman" panose="02020603050405020304" pitchFamily="18" charset="0"/>
              </a:rPr>
              <a:t>+</a:t>
            </a:r>
            <a:r>
              <a:rPr lang="en-US" sz="2400" b="0" dirty="0">
                <a:latin typeface="Times New Roman" panose="02020603050405020304" pitchFamily="18" charset="0"/>
                <a:cs typeface="Times New Roman" panose="02020603050405020304" pitchFamily="18" charset="0"/>
              </a:rPr>
              <a:t>; Ag</a:t>
            </a:r>
            <a:r>
              <a:rPr lang="en-US" sz="2400" b="0" baseline="30000" dirty="0">
                <a:latin typeface="Times New Roman" panose="02020603050405020304" pitchFamily="18" charset="0"/>
                <a:cs typeface="Times New Roman" panose="02020603050405020304" pitchFamily="18" charset="0"/>
              </a:rPr>
              <a: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Pb</a:t>
            </a:r>
            <a:r>
              <a:rPr lang="en-US" sz="2400" b="0" baseline="30000" dirty="0">
                <a:latin typeface="Times New Roman" panose="02020603050405020304" pitchFamily="18" charset="0"/>
                <a:cs typeface="Times New Roman" panose="02020603050405020304" pitchFamily="18" charset="0"/>
              </a:rPr>
              <a:t>++</a:t>
            </a:r>
            <a:r>
              <a:rPr lang="en-US" sz="2400" b="0" dirty="0">
                <a:latin typeface="Times New Roman" panose="02020603050405020304" pitchFamily="18" charset="0"/>
                <a:cs typeface="Times New Roman" panose="02020603050405020304" pitchFamily="18" charset="0"/>
              </a:rPr>
              <a:t>; As</a:t>
            </a:r>
            <a:r>
              <a:rPr lang="en-US" sz="2400" b="0" baseline="30000" dirty="0">
                <a:latin typeface="Times New Roman" panose="02020603050405020304" pitchFamily="18" charset="0"/>
                <a:cs typeface="Times New Roman" panose="02020603050405020304" pitchFamily="18" charset="0"/>
              </a:rPr>
              <a:t>++</a:t>
            </a:r>
            <a:r>
              <a:rPr lang="en-US" sz="2400" b="0" dirty="0">
                <a:latin typeface="Times New Roman" panose="02020603050405020304" pitchFamily="18" charset="0"/>
                <a:cs typeface="Times New Roman" panose="02020603050405020304" pitchFamily="18" charset="0"/>
              </a:rPr>
              <a:t>; Mg</a:t>
            </a:r>
            <a:r>
              <a:rPr lang="en-US" sz="2400" b="0" baseline="30000" dirty="0">
                <a:latin typeface="Times New Roman" panose="02020603050405020304" pitchFamily="18" charset="0"/>
                <a:cs typeface="Times New Roman" panose="02020603050405020304" pitchFamily="18" charset="0"/>
              </a:rPr>
              <a: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Mn</a:t>
            </a:r>
            <a:r>
              <a:rPr lang="en-US" sz="2400" b="0" baseline="30000"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a:t>
            </a:r>
            <a:r>
              <a:rPr lang="en-US" sz="2400" b="0" dirty="0" err="1">
                <a:latin typeface="Times New Roman" panose="02020603050405020304" pitchFamily="18" charset="0"/>
                <a:cs typeface="Times New Roman" panose="02020603050405020304" pitchFamily="18" charset="0"/>
              </a:rPr>
              <a:t>rất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cần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thể</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nhưng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nếu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lượng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cung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vượt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quá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cầu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sẽ</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gây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endParaRPr lang="en-US" sz="2400" b="0" dirty="0" smtClean="0">
              <a:latin typeface="Times New Roman" panose="02020603050405020304" pitchFamily="18" charset="0"/>
              <a:cs typeface="Times New Roman" panose="02020603050405020304" pitchFamily="18" charset="0"/>
            </a:endParaRPr>
          </a:p>
          <a:p>
            <a:pPr algn="just">
              <a:spcAft>
                <a:spcPts val="1200"/>
              </a:spcAft>
            </a:pPr>
            <a:r>
              <a:rPr lang="en-US" sz="2400" b="0" dirty="0" err="1" smtClean="0">
                <a:latin typeface="Times New Roman" panose="02020603050405020304" pitchFamily="18" charset="0"/>
                <a:cs typeface="Times New Roman" panose="02020603050405020304" pitchFamily="18" charset="0"/>
              </a:rPr>
              <a:t>Tác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động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bên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ngoài</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Cản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trở</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hoạt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động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của</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mang</a:t>
            </a:r>
            <a:endParaRPr lang="en-US" sz="2400" b="0" dirty="0" smtClean="0">
              <a:latin typeface="Times New Roman" panose="02020603050405020304" pitchFamily="18" charset="0"/>
              <a:cs typeface="Times New Roman" panose="02020603050405020304" pitchFamily="18" charset="0"/>
            </a:endParaRPr>
          </a:p>
          <a:p>
            <a:pPr algn="just">
              <a:spcAft>
                <a:spcPts val="1200"/>
              </a:spcAft>
            </a:pPr>
            <a:r>
              <a:rPr lang="en-US" sz="2400" b="0" dirty="0" err="1" smtClean="0">
                <a:latin typeface="Times New Roman" panose="02020603050405020304" pitchFamily="18" charset="0"/>
                <a:cs typeface="Times New Roman" panose="02020603050405020304" pitchFamily="18" charset="0"/>
              </a:rPr>
              <a:t>Tác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động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bên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trong</a:t>
            </a:r>
            <a:r>
              <a:rPr lang="en-US" sz="2400" b="0" dirty="0" smtClean="0">
                <a:latin typeface="Times New Roman" panose="02020603050405020304" pitchFamily="18" charset="0"/>
                <a:cs typeface="Times New Roman" panose="02020603050405020304" pitchFamily="18" charset="0"/>
              </a:rPr>
              <a:t>: Kim </a:t>
            </a:r>
            <a:r>
              <a:rPr lang="en-US" sz="2400" b="0" dirty="0" err="1" smtClean="0">
                <a:latin typeface="Times New Roman" panose="02020603050405020304" pitchFamily="18" charset="0"/>
                <a:cs typeface="Times New Roman" panose="02020603050405020304" pitchFamily="18" charset="0"/>
              </a:rPr>
              <a:t>loại</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kết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hợp</a:t>
            </a:r>
            <a:r>
              <a:rPr lang="en-US" sz="2400" b="0" dirty="0" smtClean="0">
                <a:latin typeface="Times New Roman" panose="02020603050405020304" pitchFamily="18" charset="0"/>
                <a:cs typeface="Times New Roman" panose="02020603050405020304" pitchFamily="18" charset="0"/>
              </a:rPr>
              <a:t> NH- </a:t>
            </a:r>
            <a:r>
              <a:rPr lang="en-US" sz="2400" b="0" dirty="0" err="1">
                <a:latin typeface="Times New Roman" panose="02020603050405020304" pitchFamily="18" charset="0"/>
                <a:cs typeface="Times New Roman" panose="02020603050405020304" pitchFamily="18" charset="0"/>
              </a:rPr>
              <a:t>của</a:t>
            </a:r>
            <a:r>
              <a:rPr lang="en-US" sz="2400" b="0" dirty="0">
                <a:latin typeface="Times New Roman" panose="02020603050405020304" pitchFamily="18" charset="0"/>
                <a:cs typeface="Times New Roman" panose="02020603050405020304" pitchFamily="18" charset="0"/>
              </a:rPr>
              <a:t> protein </a:t>
            </a:r>
            <a:r>
              <a:rPr lang="en-US" sz="2400" b="0" dirty="0" err="1">
                <a:latin typeface="Times New Roman" panose="02020603050405020304" pitchFamily="18" charset="0"/>
                <a:cs typeface="Times New Roman" panose="02020603050405020304" pitchFamily="18" charset="0"/>
              </a:rPr>
              <a:t>tạo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muối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protemate</a:t>
            </a:r>
            <a:r>
              <a:rPr lang="en-US" sz="2400" b="0" dirty="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kết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tủa</a:t>
            </a:r>
            <a:r>
              <a:rPr lang="en-US" sz="2400" b="0" dirty="0" smtClean="0">
                <a:latin typeface="Times New Roman" panose="02020603050405020304" pitchFamily="18" charset="0"/>
                <a:cs typeface="Times New Roman" panose="02020603050405020304" pitchFamily="18" charset="0"/>
              </a:rPr>
              <a:t>. </a:t>
            </a:r>
          </a:p>
          <a:p>
            <a:pPr algn="just">
              <a:spcAft>
                <a:spcPts val="1200"/>
              </a:spcAft>
            </a:pPr>
            <a:r>
              <a:rPr lang="en-US" sz="2400" b="0" dirty="0" err="1" smtClean="0">
                <a:latin typeface="Times New Roman" panose="02020603050405020304" pitchFamily="18" charset="0"/>
                <a:cs typeface="Times New Roman" panose="02020603050405020304" pitchFamily="18" charset="0"/>
              </a:rPr>
              <a:t>Nguồn</a:t>
            </a:r>
            <a:r>
              <a:rPr lang="en-US" sz="2400" b="0" dirty="0" smtClean="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ion </a:t>
            </a:r>
            <a:r>
              <a:rPr lang="en-US" sz="2400" b="0" dirty="0" err="1">
                <a:latin typeface="Times New Roman" panose="02020603050405020304" pitchFamily="18" charset="0"/>
                <a:cs typeface="Times New Roman" panose="02020603050405020304" pitchFamily="18" charset="0"/>
              </a:rPr>
              <a:t>kim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loại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dẫn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thuỷ</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vực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rộng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khả</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năng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một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gian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dài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tích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luỹ</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dần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dần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tích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tụ</a:t>
            </a:r>
            <a:r>
              <a:rPr lang="en-US" sz="2400" b="0" dirty="0">
                <a:latin typeface="Times New Roman" panose="02020603050405020304" pitchFamily="18" charset="0"/>
                <a:cs typeface="Times New Roman" panose="02020603050405020304" pitchFamily="18" charset="0"/>
              </a:rPr>
              <a:t> qua </a:t>
            </a:r>
            <a:r>
              <a:rPr lang="en-US" sz="2400" b="0" dirty="0" err="1">
                <a:latin typeface="Times New Roman" panose="02020603050405020304" pitchFamily="18" charset="0"/>
                <a:cs typeface="Times New Roman" panose="02020603050405020304" pitchFamily="18" charset="0"/>
              </a:rPr>
              <a:t>chuỗi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thức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ăn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như</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vậy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rất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phát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hiện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sự</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tích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tụ</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này</a:t>
            </a:r>
            <a:r>
              <a:rPr lang="en-US" sz="2400" b="0" dirty="0">
                <a:latin typeface="Times New Roman" panose="02020603050405020304" pitchFamily="18" charset="0"/>
                <a:cs typeface="Times New Roman" panose="02020603050405020304" pitchFamily="18" charset="0"/>
              </a:rPr>
              <a:t>). </a:t>
            </a:r>
            <a:endParaRPr lang="vi-VN" sz="2400" b="0" dirty="0">
              <a:latin typeface="Times New Roman" panose="02020603050405020304" pitchFamily="18" charset="0"/>
              <a:cs typeface="Times New Roman" panose="02020603050405020304" pitchFamily="18" charset="0"/>
            </a:endParaRPr>
          </a:p>
          <a:p>
            <a:pPr algn="just"/>
            <a:endParaRPr lang="vi-VN"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46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91264" cy="864096"/>
          </a:xfrm>
        </p:spPr>
        <p:txBody>
          <a:bodyPr>
            <a:normAutofit/>
          </a:bodyPr>
          <a:lstStyle/>
          <a:p>
            <a:r>
              <a:rPr lang="en-US" b="1" dirty="0" smtClean="0">
                <a:latin typeface="Times New Roman" pitchFamily="18" charset="0"/>
                <a:cs typeface="Times New Roman" pitchFamily="18" charset="0"/>
              </a:rPr>
              <a:t>2.4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ion </a:t>
            </a:r>
            <a:r>
              <a:rPr lang="en-US" b="1" dirty="0" err="1" smtClean="0">
                <a:latin typeface="Times New Roman" pitchFamily="18" charset="0"/>
                <a:cs typeface="Times New Roman" pitchFamily="18" charset="0"/>
              </a:rPr>
              <a:t>kim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nặng</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79512" y="914400"/>
            <a:ext cx="8784976" cy="5688632"/>
          </a:xfrm>
        </p:spPr>
        <p:txBody>
          <a:bodyPr>
            <a:noAutofit/>
          </a:bodyPr>
          <a:lstStyle/>
          <a:p>
            <a:pPr lvl="1" algn="just">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nặng</a:t>
            </a:r>
            <a:r>
              <a:rPr lang="en-US" sz="2400" dirty="0" smtClean="0">
                <a:latin typeface="Times New Roman" panose="02020603050405020304" pitchFamily="18" charset="0"/>
                <a:cs typeface="Times New Roman" panose="02020603050405020304" pitchFamily="18" charset="0"/>
              </a:rPr>
              <a:t>:</a:t>
            </a:r>
          </a:p>
          <a:p>
            <a:pPr marL="457200" lvl="1" indent="0" algn="just">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0,0024 mg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23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1 kg </a:t>
            </a:r>
            <a:r>
              <a:rPr lang="en-US" sz="2400" dirty="0" err="1">
                <a:latin typeface="Times New Roman" panose="02020603050405020304" pitchFamily="18" charset="0"/>
                <a:cs typeface="Times New Roman" panose="02020603050405020304" pitchFamily="18" charset="0"/>
              </a:rPr>
              <a:t>thịt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3,38 mg </a:t>
            </a:r>
            <a:r>
              <a:rPr lang="en-US" sz="2400" dirty="0" err="1">
                <a:latin typeface="Times New Roman" panose="02020603050405020304" pitchFamily="18" charset="0"/>
                <a:cs typeface="Times New Roman" panose="02020603050405020304" pitchFamily="18" charset="0"/>
              </a:rPr>
              <a:t>thuỷ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ngân</a:t>
            </a:r>
            <a:r>
              <a:rPr lang="en-US" sz="2400" dirty="0">
                <a:latin typeface="Times New Roman" panose="02020603050405020304" pitchFamily="18" charset="0"/>
                <a:cs typeface="Times New Roman" panose="02020603050405020304" pitchFamily="18" charset="0"/>
              </a:rPr>
              <a:t>. </a:t>
            </a:r>
          </a:p>
          <a:p>
            <a:pPr algn="just"/>
            <a:r>
              <a:rPr lang="en-US" sz="2400" b="0" dirty="0" err="1" smtClean="0">
                <a:solidFill>
                  <a:schemeClr val="tx1"/>
                </a:solidFill>
                <a:latin typeface="Times New Roman" panose="02020603050405020304" pitchFamily="18" charset="0"/>
                <a:cs typeface="Times New Roman" panose="02020603050405020304" pitchFamily="18" charset="0"/>
              </a:rPr>
              <a:t>Trong</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nước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có</a:t>
            </a:r>
            <a:r>
              <a:rPr lang="en-US" sz="2400" b="0" dirty="0">
                <a:solidFill>
                  <a:schemeClr val="tx1"/>
                </a:solidFill>
                <a:latin typeface="Times New Roman" panose="02020603050405020304" pitchFamily="18" charset="0"/>
                <a:cs typeface="Times New Roman" panose="02020603050405020304" pitchFamily="18" charset="0"/>
              </a:rPr>
              <a:t> Mercuric </a:t>
            </a:r>
            <a:r>
              <a:rPr lang="en-US" sz="2400" b="0" dirty="0" smtClean="0">
                <a:solidFill>
                  <a:schemeClr val="tx1"/>
                </a:solidFill>
                <a:latin typeface="Times New Roman" panose="02020603050405020304" pitchFamily="18" charset="0"/>
                <a:cs typeface="Times New Roman" panose="02020603050405020304" pitchFamily="18" charset="0"/>
              </a:rPr>
              <a:t>chloride </a:t>
            </a:r>
            <a:r>
              <a:rPr lang="en-US" sz="2400" b="0" dirty="0" err="1">
                <a:solidFill>
                  <a:schemeClr val="tx1"/>
                </a:solidFill>
                <a:latin typeface="Times New Roman" panose="02020603050405020304" pitchFamily="18" charset="0"/>
                <a:cs typeface="Times New Roman" panose="02020603050405020304" pitchFamily="18" charset="0"/>
              </a:rPr>
              <a:t>hàm</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lượng</a:t>
            </a:r>
            <a:r>
              <a:rPr lang="en-US" sz="2400" b="0" dirty="0">
                <a:solidFill>
                  <a:schemeClr val="tx1"/>
                </a:solidFill>
                <a:latin typeface="Times New Roman" panose="02020603050405020304" pitchFamily="18" charset="0"/>
                <a:cs typeface="Times New Roman" panose="02020603050405020304" pitchFamily="18" charset="0"/>
              </a:rPr>
              <a:t> 0,5 mg/</a:t>
            </a:r>
            <a:r>
              <a:rPr lang="en-US" sz="2400" b="0" dirty="0" err="1">
                <a:solidFill>
                  <a:schemeClr val="tx1"/>
                </a:solidFill>
                <a:latin typeface="Times New Roman" panose="02020603050405020304" pitchFamily="18" charset="0"/>
                <a:cs typeface="Times New Roman" panose="02020603050405020304" pitchFamily="18" charset="0"/>
              </a:rPr>
              <a:t>lít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cá</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mè</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trắng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giai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đoạn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cá</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giống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sau</a:t>
            </a:r>
            <a:r>
              <a:rPr lang="en-US" sz="2400" b="0" dirty="0">
                <a:solidFill>
                  <a:schemeClr val="tx1"/>
                </a:solidFill>
                <a:latin typeface="Times New Roman" panose="02020603050405020304" pitchFamily="18" charset="0"/>
                <a:cs typeface="Times New Roman" panose="02020603050405020304" pitchFamily="18" charset="0"/>
              </a:rPr>
              <a:t> 96 </a:t>
            </a:r>
            <a:r>
              <a:rPr lang="en-US" sz="2400" b="0" dirty="0" err="1">
                <a:solidFill>
                  <a:schemeClr val="tx1"/>
                </a:solidFill>
                <a:latin typeface="Times New Roman" panose="02020603050405020304" pitchFamily="18" charset="0"/>
                <a:cs typeface="Times New Roman" panose="02020603050405020304" pitchFamily="18" charset="0"/>
              </a:rPr>
              <a:t>giờ</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chết</a:t>
            </a:r>
            <a:r>
              <a:rPr lang="en-US" sz="2400" b="0" dirty="0">
                <a:solidFill>
                  <a:schemeClr val="tx1"/>
                </a:solidFill>
                <a:latin typeface="Times New Roman" panose="02020603050405020304" pitchFamily="18" charset="0"/>
                <a:cs typeface="Times New Roman" panose="02020603050405020304" pitchFamily="18" charset="0"/>
              </a:rPr>
              <a:t> 80</a:t>
            </a:r>
            <a:r>
              <a:rPr lang="en-US" sz="2400" b="0" dirty="0" smtClean="0">
                <a:solidFill>
                  <a:schemeClr val="tx1"/>
                </a:solidFill>
                <a:latin typeface="Times New Roman" panose="02020603050405020304" pitchFamily="18" charset="0"/>
                <a:cs typeface="Times New Roman" panose="02020603050405020304" pitchFamily="18" charset="0"/>
              </a:rPr>
              <a:t>%.</a:t>
            </a:r>
            <a:endParaRPr lang="en-US" sz="2400" b="0" dirty="0">
              <a:solidFill>
                <a:schemeClr val="tx1"/>
              </a:solidFill>
              <a:latin typeface="Times New Roman" panose="02020603050405020304" pitchFamily="18" charset="0"/>
              <a:cs typeface="Times New Roman" panose="02020603050405020304" pitchFamily="18" charset="0"/>
            </a:endParaRPr>
          </a:p>
          <a:p>
            <a:pPr algn="just"/>
            <a:r>
              <a:rPr lang="en-US" sz="2400" b="0" dirty="0">
                <a:solidFill>
                  <a:schemeClr val="tx1"/>
                </a:solidFill>
                <a:latin typeface="Times New Roman" panose="02020603050405020304" pitchFamily="18" charset="0"/>
                <a:cs typeface="Times New Roman" panose="02020603050405020304" pitchFamily="18" charset="0"/>
              </a:rPr>
              <a:t>Ion Cu</a:t>
            </a:r>
            <a:r>
              <a:rPr lang="en-US" sz="2400" b="0" baseline="30000" dirty="0">
                <a:solidFill>
                  <a:schemeClr val="tx1"/>
                </a:solidFill>
                <a:latin typeface="Times New Roman" panose="02020603050405020304" pitchFamily="18" charset="0"/>
                <a:cs typeface="Times New Roman" panose="02020603050405020304" pitchFamily="18" charset="0"/>
              </a:rPr>
              <a: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Mn</a:t>
            </a:r>
            <a:r>
              <a:rPr lang="en-US" sz="2400" b="0" baseline="30000" dirty="0">
                <a:solidFill>
                  <a:schemeClr val="tx1"/>
                </a:solidFill>
                <a:latin typeface="Times New Roman" panose="02020603050405020304" pitchFamily="18" charset="0"/>
                <a:cs typeface="Times New Roman" panose="02020603050405020304" pitchFamily="18" charset="0"/>
              </a:rPr>
              <a: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với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liều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lượng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vượt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mức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nhu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cầu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cá</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sẽ</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bị</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ngộ</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độc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và</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gan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thận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cơ</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quan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tạo</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máu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bị</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phá</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hoại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cơ</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thể</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thiếu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máu</a:t>
            </a:r>
            <a:r>
              <a:rPr lang="en-US" sz="2400" b="0" dirty="0">
                <a:solidFill>
                  <a:schemeClr val="tx1"/>
                </a:solidFill>
                <a:latin typeface="Times New Roman" panose="02020603050405020304" pitchFamily="18" charset="0"/>
                <a:cs typeface="Times New Roman" panose="02020603050405020304" pitchFamily="18" charset="0"/>
              </a:rPr>
              <a:t>. </a:t>
            </a:r>
            <a:endParaRPr lang="en-US" sz="2400" b="0" dirty="0" smtClean="0">
              <a:solidFill>
                <a:schemeClr val="tx1"/>
              </a:solidFill>
              <a:latin typeface="Times New Roman" panose="02020603050405020304" pitchFamily="18" charset="0"/>
              <a:cs typeface="Times New Roman" panose="02020603050405020304" pitchFamily="18" charset="0"/>
            </a:endParaRPr>
          </a:p>
          <a:p>
            <a:pPr algn="just"/>
            <a:r>
              <a:rPr lang="en-US" sz="2400" b="0" dirty="0" err="1" smtClean="0">
                <a:solidFill>
                  <a:schemeClr val="tx1"/>
                </a:solidFill>
                <a:latin typeface="Times New Roman" panose="02020603050405020304" pitchFamily="18" charset="0"/>
                <a:cs typeface="Times New Roman" panose="02020603050405020304" pitchFamily="18" charset="0"/>
              </a:rPr>
              <a:t>Trong</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a:solidFill>
                  <a:schemeClr val="tx1"/>
                </a:solidFill>
                <a:latin typeface="Times New Roman" panose="02020603050405020304" pitchFamily="18" charset="0"/>
                <a:cs typeface="Times New Roman" panose="02020603050405020304" pitchFamily="18" charset="0"/>
              </a:rPr>
              <a:t>1 </a:t>
            </a:r>
            <a:r>
              <a:rPr lang="en-US" sz="2400" b="0" dirty="0" err="1">
                <a:solidFill>
                  <a:schemeClr val="tx1"/>
                </a:solidFill>
                <a:latin typeface="Times New Roman" panose="02020603050405020304" pitchFamily="18" charset="0"/>
                <a:cs typeface="Times New Roman" panose="02020603050405020304" pitchFamily="18" charset="0"/>
              </a:rPr>
              <a:t>lít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nước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có</a:t>
            </a:r>
            <a:r>
              <a:rPr lang="en-US" sz="2400" b="0" dirty="0">
                <a:solidFill>
                  <a:schemeClr val="tx1"/>
                </a:solidFill>
                <a:latin typeface="Times New Roman" panose="02020603050405020304" pitchFamily="18" charset="0"/>
                <a:cs typeface="Times New Roman" panose="02020603050405020304" pitchFamily="18" charset="0"/>
              </a:rPr>
              <a:t> 0,16 mg CuSO</a:t>
            </a:r>
            <a:r>
              <a:rPr lang="en-US" sz="2400" b="0" baseline="-25000" dirty="0">
                <a:solidFill>
                  <a:schemeClr val="tx1"/>
                </a:solidFill>
                <a:latin typeface="Times New Roman" panose="02020603050405020304" pitchFamily="18" charset="0"/>
                <a:cs typeface="Times New Roman" panose="02020603050405020304" pitchFamily="18" charset="0"/>
              </a:rPr>
              <a:t>4</a:t>
            </a:r>
            <a:r>
              <a:rPr lang="en-US" sz="2400" b="0" dirty="0">
                <a:solidFill>
                  <a:schemeClr val="tx1"/>
                </a:solidFill>
                <a:latin typeface="Times New Roman" panose="02020603050405020304" pitchFamily="18" charset="0"/>
                <a:cs typeface="Times New Roman" panose="02020603050405020304" pitchFamily="18" charset="0"/>
              </a:rPr>
              <a:t> hay AgNO</a:t>
            </a:r>
            <a:r>
              <a:rPr lang="en-US" sz="2400" b="0" baseline="-25000" dirty="0">
                <a:solidFill>
                  <a:schemeClr val="tx1"/>
                </a:solidFill>
                <a:latin typeface="Times New Roman" panose="02020603050405020304" pitchFamily="18" charset="0"/>
                <a:cs typeface="Times New Roman" panose="02020603050405020304" pitchFamily="18" charset="0"/>
              </a:rPr>
              <a:t>3</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làm</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cho</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phôi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cá</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trắm</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cá</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mè</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bị</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trương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kéo</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dài</a:t>
            </a:r>
            <a:r>
              <a:rPr lang="en-US" sz="2400" b="0" dirty="0">
                <a:solidFill>
                  <a:schemeClr val="tx1"/>
                </a:solidFill>
                <a:latin typeface="Times New Roman" panose="02020603050405020304" pitchFamily="18" charset="0"/>
                <a:cs typeface="Times New Roman" panose="02020603050405020304" pitchFamily="18" charset="0"/>
              </a:rPr>
              <a:t>. </a:t>
            </a:r>
            <a:endParaRPr lang="en-US" sz="2400" b="0" dirty="0" smtClean="0">
              <a:solidFill>
                <a:schemeClr val="tx1"/>
              </a:solidFill>
              <a:latin typeface="Times New Roman" panose="02020603050405020304" pitchFamily="18" charset="0"/>
              <a:cs typeface="Times New Roman" panose="02020603050405020304" pitchFamily="18" charset="0"/>
            </a:endParaRPr>
          </a:p>
          <a:p>
            <a:pPr algn="just"/>
            <a:r>
              <a:rPr lang="en-US" sz="2400" b="0" dirty="0" smtClean="0">
                <a:solidFill>
                  <a:schemeClr val="tx1"/>
                </a:solidFill>
                <a:latin typeface="Times New Roman" panose="02020603050405020304" pitchFamily="18" charset="0"/>
                <a:cs typeface="Times New Roman" panose="02020603050405020304" pitchFamily="18" charset="0"/>
              </a:rPr>
              <a:t>FeSO</a:t>
            </a:r>
            <a:r>
              <a:rPr lang="en-US" sz="2400" b="0" baseline="-25000" dirty="0" smtClean="0">
                <a:solidFill>
                  <a:schemeClr val="tx1"/>
                </a:solidFill>
                <a:latin typeface="Times New Roman" panose="02020603050405020304" pitchFamily="18" charset="0"/>
                <a:cs typeface="Times New Roman" panose="02020603050405020304" pitchFamily="18" charset="0"/>
              </a:rPr>
              <a:t>4</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với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nồng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độ</a:t>
            </a:r>
            <a:r>
              <a:rPr lang="en-US" sz="2400" b="0" dirty="0">
                <a:solidFill>
                  <a:schemeClr val="tx1"/>
                </a:solidFill>
                <a:latin typeface="Times New Roman" panose="02020603050405020304" pitchFamily="18" charset="0"/>
                <a:cs typeface="Times New Roman" panose="02020603050405020304" pitchFamily="18" charset="0"/>
              </a:rPr>
              <a:t> 5 mg/l </a:t>
            </a:r>
            <a:r>
              <a:rPr lang="en-US" sz="2400" b="0" dirty="0" err="1">
                <a:solidFill>
                  <a:schemeClr val="tx1"/>
                </a:solidFill>
                <a:latin typeface="Times New Roman" panose="02020603050405020304" pitchFamily="18" charset="0"/>
                <a:cs typeface="Times New Roman" panose="02020603050405020304" pitchFamily="18" charset="0"/>
              </a:rPr>
              <a:t>làm</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cho</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mang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cá</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diếc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viêm</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loét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tế</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bào</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tầng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thượng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bì</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tăng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sinh</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các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mao</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mạch</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huyết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quản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tụ</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máu</a:t>
            </a:r>
            <a:r>
              <a:rPr lang="en-US" sz="2400" b="0" dirty="0">
                <a:solidFill>
                  <a:schemeClr val="tx1"/>
                </a:solidFill>
                <a:latin typeface="Times New Roman" panose="02020603050405020304" pitchFamily="18" charset="0"/>
                <a:cs typeface="Times New Roman" panose="02020603050405020304" pitchFamily="18" charset="0"/>
              </a:rPr>
              <a:t>.</a:t>
            </a:r>
            <a:endParaRPr lang="vi-VN"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907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792088"/>
          </a:xfrm>
        </p:spPr>
        <p:txBody>
          <a:bodyPr>
            <a:normAutofit/>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Mycrocystis</a:t>
            </a:r>
            <a:r>
              <a:rPr lang="en-US"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79512" y="908720"/>
            <a:ext cx="8784976" cy="5760640"/>
          </a:xfrm>
        </p:spPr>
        <p:txBody>
          <a:bodyPr>
            <a:normAutofit/>
          </a:bodyPr>
          <a:lstStyle/>
          <a:p>
            <a:pPr marL="0" indent="0">
              <a:buNone/>
            </a:pPr>
            <a:endParaRPr lang="en-US" dirty="0" smtClean="0"/>
          </a:p>
          <a:p>
            <a:endParaRPr lang="vi-V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81" y="1052736"/>
            <a:ext cx="40481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1669" y="1052736"/>
            <a:ext cx="4312914" cy="309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870" y="4312852"/>
            <a:ext cx="3333416" cy="251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5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5" y="332656"/>
            <a:ext cx="8971393"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860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2.5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do vi </a:t>
            </a:r>
            <a:r>
              <a:rPr lang="en-US" dirty="0" err="1" smtClean="0">
                <a:latin typeface="Times New Roman" panose="02020603050405020304" pitchFamily="18" charset="0"/>
                <a:cs typeface="Times New Roman" panose="02020603050405020304" pitchFamily="18" charset="0"/>
              </a:rPr>
              <a:t>tảo</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Tảo</a:t>
            </a:r>
            <a:r>
              <a:rPr lang="en-US" dirty="0" smtClean="0">
                <a:latin typeface="Times New Roman" panose="02020603050405020304" pitchFamily="18" charset="0"/>
                <a:cs typeface="Times New Roman" panose="02020603050405020304" pitchFamily="18" charset="0"/>
              </a:rPr>
              <a:t> lam</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48284" y="1143000"/>
            <a:ext cx="4143316" cy="2743200"/>
          </a:xfrm>
        </p:spPr>
      </p:pic>
      <p:sp>
        <p:nvSpPr>
          <p:cNvPr id="4" name="Footer Placeholder 3"/>
          <p:cNvSpPr>
            <a:spLocks noGrp="1"/>
          </p:cNvSpPr>
          <p:nvPr>
            <p:ph type="ftr" sz="quarter" idx="10"/>
          </p:nvPr>
        </p:nvSpPr>
        <p:spPr/>
        <p:txBody>
          <a:bodyPr/>
          <a:lstStyle/>
          <a:p>
            <a:r>
              <a:rPr lang="en-US" smtClean="0"/>
              <a:t>Company  Logo</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284" y="3969544"/>
            <a:ext cx="4122295" cy="2743200"/>
          </a:xfrm>
          <a:prstGeom prst="rect">
            <a:avLst/>
          </a:prstGeom>
        </p:spPr>
      </p:pic>
      <p:sp>
        <p:nvSpPr>
          <p:cNvPr id="7" name="TextBox 6"/>
          <p:cNvSpPr txBox="1"/>
          <p:nvPr/>
        </p:nvSpPr>
        <p:spPr>
          <a:xfrm>
            <a:off x="76200" y="914400"/>
            <a:ext cx="4648200" cy="5786199"/>
          </a:xfrm>
          <a:prstGeom prst="rect">
            <a:avLst/>
          </a:prstGeom>
          <a:noFill/>
        </p:spPr>
        <p:txBody>
          <a:bodyPr wrap="square" rtlCol="0">
            <a:spAutoFit/>
          </a:bodyPr>
          <a:lstStyle/>
          <a:p>
            <a:pPr marL="342900" indent="-342900" algn="just">
              <a:spcBef>
                <a:spcPts val="600"/>
              </a:spcBef>
              <a:spcAft>
                <a:spcPts val="600"/>
              </a:spcAft>
              <a:buFont typeface="Wingdings" panose="05000000000000000000" pitchFamily="2" charset="2"/>
              <a:buChar char="v"/>
            </a:pPr>
            <a:r>
              <a:rPr lang="en-US" sz="2200" i="1" dirty="0">
                <a:latin typeface="Times New Roman" panose="02020603050405020304" pitchFamily="18" charset="0"/>
                <a:cs typeface="Times New Roman" panose="02020603050405020304" pitchFamily="18" charset="0"/>
              </a:rPr>
              <a:t>Anabaena </a:t>
            </a:r>
            <a:r>
              <a:rPr lang="en-US" sz="2200" i="1" dirty="0" err="1">
                <a:latin typeface="Times New Roman" panose="02020603050405020304" pitchFamily="18" charset="0"/>
                <a:cs typeface="Times New Roman" panose="02020603050405020304" pitchFamily="18" charset="0"/>
              </a:rPr>
              <a:t>circinalis</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Mycrocystis</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aeruginosa</a:t>
            </a:r>
            <a:endParaRPr lang="en-US" sz="2200" i="1" dirty="0" smtClean="0">
              <a:latin typeface="Times New Roman" panose="02020603050405020304" pitchFamily="18" charset="0"/>
              <a:cs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v"/>
            </a:pPr>
            <a:r>
              <a:rPr lang="vi-VN" sz="2200" dirty="0" smtClean="0">
                <a:latin typeface="Times New Roman" panose="02020603050405020304" pitchFamily="18" charset="0"/>
                <a:cs typeface="Times New Roman" panose="02020603050405020304" pitchFamily="18" charset="0"/>
              </a:rPr>
              <a:t>Tảo </a:t>
            </a:r>
            <a:r>
              <a:rPr lang="vi-VN" sz="2200" dirty="0">
                <a:latin typeface="Times New Roman" panose="02020603050405020304" pitchFamily="18" charset="0"/>
                <a:cs typeface="Times New Roman" panose="02020603050405020304" pitchFamily="18" charset="0"/>
              </a:rPr>
              <a:t>lam Cyanobacteria có mặt hầu hết các thủy vực nước ngọt, lợ, </a:t>
            </a:r>
            <a:r>
              <a:rPr lang="vi-VN" sz="2200" dirty="0" smtClean="0">
                <a:latin typeface="Times New Roman" panose="02020603050405020304" pitchFamily="18" charset="0"/>
                <a:cs typeface="Times New Roman" panose="02020603050405020304" pitchFamily="18" charset="0"/>
              </a:rPr>
              <a:t>mặn</a:t>
            </a:r>
            <a:endParaRPr lang="en-US" sz="2200" dirty="0" smtClean="0">
              <a:latin typeface="Times New Roman" panose="02020603050405020304" pitchFamily="18" charset="0"/>
              <a:cs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a:t>
            </a:r>
            <a:r>
              <a:rPr lang="vi-VN" sz="2200" dirty="0" smtClean="0">
                <a:latin typeface="Times New Roman" panose="02020603050405020304" pitchFamily="18" charset="0"/>
                <a:cs typeface="Times New Roman" panose="02020603050405020304" pitchFamily="18" charset="0"/>
              </a:rPr>
              <a:t>ảo </a:t>
            </a:r>
            <a:r>
              <a:rPr lang="vi-VN" sz="2200" dirty="0">
                <a:latin typeface="Times New Roman" panose="02020603050405020304" pitchFamily="18" charset="0"/>
                <a:cs typeface="Times New Roman" panose="02020603050405020304" pitchFamily="18" charset="0"/>
              </a:rPr>
              <a:t>lam có thể cạnh tranh dinh dưỡng, tăng trưởng ở oxy hòa tan thấp và có thể quang hợp ở điều kiện ánh sáng thấp. </a:t>
            </a:r>
            <a:endParaRPr lang="en-US" sz="2200" dirty="0" smtClean="0">
              <a:latin typeface="Times New Roman" panose="02020603050405020304" pitchFamily="18" charset="0"/>
              <a:cs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v"/>
            </a:pPr>
            <a:r>
              <a:rPr lang="vi-VN" sz="2200" dirty="0" smtClean="0">
                <a:latin typeface="Times New Roman" panose="02020603050405020304" pitchFamily="18" charset="0"/>
                <a:cs typeface="Times New Roman" panose="02020603050405020304" pitchFamily="18" charset="0"/>
              </a:rPr>
              <a:t>Tảo </a:t>
            </a:r>
            <a:r>
              <a:rPr lang="vi-VN" sz="2200" dirty="0">
                <a:latin typeface="Times New Roman" panose="02020603050405020304" pitchFamily="18" charset="0"/>
                <a:cs typeface="Times New Roman" panose="02020603050405020304" pitchFamily="18" charset="0"/>
              </a:rPr>
              <a:t>lam ít bị ảnh hưởng bởi độ đục, ít bị ảnh hưởng bởi ammonia cao và bởi nhiệt độ cao. </a:t>
            </a:r>
            <a:endParaRPr lang="en-US" sz="2200" dirty="0" smtClean="0">
              <a:latin typeface="Times New Roman" panose="02020603050405020304" pitchFamily="18" charset="0"/>
              <a:cs typeface="Times New Roman" panose="02020603050405020304" pitchFamily="18" charset="0"/>
            </a:endParaRPr>
          </a:p>
          <a:p>
            <a:pPr marL="342900" indent="-342900" algn="just">
              <a:spcBef>
                <a:spcPts val="600"/>
              </a:spcBef>
              <a:spcAft>
                <a:spcPts val="600"/>
              </a:spcAft>
              <a:buFont typeface="Wingdings" panose="05000000000000000000" pitchFamily="2" charset="2"/>
              <a:buChar char="v"/>
            </a:pPr>
            <a:r>
              <a:rPr lang="vi-VN" sz="2200" dirty="0" smtClean="0">
                <a:latin typeface="Times New Roman" panose="02020603050405020304" pitchFamily="18" charset="0"/>
                <a:cs typeface="Times New Roman" panose="02020603050405020304" pitchFamily="18" charset="0"/>
              </a:rPr>
              <a:t>Tảo </a:t>
            </a:r>
            <a:r>
              <a:rPr lang="vi-VN" sz="2200" dirty="0">
                <a:latin typeface="Times New Roman" panose="02020603050405020304" pitchFamily="18" charset="0"/>
                <a:cs typeface="Times New Roman" panose="02020603050405020304" pitchFamily="18" charset="0"/>
              </a:rPr>
              <a:t>lam có thể phát triển tốt khi ở môi trường phú dưỡng, ảnh hưởng đến phiêu sinh động và động vật thủy sản. </a:t>
            </a: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523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76325"/>
            <a:ext cx="8458200" cy="5248275"/>
          </a:xfrm>
        </p:spPr>
        <p:txBody>
          <a:bodyPr/>
          <a:lstStyle/>
          <a:p>
            <a:pPr algn="just">
              <a:spcAft>
                <a:spcPts val="1200"/>
              </a:spcAft>
            </a:pPr>
            <a:r>
              <a:rPr lang="vi-VN" sz="2400" b="0" dirty="0">
                <a:latin typeface="Times New Roman" panose="02020603050405020304" pitchFamily="18" charset="0"/>
                <a:cs typeface="Times New Roman" panose="02020603050405020304" pitchFamily="18" charset="0"/>
              </a:rPr>
              <a:t>Tảo lam có thể tiết ra các hóa chất ức chế các loài tảo cạnh tranh và các loài ăn thực vật thuộc nhóm không xương sống. </a:t>
            </a:r>
            <a:endParaRPr lang="en-US" sz="2400" b="0" dirty="0">
              <a:latin typeface="Times New Roman" panose="02020603050405020304" pitchFamily="18" charset="0"/>
              <a:cs typeface="Times New Roman" panose="02020603050405020304" pitchFamily="18" charset="0"/>
            </a:endParaRPr>
          </a:p>
          <a:p>
            <a:pPr algn="just">
              <a:spcAft>
                <a:spcPts val="1200"/>
              </a:spcAft>
            </a:pPr>
            <a:r>
              <a:rPr lang="en-US" sz="2400" b="0" dirty="0" err="1" smtClean="0">
                <a:latin typeface="Times New Roman" panose="02020603050405020304" pitchFamily="18" charset="0"/>
                <a:cs typeface="Times New Roman" panose="02020603050405020304" pitchFamily="18" charset="0"/>
              </a:rPr>
              <a:t>Các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loại</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độc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tố</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từ</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tảo</a:t>
            </a:r>
            <a:r>
              <a:rPr lang="en-US" sz="2400" b="0" dirty="0" smtClean="0">
                <a:latin typeface="Times New Roman" panose="02020603050405020304" pitchFamily="18" charset="0"/>
                <a:cs typeface="Times New Roman" panose="02020603050405020304" pitchFamily="18" charset="0"/>
              </a:rPr>
              <a:t> lam:</a:t>
            </a:r>
          </a:p>
          <a:p>
            <a:pPr marL="0" indent="0" algn="just">
              <a:spcAft>
                <a:spcPts val="1200"/>
              </a:spcAft>
              <a:buNone/>
            </a:pPr>
            <a:r>
              <a:rPr lang="en-US" sz="2400" b="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kinh</a:t>
            </a:r>
            <a:r>
              <a:rPr lang="en-US" sz="2400" dirty="0" smtClean="0">
                <a:latin typeface="Times New Roman" panose="02020603050405020304" pitchFamily="18" charset="0"/>
                <a:cs typeface="Times New Roman" panose="02020603050405020304" pitchFamily="18" charset="0"/>
              </a:rPr>
              <a:t>: </a:t>
            </a:r>
            <a:r>
              <a:rPr lang="vi-VN" sz="2400" b="0" dirty="0">
                <a:latin typeface="Times New Roman" panose="02020603050405020304" pitchFamily="18" charset="0"/>
                <a:cs typeface="Times New Roman" panose="02020603050405020304" pitchFamily="18" charset="0"/>
              </a:rPr>
              <a:t>anatoxin-a, alkaloid ức chế quá trình vận chuyển giữa các liên </a:t>
            </a:r>
            <a:r>
              <a:rPr lang="vi-VN" sz="2400" b="0" dirty="0" smtClean="0">
                <a:latin typeface="Times New Roman" panose="02020603050405020304" pitchFamily="18" charset="0"/>
                <a:cs typeface="Times New Roman" panose="02020603050405020304" pitchFamily="18" charset="0"/>
              </a:rPr>
              <a:t>kế</a:t>
            </a:r>
            <a:r>
              <a:rPr lang="en-US" sz="2400" b="0" dirty="0" smtClean="0">
                <a:latin typeface="Times New Roman" panose="02020603050405020304" pitchFamily="18" charset="0"/>
                <a:cs typeface="Times New Roman" panose="02020603050405020304" pitchFamily="18" charset="0"/>
              </a:rPr>
              <a:t>t</a:t>
            </a:r>
            <a:r>
              <a:rPr lang="vi-VN" sz="2400" b="0" dirty="0" smtClean="0">
                <a:latin typeface="Times New Roman" panose="02020603050405020304" pitchFamily="18" charset="0"/>
                <a:cs typeface="Times New Roman" panose="02020603050405020304" pitchFamily="18" charset="0"/>
              </a:rPr>
              <a:t> </a:t>
            </a:r>
            <a:r>
              <a:rPr lang="vi-VN" sz="2400" b="0" dirty="0">
                <a:latin typeface="Times New Roman" panose="02020603050405020304" pitchFamily="18" charset="0"/>
                <a:cs typeface="Times New Roman" panose="02020603050405020304" pitchFamily="18" charset="0"/>
              </a:rPr>
              <a:t>cơ thần kinh do cấu trúc tương tự của nó với chất vận chuyển thần kinh </a:t>
            </a:r>
            <a:r>
              <a:rPr lang="vi-VN" sz="2400" b="0" dirty="0" smtClean="0">
                <a:latin typeface="Times New Roman" panose="02020603050405020304" pitchFamily="18" charset="0"/>
                <a:cs typeface="Times New Roman" panose="02020603050405020304" pitchFamily="18" charset="0"/>
              </a:rPr>
              <a:t>acetylcholine</a:t>
            </a:r>
            <a:endParaRPr lang="en-US" sz="2400" b="0" dirty="0" smtClean="0">
              <a:latin typeface="Times New Roman" panose="02020603050405020304" pitchFamily="18" charset="0"/>
              <a:cs typeface="Times New Roman" panose="02020603050405020304" pitchFamily="18" charset="0"/>
            </a:endParaRPr>
          </a:p>
          <a:p>
            <a:pPr marL="0" indent="0" algn="just">
              <a:spcAft>
                <a:spcPts val="1200"/>
              </a:spcAft>
              <a:buNone/>
            </a:pPr>
            <a:r>
              <a:rPr lang="en-US" sz="2400" b="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tụy</a:t>
            </a:r>
            <a:r>
              <a:rPr lang="en-US" sz="2400" dirty="0" smtClean="0">
                <a:latin typeface="Times New Roman" panose="02020603050405020304" pitchFamily="18" charset="0"/>
                <a:cs typeface="Times New Roman" panose="02020603050405020304" pitchFamily="18" charset="0"/>
              </a:rPr>
              <a:t>: </a:t>
            </a:r>
            <a:r>
              <a:rPr lang="vi-VN" sz="2400" b="0" dirty="0">
                <a:latin typeface="Times New Roman" panose="02020603050405020304" pitchFamily="18" charset="0"/>
                <a:cs typeface="Times New Roman" panose="02020603050405020304" pitchFamily="18" charset="0"/>
              </a:rPr>
              <a:t>Độc tố </a:t>
            </a:r>
            <a:r>
              <a:rPr lang="vi-VN" sz="2400" b="0" dirty="0" smtClean="0">
                <a:latin typeface="Times New Roman" panose="02020603050405020304" pitchFamily="18" charset="0"/>
                <a:cs typeface="Times New Roman" panose="02020603050405020304" pitchFamily="18" charset="0"/>
              </a:rPr>
              <a:t>M</a:t>
            </a:r>
            <a:r>
              <a:rPr lang="en-US" sz="2400" b="0" dirty="0" err="1" smtClean="0">
                <a:latin typeface="Times New Roman" panose="02020603050405020304" pitchFamily="18" charset="0"/>
                <a:cs typeface="Times New Roman" panose="02020603050405020304" pitchFamily="18" charset="0"/>
              </a:rPr>
              <a:t>i</a:t>
            </a:r>
            <a:r>
              <a:rPr lang="vi-VN" sz="2400" b="0" dirty="0" smtClean="0">
                <a:latin typeface="Times New Roman" panose="02020603050405020304" pitchFamily="18" charset="0"/>
                <a:cs typeface="Times New Roman" panose="02020603050405020304" pitchFamily="18" charset="0"/>
              </a:rPr>
              <a:t>crocystins </a:t>
            </a:r>
            <a:r>
              <a:rPr lang="vi-VN" sz="2400" b="0" dirty="0">
                <a:latin typeface="Times New Roman" panose="02020603050405020304" pitchFamily="18" charset="0"/>
                <a:cs typeface="Times New Roman" panose="02020603050405020304" pitchFamily="18" charset="0"/>
              </a:rPr>
              <a:t>và các peptide chuỗi vòng ức chế các enzyme phophatase Kiểu 1 và Kiểu 2A của protein các loài hữu nhân (Eukaryotic) làm mất chức năng gan. Những độc tố tấn công gan bằng cách khóa hệ thống vận chuyển chất hữu cơ của màng tế bào gan tụy</a:t>
            </a:r>
            <a:endParaRPr lang="en-US" sz="2400" b="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smtClean="0"/>
              <a:t>Company  Logo</a:t>
            </a:r>
            <a:endParaRPr lang="en-US"/>
          </a:p>
        </p:txBody>
      </p:sp>
      <p:sp>
        <p:nvSpPr>
          <p:cNvPr id="5" name="Title 1"/>
          <p:cNvSpPr>
            <a:spLocks noGrp="1"/>
          </p:cNvSpPr>
          <p:nvPr>
            <p:ph type="title"/>
          </p:nvPr>
        </p:nvSpPr>
        <p:spPr>
          <a:xfrm>
            <a:off x="838200" y="152400"/>
            <a:ext cx="7391400" cy="563562"/>
          </a:xfrm>
        </p:spPr>
        <p:txBody>
          <a:bodyPr/>
          <a:lstStyle/>
          <a:p>
            <a:r>
              <a:rPr lang="en-US" dirty="0" smtClean="0">
                <a:latin typeface="Times New Roman" panose="02020603050405020304" pitchFamily="18" charset="0"/>
                <a:cs typeface="Times New Roman" panose="02020603050405020304" pitchFamily="18" charset="0"/>
              </a:rPr>
              <a:t>2.5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do vi </a:t>
            </a:r>
            <a:r>
              <a:rPr lang="en-US" dirty="0" err="1" smtClean="0">
                <a:latin typeface="Times New Roman" panose="02020603050405020304" pitchFamily="18" charset="0"/>
                <a:cs typeface="Times New Roman" panose="02020603050405020304" pitchFamily="18" charset="0"/>
              </a:rPr>
              <a:t>tảo</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Tảo</a:t>
            </a:r>
            <a:r>
              <a:rPr lang="en-US" dirty="0" smtClean="0">
                <a:latin typeface="Times New Roman" panose="02020603050405020304" pitchFamily="18" charset="0"/>
                <a:cs typeface="Times New Roman" panose="02020603050405020304" pitchFamily="18" charset="0"/>
              </a:rPr>
              <a:t> lam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015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792088"/>
          </a:xfrm>
        </p:spPr>
        <p:txBody>
          <a:bodyPr>
            <a:normAutofit/>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Tảo</a:t>
            </a:r>
            <a:r>
              <a:rPr lang="en-US" b="1" dirty="0" smtClean="0">
                <a:latin typeface="Times New Roman" pitchFamily="18" charset="0"/>
                <a:cs typeface="Times New Roman" pitchFamily="18" charset="0"/>
              </a:rPr>
              <a:t> lam - </a:t>
            </a:r>
            <a:r>
              <a:rPr lang="en-US" b="1" i="1" dirty="0" err="1" smtClean="0">
                <a:latin typeface="Times New Roman" pitchFamily="18" charset="0"/>
                <a:cs typeface="Times New Roman" pitchFamily="18" charset="0"/>
              </a:rPr>
              <a:t>Mycrocystis</a:t>
            </a:r>
            <a:r>
              <a:rPr lang="en-US"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79512" y="908720"/>
            <a:ext cx="3935288" cy="5760640"/>
          </a:xfrm>
        </p:spPr>
        <p:txBody>
          <a:bodyPr>
            <a:normAutofit/>
          </a:bodyPr>
          <a:lstStyle/>
          <a:p>
            <a:pPr algn="just">
              <a:spcAft>
                <a:spcPts val="600"/>
              </a:spcAft>
            </a:pPr>
            <a:r>
              <a:rPr lang="en-US" sz="2400" b="0" i="1" dirty="0" err="1" smtClean="0">
                <a:solidFill>
                  <a:schemeClr val="tx1"/>
                </a:solidFill>
                <a:latin typeface="Times New Roman" panose="02020603050405020304" pitchFamily="18" charset="0"/>
                <a:cs typeface="Times New Roman" panose="02020603050405020304" pitchFamily="18" charset="0"/>
              </a:rPr>
              <a:t>M.areuginesa</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và</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i="1" dirty="0">
                <a:solidFill>
                  <a:schemeClr val="tx1"/>
                </a:solidFill>
                <a:latin typeface="Times New Roman" panose="02020603050405020304" pitchFamily="18" charset="0"/>
                <a:cs typeface="Times New Roman" panose="02020603050405020304" pitchFamily="18" charset="0"/>
              </a:rPr>
              <a:t>M. </a:t>
            </a:r>
            <a:r>
              <a:rPr lang="en-US" sz="2400" b="0" i="1" dirty="0" err="1">
                <a:solidFill>
                  <a:schemeClr val="tx1"/>
                </a:solidFill>
                <a:latin typeface="Times New Roman" panose="02020603050405020304" pitchFamily="18" charset="0"/>
                <a:cs typeface="Times New Roman" panose="02020603050405020304" pitchFamily="18" charset="0"/>
              </a:rPr>
              <a:t>flosaguae</a:t>
            </a:r>
            <a:r>
              <a:rPr lang="en-US" sz="2400" b="0" dirty="0">
                <a:solidFill>
                  <a:schemeClr val="tx1"/>
                </a:solidFill>
                <a:latin typeface="Times New Roman" panose="02020603050405020304" pitchFamily="18" charset="0"/>
                <a:cs typeface="Times New Roman" panose="02020603050405020304" pitchFamily="18" charset="0"/>
              </a:rPr>
              <a:t> </a:t>
            </a:r>
            <a:endParaRPr lang="en-US" sz="2400" b="0" dirty="0" smtClean="0">
              <a:solidFill>
                <a:schemeClr val="tx1"/>
              </a:solidFill>
              <a:latin typeface="Times New Roman" panose="02020603050405020304" pitchFamily="18" charset="0"/>
              <a:cs typeface="Times New Roman" panose="02020603050405020304" pitchFamily="18" charset="0"/>
            </a:endParaRPr>
          </a:p>
          <a:p>
            <a:pPr algn="just">
              <a:spcAft>
                <a:spcPts val="600"/>
              </a:spcAft>
            </a:pPr>
            <a:r>
              <a:rPr lang="en-US" sz="2400" b="0" dirty="0" err="1">
                <a:solidFill>
                  <a:schemeClr val="tx1"/>
                </a:solidFill>
                <a:latin typeface="Times New Roman" panose="02020603050405020304" pitchFamily="18" charset="0"/>
                <a:cs typeface="Times New Roman" panose="02020603050405020304" pitchFamily="18" charset="0"/>
              </a:rPr>
              <a:t>P</a:t>
            </a:r>
            <a:r>
              <a:rPr lang="en-US" sz="2400" b="0" dirty="0" err="1" smtClean="0">
                <a:solidFill>
                  <a:schemeClr val="tx1"/>
                </a:solidFill>
                <a:latin typeface="Times New Roman" panose="02020603050405020304" pitchFamily="18" charset="0"/>
                <a:cs typeface="Times New Roman" panose="02020603050405020304" pitchFamily="18" charset="0"/>
              </a:rPr>
              <a:t>hát</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triển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mạnh</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vào</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đầu</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hè</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tạo</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thành</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lớp</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váng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trên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bề</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mặt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ao</a:t>
            </a:r>
            <a:r>
              <a:rPr lang="en-US" sz="2400" b="0" dirty="0">
                <a:solidFill>
                  <a:schemeClr val="tx1"/>
                </a:solidFill>
                <a:latin typeface="Times New Roman" panose="02020603050405020304" pitchFamily="18" charset="0"/>
                <a:cs typeface="Times New Roman" panose="02020603050405020304" pitchFamily="18" charset="0"/>
              </a:rPr>
              <a:t>. </a:t>
            </a:r>
            <a:endParaRPr lang="en-US" sz="2400" b="0" dirty="0" smtClean="0">
              <a:solidFill>
                <a:schemeClr val="tx1"/>
              </a:solidFill>
              <a:latin typeface="Times New Roman" panose="02020603050405020304" pitchFamily="18" charset="0"/>
              <a:cs typeface="Times New Roman" panose="02020603050405020304" pitchFamily="18" charset="0"/>
            </a:endParaRPr>
          </a:p>
          <a:p>
            <a:pPr marL="342900" lvl="1" indent="-342900" algn="just">
              <a:spcAft>
                <a:spcPts val="600"/>
              </a:spcAft>
              <a:buFont typeface="Arial" pitchFamily="34" charset="0"/>
              <a:buChar char="•"/>
            </a:pPr>
            <a:r>
              <a:rPr lang="en-US" sz="2400" dirty="0" err="1" smtClean="0">
                <a:latin typeface="Times New Roman" panose="02020603050405020304" pitchFamily="18" charset="0"/>
                <a:cs typeface="Times New Roman" panose="02020603050405020304" pitchFamily="18" charset="0"/>
              </a:rPr>
              <a:t>Quần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non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p>
          <a:p>
            <a:pPr algn="just">
              <a:spcAft>
                <a:spcPts val="600"/>
              </a:spcAft>
            </a:pPr>
            <a:r>
              <a:rPr lang="en-US" sz="2400" b="0" i="1" dirty="0" err="1" smtClean="0">
                <a:solidFill>
                  <a:schemeClr val="tx1"/>
                </a:solidFill>
                <a:latin typeface="Times New Roman" panose="02020603050405020304" pitchFamily="18" charset="0"/>
                <a:cs typeface="Times New Roman" panose="02020603050405020304" pitchFamily="18" charset="0"/>
              </a:rPr>
              <a:t>Mycrocystis</a:t>
            </a:r>
            <a:r>
              <a:rPr lang="en-US" sz="2400" b="0" i="1" dirty="0" smtClean="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phân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bố</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và</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phát</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triển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trong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các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thuỷ</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vực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nước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tĩnh</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nhiều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mùn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bã</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hữu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cơ</a:t>
            </a:r>
            <a:r>
              <a:rPr lang="en-US" sz="2400" b="0" dirty="0">
                <a:solidFill>
                  <a:schemeClr val="tx1"/>
                </a:solidFill>
                <a:latin typeface="Times New Roman" panose="02020603050405020304" pitchFamily="18" charset="0"/>
                <a:cs typeface="Times New Roman" panose="02020603050405020304" pitchFamily="18" charset="0"/>
              </a:rPr>
              <a:t>, pH </a:t>
            </a:r>
            <a:r>
              <a:rPr lang="en-US" sz="2400" b="0" dirty="0" err="1">
                <a:solidFill>
                  <a:schemeClr val="tx1"/>
                </a:solidFill>
                <a:latin typeface="Times New Roman" panose="02020603050405020304" pitchFamily="18" charset="0"/>
                <a:cs typeface="Times New Roman" panose="02020603050405020304" pitchFamily="18" charset="0"/>
              </a:rPr>
              <a:t>từ</a:t>
            </a:r>
            <a:r>
              <a:rPr lang="en-US" sz="2400" b="0" dirty="0">
                <a:solidFill>
                  <a:schemeClr val="tx1"/>
                </a:solidFill>
                <a:latin typeface="Times New Roman" panose="02020603050405020304" pitchFamily="18" charset="0"/>
                <a:cs typeface="Times New Roman" panose="02020603050405020304" pitchFamily="18" charset="0"/>
              </a:rPr>
              <a:t> 8-9,5. </a:t>
            </a:r>
            <a:endParaRPr lang="en-US" sz="2400" b="0" dirty="0" smtClean="0">
              <a:solidFill>
                <a:schemeClr val="tx1"/>
              </a:solidFill>
              <a:latin typeface="Times New Roman" panose="02020603050405020304" pitchFamily="18" charset="0"/>
              <a:cs typeface="Times New Roman" panose="02020603050405020304" pitchFamily="18" charset="0"/>
            </a:endParaRPr>
          </a:p>
          <a:p>
            <a:pPr marL="0" indent="0" algn="just">
              <a:spcAft>
                <a:spcPts val="600"/>
              </a:spcAft>
              <a:buNone/>
            </a:pPr>
            <a:endParaRPr lang="vi-VN" sz="2400" b="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7935" y="1045840"/>
            <a:ext cx="3694545"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5230" y="3953456"/>
            <a:ext cx="4667250" cy="2381250"/>
          </a:xfrm>
          <a:prstGeom prst="rect">
            <a:avLst/>
          </a:prstGeom>
        </p:spPr>
      </p:pic>
    </p:spTree>
    <p:extLst>
      <p:ext uri="{BB962C8B-B14F-4D97-AF65-F5344CB8AC3E}">
        <p14:creationId xmlns:p14="http://schemas.microsoft.com/office/powerpoint/2010/main" val="541205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40960" cy="792088"/>
          </a:xfrm>
        </p:spPr>
        <p:txBody>
          <a:bodyPr>
            <a:normAutofit/>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Mycrocystis</a:t>
            </a:r>
            <a:r>
              <a:rPr lang="en-US"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1219200"/>
            <a:ext cx="8784976" cy="5297760"/>
          </a:xfrm>
        </p:spPr>
        <p:txBody>
          <a:bodyPr>
            <a:normAutofit/>
          </a:bodyPr>
          <a:lstStyle/>
          <a:p>
            <a:pPr algn="just">
              <a:spcAft>
                <a:spcPts val="1200"/>
              </a:spcAft>
            </a:pPr>
            <a:r>
              <a:rPr lang="en-US" sz="2400" b="0" dirty="0" err="1" smtClean="0">
                <a:latin typeface="Times New Roman" panose="02020603050405020304" pitchFamily="18" charset="0"/>
                <a:cs typeface="Times New Roman" panose="02020603050405020304" pitchFamily="18" charset="0"/>
              </a:rPr>
              <a:t>Có</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độc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tố</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microcystin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và</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cyanopeptolin</a:t>
            </a:r>
            <a:r>
              <a:rPr lang="en-US" sz="2400" b="0" dirty="0" smtClean="0">
                <a:latin typeface="Times New Roman" panose="02020603050405020304" pitchFamily="18" charset="0"/>
                <a:cs typeface="Times New Roman" panose="02020603050405020304" pitchFamily="18" charset="0"/>
              </a:rPr>
              <a:t>.</a:t>
            </a:r>
          </a:p>
          <a:p>
            <a:pPr marL="0" indent="0" algn="just">
              <a:spcAft>
                <a:spcPts val="1200"/>
              </a:spcAft>
              <a:buNone/>
            </a:pPr>
            <a:r>
              <a:rPr lang="en-US" sz="2400" b="0" dirty="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Trong</a:t>
            </a:r>
            <a:r>
              <a:rPr lang="en-US" sz="2400" b="0" dirty="0" smtClean="0">
                <a:latin typeface="Times New Roman" panose="02020603050405020304" pitchFamily="18" charset="0"/>
                <a:cs typeface="Times New Roman" panose="02020603050405020304" pitchFamily="18" charset="0"/>
              </a:rPr>
              <a:t> 1 </a:t>
            </a:r>
            <a:r>
              <a:rPr lang="en-US" sz="2400" b="0" dirty="0" err="1">
                <a:latin typeface="Times New Roman" panose="02020603050405020304" pitchFamily="18" charset="0"/>
                <a:cs typeface="Times New Roman" panose="02020603050405020304" pitchFamily="18" charset="0"/>
              </a:rPr>
              <a:t>lít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nước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5. </a:t>
            </a:r>
            <a:r>
              <a:rPr lang="en-US" sz="2400" b="0" dirty="0" smtClean="0">
                <a:latin typeface="Times New Roman" panose="02020603050405020304" pitchFamily="18" charset="0"/>
                <a:cs typeface="Times New Roman" panose="02020603050405020304" pitchFamily="18" charset="0"/>
              </a:rPr>
              <a:t>10</a:t>
            </a:r>
            <a:r>
              <a:rPr lang="en-US" sz="2400" b="0" baseline="30000" dirty="0" smtClean="0">
                <a:latin typeface="Times New Roman" panose="02020603050405020304" pitchFamily="18" charset="0"/>
                <a:cs typeface="Times New Roman" panose="02020603050405020304" pitchFamily="18" charset="0"/>
              </a:rPr>
              <a:t>5</a:t>
            </a:r>
            <a:r>
              <a:rPr lang="en-US" sz="2400" b="0" dirty="0" smtClean="0">
                <a:latin typeface="Times New Roman" panose="02020603050405020304" pitchFamily="18" charset="0"/>
                <a:cs typeface="Times New Roman" panose="02020603050405020304" pitchFamily="18" charset="0"/>
              </a:rPr>
              <a:t>tb </a:t>
            </a:r>
            <a:r>
              <a:rPr lang="en-US" sz="2400" b="0" i="1" dirty="0" err="1" smtClean="0">
                <a:latin typeface="Times New Roman" panose="02020603050405020304" pitchFamily="18" charset="0"/>
                <a:cs typeface="Times New Roman" panose="02020603050405020304" pitchFamily="18" charset="0"/>
              </a:rPr>
              <a:t>Mycrocystis</a:t>
            </a:r>
            <a:r>
              <a:rPr lang="en-US" sz="2400" b="0" i="1"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thể</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làm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bị</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trúng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đối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tượng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nuôi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thì</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mè</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giống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dễ</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mẫn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cảm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Nếu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đến</a:t>
            </a:r>
            <a:r>
              <a:rPr lang="en-US" sz="2400" b="0" dirty="0">
                <a:latin typeface="Times New Roman" panose="02020603050405020304" pitchFamily="18" charset="0"/>
                <a:cs typeface="Times New Roman" panose="02020603050405020304" pitchFamily="18" charset="0"/>
              </a:rPr>
              <a:t> 10.10</a:t>
            </a:r>
            <a:r>
              <a:rPr lang="en-US" sz="2400" b="0" baseline="30000" dirty="0">
                <a:latin typeface="Times New Roman" panose="02020603050405020304" pitchFamily="18" charset="0"/>
                <a:cs typeface="Times New Roman" panose="02020603050405020304" pitchFamily="18" charset="0"/>
              </a:rPr>
              <a:t>5</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quần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thể</a:t>
            </a:r>
            <a:r>
              <a:rPr lang="en-US" sz="2400" b="0" dirty="0">
                <a:latin typeface="Times New Roman" panose="02020603050405020304" pitchFamily="18" charset="0"/>
                <a:cs typeface="Times New Roman" panose="02020603050405020304" pitchFamily="18" charset="0"/>
              </a:rPr>
              <a:t> </a:t>
            </a:r>
            <a:r>
              <a:rPr lang="en-US" sz="2400" b="0" i="1" dirty="0" err="1">
                <a:latin typeface="Times New Roman" panose="02020603050405020304" pitchFamily="18" charset="0"/>
                <a:cs typeface="Times New Roman" panose="02020603050405020304" pitchFamily="18" charset="0"/>
              </a:rPr>
              <a:t>Mycrocystis</a:t>
            </a:r>
            <a:r>
              <a:rPr lang="en-US" sz="2400" b="0" i="1"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1 </a:t>
            </a:r>
            <a:r>
              <a:rPr lang="en-US" sz="2400" b="0" dirty="0" err="1">
                <a:latin typeface="Times New Roman" panose="02020603050405020304" pitchFamily="18" charset="0"/>
                <a:cs typeface="Times New Roman" panose="02020603050405020304" pitchFamily="18" charset="0"/>
              </a:rPr>
              <a:t>lít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nước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thì</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mè</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trắng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trắm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sẽ</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chết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thậm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chí</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chết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hàng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loạt</a:t>
            </a:r>
            <a:r>
              <a:rPr lang="en-US" sz="2400" b="0" dirty="0">
                <a:latin typeface="Times New Roman" panose="02020603050405020304" pitchFamily="18" charset="0"/>
                <a:cs typeface="Times New Roman" panose="02020603050405020304" pitchFamily="18" charset="0"/>
              </a:rPr>
              <a:t>). </a:t>
            </a:r>
            <a:endParaRPr lang="en-US" sz="2400" b="0" dirty="0" smtClean="0">
              <a:latin typeface="Times New Roman" panose="02020603050405020304" pitchFamily="18" charset="0"/>
              <a:cs typeface="Times New Roman" panose="02020603050405020304" pitchFamily="18" charset="0"/>
            </a:endParaRPr>
          </a:p>
          <a:p>
            <a:pPr algn="just">
              <a:spcAft>
                <a:spcPts val="1200"/>
              </a:spcAft>
            </a:pPr>
            <a:r>
              <a:rPr lang="en-US" sz="2400" b="0" dirty="0" err="1" smtClean="0">
                <a:latin typeface="Times New Roman" panose="02020603050405020304" pitchFamily="18" charset="0"/>
                <a:cs typeface="Times New Roman" panose="02020603050405020304" pitchFamily="18" charset="0"/>
              </a:rPr>
              <a:t>Khi</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chết</a:t>
            </a:r>
            <a:r>
              <a:rPr lang="en-US" sz="2400" b="0" dirty="0">
                <a:latin typeface="Times New Roman" panose="02020603050405020304" pitchFamily="18" charset="0"/>
                <a:cs typeface="Times New Roman" panose="02020603050405020304" pitchFamily="18" charset="0"/>
              </a:rPr>
              <a:t> </a:t>
            </a:r>
            <a:r>
              <a:rPr lang="en-US" sz="2400" b="0" i="1" dirty="0" err="1">
                <a:latin typeface="Times New Roman" panose="02020603050405020304" pitchFamily="18" charset="0"/>
                <a:cs typeface="Times New Roman" panose="02020603050405020304" pitchFamily="18" charset="0"/>
              </a:rPr>
              <a:t>Mycrocystis</a:t>
            </a:r>
            <a:r>
              <a:rPr lang="en-US" sz="2400" b="0" i="1"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phân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huỷ</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sẽ</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tiêu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hao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một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lượng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lớn</a:t>
            </a:r>
            <a:r>
              <a:rPr lang="en-US" sz="2400" b="0" dirty="0">
                <a:latin typeface="Times New Roman" panose="02020603050405020304" pitchFamily="18" charset="0"/>
                <a:cs typeface="Times New Roman" panose="02020603050405020304" pitchFamily="18" charset="0"/>
              </a:rPr>
              <a:t> oxy </a:t>
            </a:r>
            <a:r>
              <a:rPr lang="en-US" sz="2400" b="0" dirty="0" err="1">
                <a:latin typeface="Times New Roman" panose="02020603050405020304" pitchFamily="18" charset="0"/>
                <a:cs typeface="Times New Roman" panose="02020603050405020304" pitchFamily="18" charset="0"/>
              </a:rPr>
              <a:t>đồng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thải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ra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môi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trường</a:t>
            </a:r>
            <a:r>
              <a:rPr lang="en-US" sz="2400" b="0" dirty="0">
                <a:latin typeface="Times New Roman" panose="02020603050405020304" pitchFamily="18" charset="0"/>
                <a:cs typeface="Times New Roman" panose="02020603050405020304" pitchFamily="18" charset="0"/>
              </a:rPr>
              <a:t> CO</a:t>
            </a:r>
            <a:r>
              <a:rPr lang="en-US" sz="2400" b="0" baseline="-25000" dirty="0">
                <a:latin typeface="Times New Roman" panose="02020603050405020304" pitchFamily="18" charset="0"/>
                <a:cs typeface="Times New Roman" panose="02020603050405020304" pitchFamily="18" charset="0"/>
              </a:rPr>
              <a:t>2</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như</a:t>
            </a:r>
            <a:r>
              <a:rPr lang="en-US" sz="2400" b="0" dirty="0">
                <a:latin typeface="Times New Roman" panose="02020603050405020304" pitchFamily="18" charset="0"/>
                <a:cs typeface="Times New Roman" panose="02020603050405020304" pitchFamily="18" charset="0"/>
              </a:rPr>
              <a:t>: NH</a:t>
            </a:r>
            <a:r>
              <a:rPr lang="en-US" sz="2400" b="0" baseline="-25000" dirty="0">
                <a:latin typeface="Times New Roman" panose="02020603050405020304" pitchFamily="18" charset="0"/>
                <a:cs typeface="Times New Roman" panose="02020603050405020304" pitchFamily="18" charset="0"/>
              </a:rPr>
              <a:t>4</a:t>
            </a:r>
            <a:r>
              <a:rPr lang="en-US" sz="2400" b="0" dirty="0">
                <a:latin typeface="Times New Roman" panose="02020603050405020304" pitchFamily="18" charset="0"/>
                <a:cs typeface="Times New Roman" panose="02020603050405020304" pitchFamily="18" charset="0"/>
              </a:rPr>
              <a:t>OH, H</a:t>
            </a:r>
            <a:r>
              <a:rPr lang="en-US" sz="2400" b="0" baseline="-25000" dirty="0">
                <a:latin typeface="Times New Roman" panose="02020603050405020304" pitchFamily="18" charset="0"/>
                <a:cs typeface="Times New Roman" panose="02020603050405020304" pitchFamily="18" charset="0"/>
              </a:rPr>
              <a:t>2</a:t>
            </a:r>
            <a:r>
              <a:rPr lang="en-US" sz="2400" b="0" dirty="0">
                <a:latin typeface="Times New Roman" panose="02020603050405020304" pitchFamily="18" charset="0"/>
                <a:cs typeface="Times New Roman" panose="02020603050405020304" pitchFamily="18" charset="0"/>
              </a:rPr>
              <a:t>S…</a:t>
            </a:r>
            <a:r>
              <a:rPr lang="en-US" sz="2400" b="0" dirty="0" err="1">
                <a:latin typeface="Times New Roman" panose="02020603050405020304" pitchFamily="18" charset="0"/>
                <a:cs typeface="Times New Roman" panose="02020603050405020304" pitchFamily="18" charset="0"/>
              </a:rPr>
              <a:t>gây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nổi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đầu</a:t>
            </a:r>
            <a:r>
              <a:rPr lang="en-US" sz="2400" b="0" dirty="0">
                <a:latin typeface="Times New Roman" panose="02020603050405020304" pitchFamily="18" charset="0"/>
                <a:cs typeface="Times New Roman" panose="02020603050405020304" pitchFamily="18" charset="0"/>
              </a:rPr>
              <a:t>). </a:t>
            </a:r>
            <a:endParaRPr lang="en-US" sz="2400" b="0" dirty="0" smtClean="0">
              <a:latin typeface="Times New Roman" panose="02020603050405020304" pitchFamily="18" charset="0"/>
              <a:cs typeface="Times New Roman" panose="02020603050405020304" pitchFamily="18" charset="0"/>
            </a:endParaRPr>
          </a:p>
          <a:p>
            <a:pPr algn="just">
              <a:spcAft>
                <a:spcPts val="1200"/>
              </a:spcAft>
            </a:pPr>
            <a:r>
              <a:rPr lang="en-US" sz="2400" b="0" dirty="0" err="1" smtClean="0">
                <a:latin typeface="Times New Roman" panose="02020603050405020304" pitchFamily="18" charset="0"/>
                <a:cs typeface="Times New Roman" panose="02020603050405020304" pitchFamily="18" charset="0"/>
              </a:rPr>
              <a:t>Tảo</a:t>
            </a:r>
            <a:r>
              <a:rPr lang="en-US" sz="2400" b="0" dirty="0" smtClean="0">
                <a:latin typeface="Times New Roman" panose="02020603050405020304" pitchFamily="18" charset="0"/>
                <a:cs typeface="Times New Roman" panose="02020603050405020304" pitchFamily="18" charset="0"/>
              </a:rPr>
              <a:t> </a:t>
            </a:r>
            <a:r>
              <a:rPr lang="en-US" sz="2400" b="0" i="1" dirty="0" err="1">
                <a:latin typeface="Times New Roman" panose="02020603050405020304" pitchFamily="18" charset="0"/>
                <a:cs typeface="Times New Roman" panose="02020603050405020304" pitchFamily="18" charset="0"/>
              </a:rPr>
              <a:t>Mycrocystis</a:t>
            </a:r>
            <a:r>
              <a:rPr lang="en-US" sz="2400" b="0" i="1"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ngoài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màng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bọc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ăn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tiêu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được</a:t>
            </a:r>
            <a:r>
              <a:rPr lang="en-US" sz="2400" b="0" dirty="0">
                <a:latin typeface="Times New Roman" panose="02020603050405020304" pitchFamily="18" charset="0"/>
                <a:cs typeface="Times New Roman" panose="02020603050405020304" pitchFamily="18" charset="0"/>
              </a:rPr>
              <a:t>. </a:t>
            </a:r>
            <a:endParaRPr lang="vi-VN" sz="2400" b="0" dirty="0">
              <a:latin typeface="Times New Roman" panose="02020603050405020304" pitchFamily="18" charset="0"/>
              <a:cs typeface="Times New Roman" panose="02020603050405020304" pitchFamily="18" charset="0"/>
            </a:endParaRPr>
          </a:p>
          <a:p>
            <a:pPr marL="0" indent="0" algn="just">
              <a:spcAft>
                <a:spcPts val="1200"/>
              </a:spcAft>
              <a:buNone/>
            </a:pPr>
            <a:endParaRPr lang="vi-VN"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727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373"/>
            <a:ext cx="8640960" cy="792088"/>
          </a:xfrm>
        </p:spPr>
        <p:txBody>
          <a:bodyPr>
            <a:normAutofit/>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Mycrocystis</a:t>
            </a:r>
            <a:r>
              <a:rPr lang="en-US"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251520" y="1676400"/>
            <a:ext cx="8435280" cy="2209800"/>
          </a:xfrm>
        </p:spPr>
        <p:txBody>
          <a:bodyPr>
            <a:normAutofit fontScale="92500"/>
          </a:bodyPr>
          <a:lstStyle/>
          <a:p>
            <a:pPr algn="just">
              <a:spcAft>
                <a:spcPts val="1200"/>
              </a:spcAft>
            </a:pPr>
            <a:r>
              <a:rPr lang="en-US" sz="2400" b="0" dirty="0" err="1" smtClean="0">
                <a:latin typeface="Times New Roman" panose="02020603050405020304" pitchFamily="18" charset="0"/>
                <a:cs typeface="Times New Roman" panose="02020603050405020304" pitchFamily="18" charset="0"/>
              </a:rPr>
              <a:t>Phòng</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Cần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chú</a:t>
            </a:r>
            <a:r>
              <a:rPr lang="en-US" sz="2400" b="0" dirty="0">
                <a:latin typeface="Times New Roman" panose="02020603050405020304" pitchFamily="18" charset="0"/>
                <a:cs typeface="Times New Roman" panose="02020603050405020304" pitchFamily="18" charset="0"/>
              </a:rPr>
              <a:t> ý </a:t>
            </a:r>
            <a:r>
              <a:rPr lang="en-US" sz="2400" b="0" dirty="0" err="1">
                <a:latin typeface="Times New Roman" panose="02020603050405020304" pitchFamily="18" charset="0"/>
                <a:cs typeface="Times New Roman" panose="02020603050405020304" pitchFamily="18" charset="0"/>
              </a:rPr>
              <a:t>nạo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vét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bùn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ao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thường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xuyên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thay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nước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đảm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bảo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môi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trường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sạch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hơn</a:t>
            </a:r>
            <a:r>
              <a:rPr lang="en-US" sz="2400" b="0" dirty="0">
                <a:latin typeface="Times New Roman" panose="02020603050405020304" pitchFamily="18" charset="0"/>
                <a:cs typeface="Times New Roman" panose="02020603050405020304" pitchFamily="18" charset="0"/>
              </a:rPr>
              <a:t> (</a:t>
            </a:r>
            <a:r>
              <a:rPr lang="en-US" sz="2400" b="0" i="1" dirty="0" err="1">
                <a:latin typeface="Times New Roman" panose="02020603050405020304" pitchFamily="18" charset="0"/>
                <a:cs typeface="Times New Roman" panose="02020603050405020304" pitchFamily="18" charset="0"/>
              </a:rPr>
              <a:t>Mycrocystis</a:t>
            </a:r>
            <a:r>
              <a:rPr lang="en-US" sz="2400" b="0" i="1"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sẽ</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phát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triển</a:t>
            </a:r>
            <a:r>
              <a:rPr lang="en-US" sz="2400" b="0" dirty="0">
                <a:latin typeface="Times New Roman" panose="02020603050405020304" pitchFamily="18" charset="0"/>
                <a:cs typeface="Times New Roman" panose="02020603050405020304" pitchFamily="18" charset="0"/>
              </a:rPr>
              <a:t>). </a:t>
            </a:r>
            <a:endParaRPr lang="en-US" sz="2400" b="0" dirty="0" smtClean="0">
              <a:latin typeface="Times New Roman" panose="02020603050405020304" pitchFamily="18" charset="0"/>
              <a:cs typeface="Times New Roman" panose="02020603050405020304" pitchFamily="18" charset="0"/>
            </a:endParaRPr>
          </a:p>
          <a:p>
            <a:pPr algn="just">
              <a:spcAft>
                <a:spcPts val="1200"/>
              </a:spcAft>
            </a:pPr>
            <a:r>
              <a:rPr lang="en-US" sz="2400" b="0" dirty="0" err="1" smtClean="0">
                <a:latin typeface="Times New Roman" panose="02020603050405020304" pitchFamily="18" charset="0"/>
                <a:cs typeface="Times New Roman" panose="02020603050405020304" pitchFamily="18" charset="0"/>
              </a:rPr>
              <a:t>Trị</a:t>
            </a:r>
            <a:r>
              <a:rPr lang="en-US" sz="2400" b="0" dirty="0" smtClean="0">
                <a:latin typeface="Times New Roman" panose="02020603050405020304" pitchFamily="18" charset="0"/>
                <a:cs typeface="Times New Roman" panose="02020603050405020304" pitchFamily="18" charset="0"/>
              </a:rPr>
              <a:t> </a:t>
            </a:r>
            <a:r>
              <a:rPr lang="en-US" sz="2400" b="0" i="1" dirty="0" err="1">
                <a:latin typeface="Times New Roman" panose="02020603050405020304" pitchFamily="18" charset="0"/>
                <a:cs typeface="Times New Roman" panose="02020603050405020304" pitchFamily="18" charset="0"/>
              </a:rPr>
              <a:t>Mycrocystis</a:t>
            </a:r>
            <a:r>
              <a:rPr lang="en-US" sz="2400" b="0" i="1"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bằng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cách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bón</a:t>
            </a:r>
            <a:r>
              <a:rPr lang="en-US" sz="2400" b="0" dirty="0">
                <a:latin typeface="Times New Roman" panose="02020603050405020304" pitchFamily="18" charset="0"/>
                <a:cs typeface="Times New Roman" panose="02020603050405020304" pitchFamily="18" charset="0"/>
              </a:rPr>
              <a:t> CuSO</a:t>
            </a:r>
            <a:r>
              <a:rPr lang="en-US" sz="2400" b="0" baseline="-25000" dirty="0">
                <a:latin typeface="Times New Roman" panose="02020603050405020304" pitchFamily="18" charset="0"/>
                <a:cs typeface="Times New Roman" panose="02020603050405020304" pitchFamily="18" charset="0"/>
              </a:rPr>
              <a:t>4</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với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nồng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a:t>
            </a:r>
            <a:r>
              <a:rPr lang="en-US" sz="2400" b="0" dirty="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0.5 - 0,7 </a:t>
            </a:r>
            <a:r>
              <a:rPr lang="en-US" sz="2400" b="0" dirty="0">
                <a:latin typeface="Times New Roman" panose="02020603050405020304" pitchFamily="18" charset="0"/>
                <a:cs typeface="Times New Roman" panose="02020603050405020304" pitchFamily="18" charset="0"/>
              </a:rPr>
              <a:t>ppm (</a:t>
            </a:r>
            <a:r>
              <a:rPr lang="en-US" sz="2400" b="0" dirty="0" err="1">
                <a:latin typeface="Times New Roman" panose="02020603050405020304" pitchFamily="18" charset="0"/>
                <a:cs typeface="Times New Roman" panose="02020603050405020304" pitchFamily="18" charset="0"/>
              </a:rPr>
              <a:t>phun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khắp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ao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chú</a:t>
            </a:r>
            <a:r>
              <a:rPr lang="en-US" sz="2400" b="0" dirty="0">
                <a:latin typeface="Times New Roman" panose="02020603050405020304" pitchFamily="18" charset="0"/>
                <a:cs typeface="Times New Roman" panose="02020603050405020304" pitchFamily="18" charset="0"/>
              </a:rPr>
              <a:t> ý </a:t>
            </a:r>
            <a:r>
              <a:rPr lang="en-US" sz="2400" b="0" dirty="0" err="1">
                <a:latin typeface="Times New Roman" panose="02020603050405020304" pitchFamily="18" charset="0"/>
                <a:cs typeface="Times New Roman" panose="02020603050405020304" pitchFamily="18" charset="0"/>
              </a:rPr>
              <a:t>bơm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thêm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nước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sạch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ao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nếu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nổi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đầu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quá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trình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bón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trị</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tảo</a:t>
            </a:r>
            <a:r>
              <a:rPr lang="en-US" sz="2400" b="0" dirty="0">
                <a:latin typeface="Times New Roman" panose="02020603050405020304" pitchFamily="18" charset="0"/>
                <a:cs typeface="Times New Roman" panose="02020603050405020304" pitchFamily="18" charset="0"/>
              </a:rPr>
              <a:t>. </a:t>
            </a:r>
            <a:endParaRPr lang="vi-VN" sz="2400" b="0" dirty="0">
              <a:latin typeface="Times New Roman" panose="02020603050405020304" pitchFamily="18" charset="0"/>
              <a:cs typeface="Times New Roman" panose="02020603050405020304" pitchFamily="18" charset="0"/>
            </a:endParaRPr>
          </a:p>
          <a:p>
            <a:pPr marL="0" indent="0">
              <a:spcAft>
                <a:spcPts val="1200"/>
              </a:spcAft>
              <a:buNone/>
            </a:pPr>
            <a:endParaRPr lang="vi-VN" dirty="0"/>
          </a:p>
        </p:txBody>
      </p:sp>
    </p:spTree>
    <p:extLst>
      <p:ext uri="{BB962C8B-B14F-4D97-AF65-F5344CB8AC3E}">
        <p14:creationId xmlns:p14="http://schemas.microsoft.com/office/powerpoint/2010/main" val="241637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35280" cy="792088"/>
          </a:xfrm>
        </p:spPr>
        <p:txBody>
          <a:bodyPr>
            <a:normAutofit/>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Prymnesium</a:t>
            </a:r>
            <a:r>
              <a:rPr lang="en-US"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0" y="1066800"/>
            <a:ext cx="4289648" cy="5263480"/>
          </a:xfrm>
        </p:spPr>
        <p:txBody>
          <a:bodyPr>
            <a:normAutofit/>
          </a:bodyPr>
          <a:lstStyle/>
          <a:p>
            <a:pPr algn="just">
              <a:spcAft>
                <a:spcPts val="600"/>
              </a:spcAft>
            </a:pPr>
            <a:r>
              <a:rPr lang="es-ES" sz="2400" b="0" i="1" dirty="0" smtClean="0">
                <a:latin typeface="Times New Roman" panose="02020603050405020304" pitchFamily="18" charset="0"/>
                <a:cs typeface="Times New Roman" panose="02020603050405020304" pitchFamily="18" charset="0"/>
              </a:rPr>
              <a:t>P. </a:t>
            </a:r>
            <a:r>
              <a:rPr lang="es-ES" sz="2400" b="0" i="1" dirty="0" err="1" smtClean="0">
                <a:latin typeface="Times New Roman" panose="02020603050405020304" pitchFamily="18" charset="0"/>
                <a:cs typeface="Times New Roman" panose="02020603050405020304" pitchFamily="18" charset="0"/>
              </a:rPr>
              <a:t>saltans</a:t>
            </a:r>
            <a:r>
              <a:rPr lang="es-ES" sz="2400" b="0" i="1" dirty="0" smtClean="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Massart</a:t>
            </a:r>
            <a:r>
              <a:rPr lang="es-ES" sz="2400" b="0" i="1" dirty="0">
                <a:latin typeface="Times New Roman" panose="02020603050405020304" pitchFamily="18" charset="0"/>
                <a:cs typeface="Times New Roman" panose="02020603050405020304" pitchFamily="18" charset="0"/>
              </a:rPr>
              <a:t>; P. </a:t>
            </a:r>
            <a:r>
              <a:rPr lang="es-ES" sz="2400" b="0" i="1" dirty="0" err="1">
                <a:latin typeface="Times New Roman" panose="02020603050405020304" pitchFamily="18" charset="0"/>
                <a:cs typeface="Times New Roman" panose="02020603050405020304" pitchFamily="18" charset="0"/>
              </a:rPr>
              <a:t>parvum</a:t>
            </a:r>
            <a:r>
              <a:rPr lang="es-ES" sz="2400" b="0" i="1" dirty="0">
                <a:latin typeface="Times New Roman" panose="02020603050405020304" pitchFamily="18" charset="0"/>
                <a:cs typeface="Times New Roman" panose="02020603050405020304" pitchFamily="18" charset="0"/>
              </a:rPr>
              <a:t> </a:t>
            </a:r>
            <a:r>
              <a:rPr lang="es-ES" sz="2400" b="0" dirty="0">
                <a:latin typeface="Times New Roman" panose="02020603050405020304" pitchFamily="18" charset="0"/>
                <a:cs typeface="Times New Roman" panose="02020603050405020304" pitchFamily="18" charset="0"/>
              </a:rPr>
              <a:t>Carter</a:t>
            </a:r>
            <a:r>
              <a:rPr lang="es-ES" sz="2400" b="0" i="1" dirty="0">
                <a:latin typeface="Times New Roman" panose="02020603050405020304" pitchFamily="18" charset="0"/>
                <a:cs typeface="Times New Roman" panose="02020603050405020304" pitchFamily="18" charset="0"/>
              </a:rPr>
              <a:t>; P. </a:t>
            </a:r>
            <a:r>
              <a:rPr lang="es-ES" sz="2400" b="0" i="1" dirty="0" err="1">
                <a:latin typeface="Times New Roman" panose="02020603050405020304" pitchFamily="18" charset="0"/>
                <a:cs typeface="Times New Roman" panose="02020603050405020304" pitchFamily="18" charset="0"/>
              </a:rPr>
              <a:t>minutum</a:t>
            </a:r>
            <a:r>
              <a:rPr lang="es-ES" sz="2400" b="0" i="1" dirty="0">
                <a:latin typeface="Times New Roman" panose="02020603050405020304" pitchFamily="18" charset="0"/>
                <a:cs typeface="Times New Roman" panose="02020603050405020304" pitchFamily="18" charset="0"/>
              </a:rPr>
              <a:t> </a:t>
            </a:r>
            <a:r>
              <a:rPr lang="es-ES" sz="2400" b="0" dirty="0" smtClean="0">
                <a:latin typeface="Times New Roman" panose="02020603050405020304" pitchFamily="18" charset="0"/>
                <a:cs typeface="Times New Roman" panose="02020603050405020304" pitchFamily="18" charset="0"/>
              </a:rPr>
              <a:t>Carter</a:t>
            </a:r>
          </a:p>
          <a:p>
            <a:pPr algn="just">
              <a:spcAft>
                <a:spcPts val="600"/>
              </a:spcAft>
            </a:pPr>
            <a:r>
              <a:rPr lang="es-ES" sz="2400" b="0" dirty="0" err="1" smtClean="0">
                <a:latin typeface="Times New Roman" panose="02020603050405020304" pitchFamily="18" charset="0"/>
                <a:cs typeface="Times New Roman" panose="02020603050405020304" pitchFamily="18" charset="0"/>
              </a:rPr>
              <a:t>Tảo</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có</a:t>
            </a:r>
            <a:r>
              <a:rPr lang="es-ES" sz="2400" b="0" dirty="0" smtClean="0">
                <a:latin typeface="Times New Roman" panose="02020603050405020304" pitchFamily="18" charset="0"/>
                <a:cs typeface="Times New Roman" panose="02020603050405020304" pitchFamily="18" charset="0"/>
              </a:rPr>
              <a:t> 3 </a:t>
            </a:r>
            <a:r>
              <a:rPr lang="es-ES" sz="2400" b="0" dirty="0" err="1" smtClean="0">
                <a:latin typeface="Times New Roman" panose="02020603050405020304" pitchFamily="18" charset="0"/>
                <a:cs typeface="Times New Roman" panose="02020603050405020304" pitchFamily="18" charset="0"/>
              </a:rPr>
              <a:t>tiên</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mao</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trên</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đầu</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và</a:t>
            </a:r>
            <a:r>
              <a:rPr lang="es-ES" sz="2400" b="0" dirty="0" smtClean="0">
                <a:latin typeface="Times New Roman" panose="02020603050405020304" pitchFamily="18" charset="0"/>
                <a:cs typeface="Times New Roman" panose="02020603050405020304" pitchFamily="18" charset="0"/>
              </a:rPr>
              <a:t> 2 </a:t>
            </a:r>
            <a:r>
              <a:rPr lang="es-ES" sz="2400" b="0" dirty="0" err="1" smtClean="0">
                <a:latin typeface="Times New Roman" panose="02020603050405020304" pitchFamily="18" charset="0"/>
                <a:cs typeface="Times New Roman" panose="02020603050405020304" pitchFamily="18" charset="0"/>
              </a:rPr>
              <a:t>bên</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có</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dải</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màu</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vàng</a:t>
            </a:r>
            <a:r>
              <a:rPr lang="es-ES" sz="2400" b="0" dirty="0" smtClean="0">
                <a:latin typeface="Times New Roman" panose="02020603050405020304" pitchFamily="18" charset="0"/>
                <a:cs typeface="Times New Roman" panose="02020603050405020304" pitchFamily="18" charset="0"/>
              </a:rPr>
              <a:t>.</a:t>
            </a:r>
          </a:p>
          <a:p>
            <a:pPr algn="just">
              <a:spcAft>
                <a:spcPts val="600"/>
              </a:spcAft>
            </a:pPr>
            <a:r>
              <a:rPr lang="es-ES" sz="2400" b="0" dirty="0" err="1" smtClean="0">
                <a:latin typeface="Times New Roman" panose="02020603050405020304" pitchFamily="18" charset="0"/>
                <a:cs typeface="Times New Roman" panose="02020603050405020304" pitchFamily="18" charset="0"/>
              </a:rPr>
              <a:t>Sống</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trong</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môi</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trường</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có</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độ</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muối</a:t>
            </a:r>
            <a:r>
              <a:rPr lang="es-ES" sz="2400" b="0" dirty="0" smtClean="0">
                <a:latin typeface="Times New Roman" panose="02020603050405020304" pitchFamily="18" charset="0"/>
                <a:cs typeface="Times New Roman" panose="02020603050405020304" pitchFamily="18" charset="0"/>
              </a:rPr>
              <a:t> 0.1 - 10‰.</a:t>
            </a:r>
          </a:p>
          <a:p>
            <a:pPr algn="just">
              <a:spcAft>
                <a:spcPts val="600"/>
              </a:spcAft>
            </a:pPr>
            <a:r>
              <a:rPr lang="es-ES" sz="2400" b="0" dirty="0" err="1" smtClean="0">
                <a:latin typeface="Times New Roman" panose="02020603050405020304" pitchFamily="18" charset="0"/>
                <a:cs typeface="Times New Roman" panose="02020603050405020304" pitchFamily="18" charset="0"/>
              </a:rPr>
              <a:t>Sản</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xuất</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ra</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độc</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tố</a:t>
            </a:r>
            <a:r>
              <a:rPr lang="es-ES" sz="2400" b="0" dirty="0" smtClean="0">
                <a:latin typeface="Times New Roman" panose="02020603050405020304" pitchFamily="18" charset="0"/>
                <a:cs typeface="Times New Roman" panose="02020603050405020304" pitchFamily="18" charset="0"/>
              </a:rPr>
              <a:t> </a:t>
            </a:r>
            <a:r>
              <a:rPr lang="es-ES" sz="2400" dirty="0" err="1" smtClean="0">
                <a:latin typeface="Times New Roman" panose="02020603050405020304" pitchFamily="18" charset="0"/>
                <a:cs typeface="Times New Roman" panose="02020603050405020304" pitchFamily="18" charset="0"/>
              </a:rPr>
              <a:t>prymnesin</a:t>
            </a:r>
            <a:r>
              <a:rPr lang="es-ES" sz="240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gây</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độc</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cho</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cá</a:t>
            </a:r>
            <a:r>
              <a:rPr lang="es-ES" sz="2400" b="0" dirty="0" smtClean="0">
                <a:latin typeface="Times New Roman" panose="02020603050405020304" pitchFamily="18" charset="0"/>
                <a:cs typeface="Times New Roman" panose="02020603050405020304" pitchFamily="18" charset="0"/>
              </a:rPr>
              <a:t>. </a:t>
            </a:r>
          </a:p>
          <a:p>
            <a:pPr algn="just">
              <a:spcAft>
                <a:spcPts val="600"/>
              </a:spcAft>
            </a:pPr>
            <a:r>
              <a:rPr lang="es-ES" sz="2400" b="0" dirty="0" smtClean="0">
                <a:latin typeface="Times New Roman" panose="02020603050405020304" pitchFamily="18" charset="0"/>
                <a:cs typeface="Times New Roman" panose="02020603050405020304" pitchFamily="18" charset="0"/>
              </a:rPr>
              <a:t>Tuy </a:t>
            </a:r>
            <a:r>
              <a:rPr lang="es-ES" sz="2400" b="0" dirty="0" err="1" smtClean="0">
                <a:latin typeface="Times New Roman" panose="02020603050405020304" pitchFamily="18" charset="0"/>
                <a:cs typeface="Times New Roman" panose="02020603050405020304" pitchFamily="18" charset="0"/>
              </a:rPr>
              <a:t>nhiên</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không</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gây</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độc</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cho</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người</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và</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động</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vật</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bậc</a:t>
            </a:r>
            <a:r>
              <a:rPr lang="es-ES" sz="2400" b="0" dirty="0" smtClean="0">
                <a:latin typeface="Times New Roman" panose="02020603050405020304" pitchFamily="18" charset="0"/>
                <a:cs typeface="Times New Roman" panose="02020603050405020304" pitchFamily="18" charset="0"/>
              </a:rPr>
              <a:t> cao. </a:t>
            </a:r>
            <a:r>
              <a:rPr lang="es-ES" sz="2400" b="0" dirty="0" err="1" smtClean="0">
                <a:latin typeface="Times New Roman" panose="02020603050405020304" pitchFamily="18" charset="0"/>
                <a:cs typeface="Times New Roman" panose="02020603050405020304" pitchFamily="18" charset="0"/>
              </a:rPr>
              <a:t>Nên</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phân</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biệt</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được</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với</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các</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loài</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tảo</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trong</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thủy</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triều</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đỏ</a:t>
            </a:r>
            <a:r>
              <a:rPr lang="es-ES" sz="2400" b="0" dirty="0" smtClean="0">
                <a:latin typeface="Times New Roman" panose="02020603050405020304" pitchFamily="18" charset="0"/>
                <a:cs typeface="Times New Roman" panose="02020603050405020304" pitchFamily="18" charset="0"/>
              </a:rPr>
              <a:t>.</a:t>
            </a:r>
            <a:endParaRPr lang="es-ES" sz="2400" dirty="0" smtClean="0">
              <a:latin typeface="Times New Roman" panose="02020603050405020304" pitchFamily="18" charset="0"/>
              <a:cs typeface="Times New Roman" panose="02020603050405020304" pitchFamily="18" charset="0"/>
            </a:endParaRPr>
          </a:p>
          <a:p>
            <a:pPr algn="just">
              <a:spcAft>
                <a:spcPts val="600"/>
              </a:spcAft>
            </a:pPr>
            <a:endParaRPr lang="es-ES" sz="2400" b="0" dirty="0" smtClean="0">
              <a:latin typeface="Times New Roman" panose="02020603050405020304" pitchFamily="18" charset="0"/>
              <a:cs typeface="Times New Roman" panose="02020603050405020304" pitchFamily="18" charset="0"/>
            </a:endParaRPr>
          </a:p>
          <a:p>
            <a:pPr algn="just">
              <a:spcAft>
                <a:spcPts val="600"/>
              </a:spcAft>
            </a:pPr>
            <a:endParaRPr lang="es-ES" b="1"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160" y="1447800"/>
            <a:ext cx="4561540" cy="351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355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91264" cy="1052736"/>
          </a:xfrm>
        </p:spPr>
        <p:txBody>
          <a:bodyPr/>
          <a:lstStyle/>
          <a:p>
            <a:r>
              <a:rPr lang="en-US" b="1" dirty="0" smtClean="0">
                <a:latin typeface="Times New Roman" pitchFamily="18" charset="0"/>
                <a:cs typeface="Times New Roman" pitchFamily="18" charset="0"/>
              </a:rPr>
              <a:t>2.2 </a:t>
            </a:r>
            <a:r>
              <a:rPr lang="en-US" b="1" dirty="0" err="1" smtClean="0">
                <a:latin typeface="Times New Roman" pitchFamily="18" charset="0"/>
                <a:cs typeface="Times New Roman" pitchFamily="18" charset="0"/>
              </a:rPr>
              <a:t>Khái</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niệm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nhiễm</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908720"/>
            <a:ext cx="8928992" cy="5832648"/>
          </a:xfrm>
        </p:spPr>
        <p:txBody>
          <a:bodyPr>
            <a:normAutofit/>
          </a:bodyPr>
          <a:lstStyle/>
          <a:p>
            <a:pPr>
              <a:lnSpc>
                <a:spcPct val="150000"/>
              </a:lnSpc>
              <a:spcAft>
                <a:spcPts val="600"/>
              </a:spcAft>
            </a:pPr>
            <a:r>
              <a:rPr lang="en-US" sz="2400" b="0" dirty="0" err="1" smtClean="0">
                <a:latin typeface="Times New Roman" pitchFamily="18" charset="0"/>
                <a:cs typeface="Times New Roman" pitchFamily="18" charset="0"/>
              </a:rPr>
              <a:t>Trạng</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thái</a:t>
            </a:r>
            <a:r>
              <a:rPr lang="en-US" sz="2400" b="0" dirty="0" smtClean="0">
                <a:latin typeface="Times New Roman" pitchFamily="18" charset="0"/>
                <a:cs typeface="Times New Roman" pitchFamily="18" charset="0"/>
              </a:rPr>
              <a:t> </a:t>
            </a:r>
            <a:r>
              <a:rPr lang="en-US" sz="2400" b="0" dirty="0" err="1">
                <a:latin typeface="Times New Roman" pitchFamily="18" charset="0"/>
                <a:cs typeface="Times New Roman" pitchFamily="18" charset="0"/>
              </a:rPr>
              <a:t>rối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loạn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những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hoạt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động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sinh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lý</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bình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thường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của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cơ</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thể</a:t>
            </a:r>
            <a:r>
              <a:rPr lang="en-US" sz="2400" b="0" dirty="0">
                <a:latin typeface="Times New Roman" pitchFamily="18" charset="0"/>
                <a:cs typeface="Times New Roman" pitchFamily="18" charset="0"/>
              </a:rPr>
              <a:t> do </a:t>
            </a:r>
            <a:r>
              <a:rPr lang="en-US" sz="2400" b="0" dirty="0" err="1">
                <a:latin typeface="Times New Roman" pitchFamily="18" charset="0"/>
                <a:cs typeface="Times New Roman" pitchFamily="18" charset="0"/>
              </a:rPr>
              <a:t>chất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độc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gây</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ra.</a:t>
            </a:r>
            <a:r>
              <a:rPr lang="en-US" sz="2400" b="0" dirty="0">
                <a:latin typeface="Times New Roman" pitchFamily="18" charset="0"/>
                <a:cs typeface="Times New Roman" pitchFamily="18" charset="0"/>
              </a:rPr>
              <a:t> </a:t>
            </a:r>
            <a:endParaRPr lang="en-US" sz="2400" b="0" dirty="0" smtClean="0">
              <a:latin typeface="Times New Roman" pitchFamily="18" charset="0"/>
              <a:cs typeface="Times New Roman" pitchFamily="18" charset="0"/>
            </a:endParaRPr>
          </a:p>
          <a:p>
            <a:pPr>
              <a:lnSpc>
                <a:spcPct val="150000"/>
              </a:lnSpc>
              <a:spcAft>
                <a:spcPts val="600"/>
              </a:spcAft>
            </a:pPr>
            <a:r>
              <a:rPr lang="en-US" sz="2400" b="0" dirty="0" err="1" smtClean="0">
                <a:latin typeface="Times New Roman" pitchFamily="18" charset="0"/>
                <a:cs typeface="Times New Roman" pitchFamily="18" charset="0"/>
              </a:rPr>
              <a:t>Từ</a:t>
            </a:r>
            <a:r>
              <a:rPr lang="en-US" sz="2400" b="0" dirty="0" smtClean="0">
                <a:latin typeface="Times New Roman" pitchFamily="18" charset="0"/>
                <a:cs typeface="Times New Roman" pitchFamily="18" charset="0"/>
              </a:rPr>
              <a:t> </a:t>
            </a:r>
            <a:r>
              <a:rPr lang="en-US" sz="2400" b="0" dirty="0" err="1">
                <a:latin typeface="Times New Roman" pitchFamily="18" charset="0"/>
                <a:cs typeface="Times New Roman" pitchFamily="18" charset="0"/>
              </a:rPr>
              <a:t>đó</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chất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độc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có</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thể</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ức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chế</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hoặc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kích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thích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quá</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độ</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lượng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các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hormon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hệ</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thần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kinh</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hoặc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các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chức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phận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khác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của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tế</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bào</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làm</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cho</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cơ</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thể</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có</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những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triệu</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trứng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phản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ứng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khác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thường</a:t>
            </a:r>
            <a:r>
              <a:rPr lang="en-US" sz="2400" b="0" dirty="0">
                <a:latin typeface="Times New Roman" pitchFamily="18" charset="0"/>
                <a:cs typeface="Times New Roman" pitchFamily="18" charset="0"/>
              </a:rPr>
              <a:t>. </a:t>
            </a:r>
            <a:endParaRPr lang="en-US" sz="2400" b="0" dirty="0" smtClean="0">
              <a:latin typeface="Times New Roman" pitchFamily="18" charset="0"/>
              <a:cs typeface="Times New Roman" pitchFamily="18" charset="0"/>
            </a:endParaRPr>
          </a:p>
          <a:p>
            <a:pPr lvl="1">
              <a:lnSpc>
                <a:spcPct val="150000"/>
              </a:lnSpc>
              <a:spcAft>
                <a:spcPts val="600"/>
              </a:spcAft>
            </a:pPr>
            <a:r>
              <a:rPr lang="en-US" sz="2400" dirty="0" err="1">
                <a:latin typeface="Times New Roman" pitchFamily="18" charset="0"/>
                <a:cs typeface="Times New Roman" pitchFamily="18" charset="0"/>
              </a:rPr>
              <a:t>Ngộ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(1-2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60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&lt; 24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pPr lvl="1">
              <a:lnSpc>
                <a:spcPct val="150000"/>
              </a:lnSpc>
              <a:spcAft>
                <a:spcPts val="600"/>
              </a:spcAft>
            </a:pPr>
            <a:r>
              <a:rPr lang="en-US" sz="2400" dirty="0" err="1">
                <a:latin typeface="Times New Roman" pitchFamily="18" charset="0"/>
                <a:cs typeface="Times New Roman" pitchFamily="18" charset="0"/>
              </a:rPr>
              <a:t>Ngộ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(1-2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lvl="1">
              <a:lnSpc>
                <a:spcPct val="150000"/>
              </a:lnSpc>
              <a:spcAft>
                <a:spcPts val="600"/>
              </a:spcAft>
            </a:pPr>
            <a:r>
              <a:rPr lang="en-US" sz="2400" dirty="0" err="1">
                <a:latin typeface="Times New Roman" pitchFamily="18" charset="0"/>
                <a:cs typeface="Times New Roman" pitchFamily="18" charset="0"/>
              </a:rPr>
              <a:t>Ngộ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0543202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35280" cy="792088"/>
          </a:xfrm>
        </p:spPr>
        <p:txBody>
          <a:bodyPr>
            <a:normAutofit/>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Prymnesium</a:t>
            </a:r>
            <a:r>
              <a:rPr lang="en-US"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331912" y="4191000"/>
            <a:ext cx="8278688" cy="2550368"/>
          </a:xfrm>
        </p:spPr>
        <p:txBody>
          <a:bodyPr>
            <a:normAutofit/>
          </a:bodyPr>
          <a:lstStyle/>
          <a:p>
            <a:pPr algn="just"/>
            <a:r>
              <a:rPr lang="es-ES" sz="2400" b="0" i="1" dirty="0" err="1" smtClean="0">
                <a:latin typeface="Times New Roman" panose="02020603050405020304" pitchFamily="18" charset="0"/>
                <a:cs typeface="Times New Roman" panose="02020603050405020304" pitchFamily="18" charset="0"/>
              </a:rPr>
              <a:t>Psymnesium</a:t>
            </a:r>
            <a:r>
              <a:rPr lang="es-ES" sz="2400" b="0" i="1"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phát</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triển</a:t>
            </a:r>
            <a:r>
              <a:rPr lang="es-ES" sz="2400" b="0" dirty="0" smtClean="0">
                <a:latin typeface="Times New Roman" panose="02020603050405020304" pitchFamily="18" charset="0"/>
                <a:cs typeface="Times New Roman" panose="02020603050405020304" pitchFamily="18" charset="0"/>
              </a:rPr>
              <a:t> ở </a:t>
            </a:r>
            <a:r>
              <a:rPr lang="es-ES" sz="2400" b="0" dirty="0" err="1" smtClean="0">
                <a:latin typeface="Times New Roman" panose="02020603050405020304" pitchFamily="18" charset="0"/>
                <a:cs typeface="Times New Roman" panose="02020603050405020304" pitchFamily="18" charset="0"/>
              </a:rPr>
              <a:t>mật</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độ</a:t>
            </a:r>
            <a:r>
              <a:rPr lang="es-ES" sz="2400" b="0" dirty="0" smtClean="0">
                <a:latin typeface="Times New Roman" panose="02020603050405020304" pitchFamily="18" charset="0"/>
                <a:cs typeface="Times New Roman" panose="02020603050405020304" pitchFamily="18" charset="0"/>
              </a:rPr>
              <a:t> 3,75 -62,50.10</a:t>
            </a:r>
            <a:r>
              <a:rPr lang="es-ES" sz="2400" b="0" baseline="30000" dirty="0" smtClean="0">
                <a:latin typeface="Times New Roman" panose="02020603050405020304" pitchFamily="18" charset="0"/>
                <a:cs typeface="Times New Roman" panose="02020603050405020304" pitchFamily="18" charset="0"/>
              </a:rPr>
              <a:t>6</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tế</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bào</a:t>
            </a:r>
            <a:r>
              <a:rPr lang="es-ES" sz="2400" b="0" dirty="0" smtClean="0">
                <a:latin typeface="Times New Roman" panose="02020603050405020304" pitchFamily="18" charset="0"/>
                <a:cs typeface="Times New Roman" panose="02020603050405020304" pitchFamily="18" charset="0"/>
              </a:rPr>
              <a:t>/</a:t>
            </a:r>
            <a:r>
              <a:rPr lang="es-ES" sz="2400" b="0" dirty="0" err="1" smtClean="0">
                <a:latin typeface="Times New Roman" panose="02020603050405020304" pitchFamily="18" charset="0"/>
                <a:cs typeface="Times New Roman" panose="02020603050405020304" pitchFamily="18" charset="0"/>
              </a:rPr>
              <a:t>lít</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đều</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có</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thể</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làm</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cho</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cá</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chết</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khi</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đó</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nước</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trong</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thuỷ</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vực</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có</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màu</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vàng</a:t>
            </a:r>
            <a:r>
              <a:rPr lang="es-ES" sz="2400" b="0" dirty="0" smtClean="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nâu</a:t>
            </a:r>
            <a:r>
              <a:rPr lang="es-ES" sz="2400" b="0" dirty="0" smtClean="0">
                <a:latin typeface="Times New Roman" panose="02020603050405020304" pitchFamily="18" charset="0"/>
                <a:cs typeface="Times New Roman" panose="02020603050405020304" pitchFamily="18" charset="0"/>
              </a:rPr>
              <a:t>). </a:t>
            </a:r>
            <a:endParaRPr lang="vi-VN" sz="2400" b="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156" y="1137384"/>
            <a:ext cx="5105400" cy="301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637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35280" cy="864096"/>
          </a:xfrm>
        </p:spPr>
        <p:txBody>
          <a:bodyPr>
            <a:normAutofit/>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giáp</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79512" y="980728"/>
            <a:ext cx="8784976" cy="5760640"/>
          </a:xfrm>
        </p:spPr>
        <p:txBody>
          <a:bodyPr>
            <a:normAutofit/>
          </a:bodyPr>
          <a:lstStyle/>
          <a:p>
            <a:endParaRPr lang="es-ES" dirty="0" smtClean="0"/>
          </a:p>
        </p:txBody>
      </p:sp>
      <p:pic>
        <p:nvPicPr>
          <p:cNvPr id="4098" name="Picture 2" descr="http://www.proprofs.com/flashcards/upload/a63373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193887"/>
            <a:ext cx="4133850" cy="463867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543" y="1052736"/>
            <a:ext cx="42195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080" y="4225345"/>
            <a:ext cx="3240360" cy="257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1099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35280" cy="864096"/>
          </a:xfrm>
        </p:spPr>
        <p:txBody>
          <a:bodyPr>
            <a:normAutofit/>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giáp</a:t>
            </a:r>
            <a:endParaRPr lang="vi-VN"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80728"/>
            <a:ext cx="4216343" cy="313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17" y="980728"/>
            <a:ext cx="4345704"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490" y="4323052"/>
            <a:ext cx="2687983" cy="205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5065" y="4245042"/>
            <a:ext cx="2985448" cy="220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0817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35280" cy="864096"/>
          </a:xfrm>
        </p:spPr>
        <p:txBody>
          <a:bodyPr>
            <a:normAutofit/>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giáp</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79512" y="980728"/>
            <a:ext cx="4925888" cy="5760640"/>
          </a:xfrm>
        </p:spPr>
        <p:txBody>
          <a:bodyPr>
            <a:noAutofit/>
          </a:bodyPr>
          <a:lstStyle/>
          <a:p>
            <a:pPr algn="just"/>
            <a:r>
              <a:rPr lang="es-ES" sz="2400" b="0" dirty="0" smtClean="0">
                <a:latin typeface="Times New Roman" panose="02020603050405020304" pitchFamily="18" charset="0"/>
                <a:cs typeface="Times New Roman" panose="02020603050405020304" pitchFamily="18" charset="0"/>
              </a:rPr>
              <a:t>Ở </a:t>
            </a:r>
            <a:r>
              <a:rPr lang="es-ES" sz="2400" b="0" dirty="0" err="1" smtClean="0">
                <a:latin typeface="Times New Roman" panose="02020603050405020304" pitchFamily="18" charset="0"/>
                <a:cs typeface="Times New Roman" panose="02020603050405020304" pitchFamily="18" charset="0"/>
              </a:rPr>
              <a:t>giữa</a:t>
            </a:r>
            <a:r>
              <a:rPr lang="es-ES" sz="2400" b="0" dirty="0" smtClean="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tế</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bào</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có</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một</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rãnh</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ngang</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và</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một</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rãnh</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dọc</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nhìn</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rất</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rõ</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mỗi</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rãnh</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mọc</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một</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tiên</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mao</a:t>
            </a:r>
            <a:r>
              <a:rPr lang="es-ES" sz="2400" b="0" dirty="0">
                <a:latin typeface="Times New Roman" panose="02020603050405020304" pitchFamily="18" charset="0"/>
                <a:cs typeface="Times New Roman" panose="02020603050405020304" pitchFamily="18" charset="0"/>
              </a:rPr>
              <a:t>. </a:t>
            </a:r>
            <a:endParaRPr lang="es-ES" sz="2400" b="0" dirty="0" smtClean="0">
              <a:latin typeface="Times New Roman" panose="02020603050405020304" pitchFamily="18" charset="0"/>
              <a:cs typeface="Times New Roman" panose="02020603050405020304" pitchFamily="18" charset="0"/>
            </a:endParaRPr>
          </a:p>
          <a:p>
            <a:pPr algn="just"/>
            <a:r>
              <a:rPr lang="es-ES" sz="2400" b="0" dirty="0" err="1" smtClean="0">
                <a:latin typeface="Times New Roman" panose="02020603050405020304" pitchFamily="18" charset="0"/>
                <a:cs typeface="Times New Roman" panose="02020603050405020304" pitchFamily="18" charset="0"/>
              </a:rPr>
              <a:t>Giống</a:t>
            </a:r>
            <a:r>
              <a:rPr lang="es-ES" sz="2400" b="0" dirty="0" smtClean="0">
                <a:latin typeface="Times New Roman" panose="02020603050405020304" pitchFamily="18" charset="0"/>
                <a:cs typeface="Times New Roman" panose="02020603050405020304" pitchFamily="18" charset="0"/>
              </a:rPr>
              <a:t> </a:t>
            </a:r>
            <a:r>
              <a:rPr lang="es-ES" sz="2400" b="0" i="1" dirty="0" err="1">
                <a:latin typeface="Times New Roman" panose="02020603050405020304" pitchFamily="18" charset="0"/>
                <a:cs typeface="Times New Roman" panose="02020603050405020304" pitchFamily="18" charset="0"/>
              </a:rPr>
              <a:t>Peridinium</a:t>
            </a:r>
            <a:r>
              <a:rPr lang="es-ES" sz="2400" b="0" i="1"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vách</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tế</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bào</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có</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mảnh</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giáp</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màu</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vàng</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nâu</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cơ</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thể</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hình</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trứng</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hình</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đa</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giác</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vách</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tế</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bào</a:t>
            </a:r>
            <a:r>
              <a:rPr lang="es-ES" sz="2400" b="0" dirty="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dày</a:t>
            </a:r>
            <a:r>
              <a:rPr lang="es-ES" sz="2400" b="0" dirty="0" smtClean="0">
                <a:latin typeface="Times New Roman" panose="02020603050405020304" pitchFamily="18" charset="0"/>
                <a:cs typeface="Times New Roman" panose="02020603050405020304" pitchFamily="18" charset="0"/>
              </a:rPr>
              <a:t>. </a:t>
            </a:r>
          </a:p>
          <a:p>
            <a:pPr algn="just"/>
            <a:r>
              <a:rPr lang="es-ES" sz="2400" b="0" dirty="0" err="1" smtClean="0">
                <a:latin typeface="Times New Roman" panose="02020603050405020304" pitchFamily="18" charset="0"/>
                <a:cs typeface="Times New Roman" panose="02020603050405020304" pitchFamily="18" charset="0"/>
              </a:rPr>
              <a:t>Giống</a:t>
            </a:r>
            <a:r>
              <a:rPr lang="es-ES" sz="2400" b="0" dirty="0" smtClean="0">
                <a:latin typeface="Times New Roman" panose="02020603050405020304" pitchFamily="18" charset="0"/>
                <a:cs typeface="Times New Roman" panose="02020603050405020304" pitchFamily="18" charset="0"/>
              </a:rPr>
              <a:t> </a:t>
            </a:r>
            <a:r>
              <a:rPr lang="es-ES" sz="2400" b="0" i="1" dirty="0" err="1">
                <a:latin typeface="Times New Roman" panose="02020603050405020304" pitchFamily="18" charset="0"/>
                <a:cs typeface="Times New Roman" panose="02020603050405020304" pitchFamily="18" charset="0"/>
              </a:rPr>
              <a:t>Gymnodinium</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tế</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bào</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tảo</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hình</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gần</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tròn</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giữa</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tế</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bào</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có</a:t>
            </a:r>
            <a:r>
              <a:rPr lang="es-ES" sz="2400" b="0" dirty="0">
                <a:latin typeface="Times New Roman" panose="02020603050405020304" pitchFamily="18" charset="0"/>
                <a:cs typeface="Times New Roman" panose="02020603050405020304" pitchFamily="18" charset="0"/>
              </a:rPr>
              <a:t> 2 </a:t>
            </a:r>
            <a:r>
              <a:rPr lang="es-ES" sz="2400" b="0" dirty="0" err="1">
                <a:latin typeface="Times New Roman" panose="02020603050405020304" pitchFamily="18" charset="0"/>
                <a:cs typeface="Times New Roman" panose="02020603050405020304" pitchFamily="18" charset="0"/>
              </a:rPr>
              <a:t>rãnh</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rất</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rõ</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màu</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cơ</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thể</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xanh</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lam</a:t>
            </a:r>
            <a:r>
              <a:rPr lang="es-ES" sz="2400" b="0" dirty="0">
                <a:latin typeface="Times New Roman" panose="02020603050405020304" pitchFamily="18" charset="0"/>
                <a:cs typeface="Times New Roman" panose="02020603050405020304" pitchFamily="18" charset="0"/>
              </a:rPr>
              <a:t>. </a:t>
            </a:r>
            <a:endParaRPr lang="es-ES" sz="2400" b="0" dirty="0" smtClean="0">
              <a:latin typeface="Times New Roman" panose="02020603050405020304" pitchFamily="18" charset="0"/>
              <a:cs typeface="Times New Roman" panose="02020603050405020304" pitchFamily="18" charset="0"/>
            </a:endParaRPr>
          </a:p>
          <a:p>
            <a:pPr algn="just"/>
            <a:r>
              <a:rPr lang="es-ES" sz="2400" b="0" dirty="0" err="1" smtClean="0">
                <a:latin typeface="Times New Roman" panose="02020603050405020304" pitchFamily="18" charset="0"/>
                <a:cs typeface="Times New Roman" panose="02020603050405020304" pitchFamily="18" charset="0"/>
              </a:rPr>
              <a:t>Giống</a:t>
            </a:r>
            <a:r>
              <a:rPr lang="es-ES" sz="2400" b="0" dirty="0" smtClean="0">
                <a:latin typeface="Times New Roman" panose="02020603050405020304" pitchFamily="18" charset="0"/>
                <a:cs typeface="Times New Roman" panose="02020603050405020304" pitchFamily="18" charset="0"/>
              </a:rPr>
              <a:t> </a:t>
            </a:r>
            <a:r>
              <a:rPr lang="es-ES" sz="2400" b="0" i="1" dirty="0" err="1">
                <a:latin typeface="Times New Roman" panose="02020603050405020304" pitchFamily="18" charset="0"/>
                <a:cs typeface="Times New Roman" panose="02020603050405020304" pitchFamily="18" charset="0"/>
              </a:rPr>
              <a:t>Ceratium</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cơ</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thể</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phần</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trước</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và</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phần</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sau</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có</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gai</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hình</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dạng</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tế</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bào</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hơi</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giống</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mỏ</a:t>
            </a:r>
            <a:r>
              <a:rPr lang="es-ES" sz="2400" b="0" dirty="0">
                <a:latin typeface="Times New Roman" panose="02020603050405020304" pitchFamily="18" charset="0"/>
                <a:cs typeface="Times New Roman" panose="02020603050405020304" pitchFamily="18" charset="0"/>
              </a:rPr>
              <a:t> </a:t>
            </a:r>
            <a:r>
              <a:rPr lang="es-ES" sz="2400" b="0" dirty="0" smtClean="0">
                <a:latin typeface="Times New Roman" panose="02020603050405020304" pitchFamily="18" charset="0"/>
                <a:cs typeface="Times New Roman" panose="02020603050405020304" pitchFamily="18" charset="0"/>
              </a:rPr>
              <a:t>neo.</a:t>
            </a:r>
            <a:endParaRPr lang="vi-VN" sz="2400" b="0" dirty="0">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72767"/>
            <a:ext cx="3600400" cy="272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3810000"/>
            <a:ext cx="3603812" cy="268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4258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6325"/>
            <a:ext cx="8229600" cy="2352675"/>
          </a:xfrm>
        </p:spPr>
        <p:txBody>
          <a:bodyPr/>
          <a:lstStyle/>
          <a:p>
            <a:pPr algn="just"/>
            <a:r>
              <a:rPr lang="es-ES" sz="2400" b="0" dirty="0" err="1">
                <a:latin typeface="Times New Roman" panose="02020603050405020304" pitchFamily="18" charset="0"/>
                <a:cs typeface="Times New Roman" panose="02020603050405020304" pitchFamily="18" charset="0"/>
              </a:rPr>
              <a:t>Các</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giống</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tảo</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giáp</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này</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phát</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triển</a:t>
            </a:r>
            <a:r>
              <a:rPr lang="es-ES" sz="2400" b="0" dirty="0">
                <a:latin typeface="Times New Roman" panose="02020603050405020304" pitchFamily="18" charset="0"/>
                <a:cs typeface="Times New Roman" panose="02020603050405020304" pitchFamily="18" charset="0"/>
              </a:rPr>
              <a:t> ở </a:t>
            </a:r>
            <a:r>
              <a:rPr lang="es-ES" sz="2400" b="0" dirty="0" err="1">
                <a:latin typeface="Times New Roman" panose="02020603050405020304" pitchFamily="18" charset="0"/>
                <a:cs typeface="Times New Roman" panose="02020603050405020304" pitchFamily="18" charset="0"/>
              </a:rPr>
              <a:t>điều</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kiện</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nhiệt</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độ</a:t>
            </a:r>
            <a:r>
              <a:rPr lang="es-ES" sz="2400" b="0" dirty="0">
                <a:latin typeface="Times New Roman" panose="02020603050405020304" pitchFamily="18" charset="0"/>
                <a:cs typeface="Times New Roman" panose="02020603050405020304" pitchFamily="18" charset="0"/>
              </a:rPr>
              <a:t> cao, </a:t>
            </a:r>
            <a:r>
              <a:rPr lang="es-ES" sz="2400" b="0" dirty="0" err="1">
                <a:latin typeface="Times New Roman" panose="02020603050405020304" pitchFamily="18" charset="0"/>
                <a:cs typeface="Times New Roman" panose="02020603050405020304" pitchFamily="18" charset="0"/>
              </a:rPr>
              <a:t>ao</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hồ</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loại</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nhỏ</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có</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nhiều</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mùn</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bã</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hữu</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cơ</a:t>
            </a:r>
            <a:r>
              <a:rPr lang="es-ES" sz="2400" b="0" dirty="0">
                <a:latin typeface="Times New Roman" panose="02020603050405020304" pitchFamily="18" charset="0"/>
                <a:cs typeface="Times New Roman" panose="02020603050405020304" pitchFamily="18" charset="0"/>
              </a:rPr>
              <a:t>, pH cao, </a:t>
            </a:r>
            <a:r>
              <a:rPr lang="es-ES" sz="2400" b="0" dirty="0" err="1">
                <a:latin typeface="Times New Roman" panose="02020603050405020304" pitchFamily="18" charset="0"/>
                <a:cs typeface="Times New Roman" panose="02020603050405020304" pitchFamily="18" charset="0"/>
              </a:rPr>
              <a:t>độ</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cứng</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lớn</a:t>
            </a:r>
            <a:r>
              <a:rPr lang="es-ES" sz="2400" b="0" dirty="0">
                <a:latin typeface="Times New Roman" panose="02020603050405020304" pitchFamily="18" charset="0"/>
                <a:cs typeface="Times New Roman" panose="02020603050405020304" pitchFamily="18" charset="0"/>
              </a:rPr>
              <a:t>. </a:t>
            </a:r>
            <a:endParaRPr lang="es-ES" sz="2400" b="0" dirty="0" smtClean="0">
              <a:latin typeface="Times New Roman" panose="02020603050405020304" pitchFamily="18" charset="0"/>
              <a:cs typeface="Times New Roman" panose="02020603050405020304" pitchFamily="18" charset="0"/>
            </a:endParaRPr>
          </a:p>
          <a:p>
            <a:pPr algn="just"/>
            <a:r>
              <a:rPr lang="es-ES" sz="2400" b="0" dirty="0" err="1" smtClean="0">
                <a:latin typeface="Times New Roman" panose="02020603050405020304" pitchFamily="18" charset="0"/>
                <a:cs typeface="Times New Roman" panose="02020603050405020304" pitchFamily="18" charset="0"/>
              </a:rPr>
              <a:t>Mỗi</a:t>
            </a:r>
            <a:r>
              <a:rPr lang="es-ES" sz="2400" b="0" dirty="0" smtClean="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khi</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điều</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kiện</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môi</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trường</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thay</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đổi</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đột</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ngột</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tảo</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giáp</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khó</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thích</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nghi</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nên</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dễ</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bị</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tiêu</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diệt</a:t>
            </a:r>
            <a:r>
              <a:rPr lang="es-ES" sz="2400" b="0" dirty="0">
                <a:latin typeface="Times New Roman" panose="02020603050405020304" pitchFamily="18" charset="0"/>
                <a:cs typeface="Times New Roman" panose="02020603050405020304" pitchFamily="18" charset="0"/>
              </a:rPr>
              <a:t>. </a:t>
            </a:r>
          </a:p>
          <a:p>
            <a:pPr algn="just"/>
            <a:r>
              <a:rPr lang="es-ES" sz="2400" b="0" dirty="0" err="1">
                <a:latin typeface="Times New Roman" panose="02020603050405020304" pitchFamily="18" charset="0"/>
                <a:cs typeface="Times New Roman" panose="02020603050405020304" pitchFamily="18" charset="0"/>
              </a:rPr>
              <a:t>Nếu</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cá</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ăn</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phải</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các</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giống</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tảo</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này</a:t>
            </a:r>
            <a:r>
              <a:rPr lang="es-ES" sz="2400" b="0" dirty="0">
                <a:latin typeface="Times New Roman" panose="02020603050405020304" pitchFamily="18" charset="0"/>
                <a:cs typeface="Times New Roman" panose="02020603050405020304" pitchFamily="18" charset="0"/>
              </a:rPr>
              <a:t> </a:t>
            </a:r>
            <a:r>
              <a:rPr lang="es-ES" sz="2400" b="0" dirty="0" err="1" smtClean="0">
                <a:latin typeface="Times New Roman" panose="02020603050405020304" pitchFamily="18" charset="0"/>
                <a:cs typeface="Times New Roman" panose="02020603050405020304" pitchFamily="18" charset="0"/>
              </a:rPr>
              <a:t>sẽ</a:t>
            </a:r>
            <a:r>
              <a:rPr lang="es-ES" sz="2400" b="0" dirty="0" smtClean="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không</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tiêu</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hóa</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được</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và</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gây</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độc</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cho</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cá</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nếu</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cá</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ăn</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với</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số</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lượng</a:t>
            </a:r>
            <a:r>
              <a:rPr lang="es-ES" sz="2400" b="0" dirty="0">
                <a:latin typeface="Times New Roman" panose="02020603050405020304" pitchFamily="18" charset="0"/>
                <a:cs typeface="Times New Roman" panose="02020603050405020304" pitchFamily="18" charset="0"/>
              </a:rPr>
              <a:t> </a:t>
            </a:r>
            <a:r>
              <a:rPr lang="es-ES" sz="2400" b="0" dirty="0" err="1">
                <a:latin typeface="Times New Roman" panose="02020603050405020304" pitchFamily="18" charset="0"/>
                <a:cs typeface="Times New Roman" panose="02020603050405020304" pitchFamily="18" charset="0"/>
              </a:rPr>
              <a:t>lớn</a:t>
            </a:r>
            <a:r>
              <a:rPr lang="es-ES" sz="2400" b="0" dirty="0">
                <a:latin typeface="Times New Roman" panose="02020603050405020304" pitchFamily="18" charset="0"/>
                <a:cs typeface="Times New Roman" panose="02020603050405020304" pitchFamily="18" charset="0"/>
              </a:rPr>
              <a:t>. </a:t>
            </a:r>
            <a:endParaRPr lang="es-ES" sz="2400" b="0" dirty="0" smtClean="0">
              <a:latin typeface="Times New Roman" panose="02020603050405020304" pitchFamily="18" charset="0"/>
              <a:cs typeface="Times New Roman" panose="02020603050405020304" pitchFamily="18" charset="0"/>
            </a:endParaRPr>
          </a:p>
          <a:p>
            <a:pPr algn="just"/>
            <a:endParaRPr lang="vi-VN" sz="2400" b="0" dirty="0">
              <a:latin typeface="Times New Roman" panose="02020603050405020304" pitchFamily="18" charset="0"/>
              <a:cs typeface="Times New Roman" panose="02020603050405020304" pitchFamily="18" charset="0"/>
            </a:endParaRPr>
          </a:p>
          <a:p>
            <a:endParaRPr lang="en-US" sz="2400" dirty="0"/>
          </a:p>
        </p:txBody>
      </p:sp>
      <p:sp>
        <p:nvSpPr>
          <p:cNvPr id="4" name="Footer Placeholder 3"/>
          <p:cNvSpPr>
            <a:spLocks noGrp="1"/>
          </p:cNvSpPr>
          <p:nvPr>
            <p:ph type="ftr" sz="quarter" idx="10"/>
          </p:nvPr>
        </p:nvSpPr>
        <p:spPr/>
        <p:txBody>
          <a:bodyPr/>
          <a:lstStyle/>
          <a:p>
            <a:r>
              <a:rPr lang="en-US" smtClean="0"/>
              <a:t>Company  Logo</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733800"/>
            <a:ext cx="5863055" cy="2521744"/>
          </a:xfrm>
          <a:prstGeom prst="rect">
            <a:avLst/>
          </a:prstGeom>
        </p:spPr>
      </p:pic>
      <p:sp>
        <p:nvSpPr>
          <p:cNvPr id="6" name="Title 1"/>
          <p:cNvSpPr>
            <a:spLocks noGrp="1"/>
          </p:cNvSpPr>
          <p:nvPr>
            <p:ph type="title"/>
          </p:nvPr>
        </p:nvSpPr>
        <p:spPr>
          <a:xfrm>
            <a:off x="838200" y="228600"/>
            <a:ext cx="7391400" cy="563562"/>
          </a:xfrm>
        </p:spPr>
        <p:txBody>
          <a:bodyPr>
            <a:normAutofit fontScale="90000"/>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giáp</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2436850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76325"/>
            <a:ext cx="8686800" cy="5248275"/>
          </a:xfrm>
        </p:spPr>
        <p:txBody>
          <a:bodyPr/>
          <a:lstStyle/>
          <a:p>
            <a:pPr algn="just">
              <a:spcAft>
                <a:spcPts val="1200"/>
              </a:spcAft>
            </a:pPr>
            <a:r>
              <a:rPr lang="en-US" sz="2400" dirty="0">
                <a:latin typeface="Times New Roman" panose="02020603050405020304" pitchFamily="18" charset="0"/>
                <a:cs typeface="Times New Roman" panose="02020603050405020304" pitchFamily="18" charset="0"/>
              </a:rPr>
              <a:t>PSP (Paralytic Shellfish Poisoning</a:t>
            </a:r>
            <a:r>
              <a:rPr lang="en-US" sz="2400" dirty="0" smtClean="0">
                <a:latin typeface="Times New Roman" panose="02020603050405020304" pitchFamily="18" charset="0"/>
                <a:cs typeface="Times New Roman" panose="02020603050405020304" pitchFamily="18" charset="0"/>
              </a:rPr>
              <a:t>):</a:t>
            </a:r>
          </a:p>
          <a:p>
            <a:pPr algn="just">
              <a:spcAft>
                <a:spcPts val="1200"/>
              </a:spcAft>
              <a:buFontTx/>
              <a:buChar char="-"/>
            </a:pPr>
            <a:r>
              <a:rPr lang="en-US" sz="2400" b="0" dirty="0" smtClean="0">
                <a:latin typeface="Times New Roman" panose="02020603050405020304" pitchFamily="18" charset="0"/>
                <a:cs typeface="Times New Roman" panose="02020603050405020304" pitchFamily="18" charset="0"/>
              </a:rPr>
              <a:t>Do </a:t>
            </a: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loài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tảo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giáp</a:t>
            </a:r>
            <a:r>
              <a:rPr lang="en-US" sz="2400" b="0" dirty="0">
                <a:latin typeface="Times New Roman" panose="02020603050405020304" pitchFamily="18" charset="0"/>
                <a:cs typeface="Times New Roman" panose="02020603050405020304" pitchFamily="18" charset="0"/>
              </a:rPr>
              <a:t>: </a:t>
            </a:r>
            <a:r>
              <a:rPr lang="en-US" sz="2400" b="0" i="1" dirty="0" err="1">
                <a:latin typeface="Times New Roman" panose="02020603050405020304" pitchFamily="18" charset="0"/>
                <a:cs typeface="Times New Roman" panose="02020603050405020304" pitchFamily="18" charset="0"/>
              </a:rPr>
              <a:t>Alexandrium</a:t>
            </a:r>
            <a:r>
              <a:rPr lang="en-US" sz="2400" b="0" i="1" dirty="0">
                <a:latin typeface="Times New Roman" panose="02020603050405020304" pitchFamily="18" charset="0"/>
                <a:cs typeface="Times New Roman" panose="02020603050405020304" pitchFamily="18" charset="0"/>
              </a:rPr>
              <a:t> </a:t>
            </a:r>
            <a:r>
              <a:rPr lang="en-US" sz="2400" b="0" i="1" dirty="0" err="1">
                <a:latin typeface="Times New Roman" panose="02020603050405020304" pitchFamily="18" charset="0"/>
                <a:cs typeface="Times New Roman" panose="02020603050405020304" pitchFamily="18" charset="0"/>
              </a:rPr>
              <a:t>acatenella</a:t>
            </a:r>
            <a:r>
              <a:rPr lang="en-US" sz="2400" b="0" i="1" dirty="0">
                <a:latin typeface="Times New Roman" panose="02020603050405020304" pitchFamily="18" charset="0"/>
                <a:cs typeface="Times New Roman" panose="02020603050405020304" pitchFamily="18" charset="0"/>
              </a:rPr>
              <a:t>, A. </a:t>
            </a:r>
            <a:r>
              <a:rPr lang="en-US" sz="2400" b="0" i="1" dirty="0" err="1">
                <a:latin typeface="Times New Roman" panose="02020603050405020304" pitchFamily="18" charset="0"/>
                <a:cs typeface="Times New Roman" panose="02020603050405020304" pitchFamily="18" charset="0"/>
              </a:rPr>
              <a:t>catenella</a:t>
            </a:r>
            <a:r>
              <a:rPr lang="en-US" sz="2400" b="0" i="1" dirty="0">
                <a:latin typeface="Times New Roman" panose="02020603050405020304" pitchFamily="18" charset="0"/>
                <a:cs typeface="Times New Roman" panose="02020603050405020304" pitchFamily="18" charset="0"/>
              </a:rPr>
              <a:t>, A. </a:t>
            </a:r>
            <a:r>
              <a:rPr lang="en-US" sz="2400" b="0" i="1" dirty="0" err="1">
                <a:latin typeface="Times New Roman" panose="02020603050405020304" pitchFamily="18" charset="0"/>
                <a:cs typeface="Times New Roman" panose="02020603050405020304" pitchFamily="18" charset="0"/>
              </a:rPr>
              <a:t>cohorticula</a:t>
            </a:r>
            <a:r>
              <a:rPr lang="en-US" sz="2400" b="0" i="1" dirty="0">
                <a:latin typeface="Times New Roman" panose="02020603050405020304" pitchFamily="18" charset="0"/>
                <a:cs typeface="Times New Roman" panose="02020603050405020304" pitchFamily="18" charset="0"/>
              </a:rPr>
              <a:t>, ... </a:t>
            </a:r>
            <a:endParaRPr lang="en-US" sz="2400" b="0" i="1" dirty="0" smtClean="0">
              <a:latin typeface="Times New Roman" panose="02020603050405020304" pitchFamily="18" charset="0"/>
              <a:cs typeface="Times New Roman" panose="02020603050405020304" pitchFamily="18" charset="0"/>
            </a:endParaRPr>
          </a:p>
          <a:p>
            <a:pPr algn="just">
              <a:spcAft>
                <a:spcPts val="1200"/>
              </a:spcAft>
              <a:buFontTx/>
              <a:buChar char="-"/>
            </a:pPr>
            <a:r>
              <a:rPr lang="en-US" sz="2400" b="0" dirty="0" err="1" smtClean="0">
                <a:latin typeface="Times New Roman" panose="02020603050405020304" pitchFamily="18" charset="0"/>
                <a:cs typeface="Times New Roman" panose="02020603050405020304" pitchFamily="18" charset="0"/>
              </a:rPr>
              <a:t>Độc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tố</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gây</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liệt</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cơ</a:t>
            </a:r>
            <a:endParaRPr lang="en-US" sz="2400" b="0" dirty="0" smtClean="0">
              <a:latin typeface="Times New Roman" panose="02020603050405020304" pitchFamily="18" charset="0"/>
              <a:cs typeface="Times New Roman" panose="02020603050405020304" pitchFamily="18" charset="0"/>
            </a:endParaRPr>
          </a:p>
          <a:p>
            <a:pPr algn="just">
              <a:spcAft>
                <a:spcPts val="1200"/>
              </a:spcAft>
              <a:buFontTx/>
              <a:buChar char="-"/>
            </a:pPr>
            <a:r>
              <a:rPr lang="en-US" sz="2400" b="0" dirty="0" smtClean="0">
                <a:latin typeface="Times New Roman" panose="02020603050405020304" pitchFamily="18" charset="0"/>
                <a:cs typeface="Times New Roman" panose="02020603050405020304" pitchFamily="18" charset="0"/>
              </a:rPr>
              <a:t>LD</a:t>
            </a:r>
            <a:r>
              <a:rPr lang="en-US" sz="2400" b="0" baseline="-25000" dirty="0" smtClean="0">
                <a:latin typeface="Times New Roman" panose="02020603050405020304" pitchFamily="18" charset="0"/>
                <a:cs typeface="Times New Roman" panose="02020603050405020304" pitchFamily="18" charset="0"/>
              </a:rPr>
              <a:t>50</a:t>
            </a:r>
            <a:r>
              <a:rPr lang="en-US" sz="2400" b="0" dirty="0" smtClean="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10 µg.kg (</a:t>
            </a:r>
            <a:r>
              <a:rPr lang="en-US" sz="2400" b="0" dirty="0" err="1">
                <a:latin typeface="Times New Roman" panose="02020603050405020304" pitchFamily="18" charset="0"/>
                <a:cs typeface="Times New Roman" panose="02020603050405020304" pitchFamily="18" charset="0"/>
              </a:rPr>
              <a:t>ăn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phải</a:t>
            </a:r>
            <a:r>
              <a:rPr lang="en-US" sz="2400" b="0" dirty="0">
                <a:latin typeface="Times New Roman" panose="02020603050405020304" pitchFamily="18" charset="0"/>
                <a:cs typeface="Times New Roman" panose="02020603050405020304" pitchFamily="18" charset="0"/>
              </a:rPr>
              <a:t>); 2.0 µg.kg (</a:t>
            </a:r>
            <a:r>
              <a:rPr lang="en-US" sz="2400" b="0" dirty="0" err="1">
                <a:latin typeface="Times New Roman" panose="02020603050405020304" pitchFamily="18" charset="0"/>
                <a:cs typeface="Times New Roman" panose="02020603050405020304" pitchFamily="18" charset="0"/>
              </a:rPr>
              <a:t>Ngửi</a:t>
            </a:r>
            <a:r>
              <a:rPr lang="en-US" sz="2400" b="0" dirty="0">
                <a:latin typeface="Times New Roman" panose="02020603050405020304" pitchFamily="18" charset="0"/>
                <a:cs typeface="Times New Roman" panose="02020603050405020304" pitchFamily="18" charset="0"/>
              </a:rPr>
              <a:t>)</a:t>
            </a:r>
          </a:p>
          <a:p>
            <a:pPr algn="just">
              <a:spcAft>
                <a:spcPts val="1200"/>
              </a:spcAft>
              <a:buFontTx/>
              <a:buChar char="-"/>
            </a:pPr>
            <a:r>
              <a:rPr lang="vi-VN" sz="2400" b="0" dirty="0">
                <a:latin typeface="Times New Roman" panose="02020603050405020304" pitchFamily="18" charset="0"/>
                <a:cs typeface="Times New Roman" panose="02020603050405020304" pitchFamily="18" charset="0"/>
              </a:rPr>
              <a:t>Ưc chế </a:t>
            </a:r>
            <a:r>
              <a:rPr lang="vi-VN" sz="2400" b="0" dirty="0">
                <a:solidFill>
                  <a:srgbClr val="000000"/>
                </a:solidFill>
                <a:latin typeface="Times New Roman" panose="02020603050405020304" pitchFamily="18" charset="0"/>
                <a:cs typeface="Times New Roman" panose="02020603050405020304" pitchFamily="18" charset="0"/>
                <a:hlinkClick r:id="rId2" tooltip="Enzyme"/>
              </a:rPr>
              <a:t>enzyme</a:t>
            </a:r>
            <a:r>
              <a:rPr lang="vi-VN" sz="2400" b="0" dirty="0">
                <a:solidFill>
                  <a:srgbClr val="000000"/>
                </a:solidFill>
                <a:latin typeface="Times New Roman" panose="02020603050405020304" pitchFamily="18" charset="0"/>
                <a:cs typeface="Times New Roman" panose="02020603050405020304" pitchFamily="18" charset="0"/>
              </a:rPr>
              <a:t> </a:t>
            </a:r>
            <a:r>
              <a:rPr lang="vi-VN" sz="2400" b="0" dirty="0">
                <a:solidFill>
                  <a:srgbClr val="000000"/>
                </a:solidFill>
                <a:latin typeface="Times New Roman" panose="02020603050405020304" pitchFamily="18" charset="0"/>
                <a:cs typeface="Times New Roman" panose="02020603050405020304" pitchFamily="18" charset="0"/>
                <a:hlinkClick r:id="rId3" tooltip="Cholinesterase (trang chưa được viết)"/>
              </a:rPr>
              <a:t>Cholinesterase</a:t>
            </a:r>
            <a:endParaRPr lang="en-US" sz="2400" b="0" dirty="0">
              <a:solidFill>
                <a:srgbClr val="000000"/>
              </a:solidFill>
              <a:latin typeface="Times New Roman" panose="02020603050405020304" pitchFamily="18" charset="0"/>
              <a:cs typeface="Times New Roman" panose="02020603050405020304" pitchFamily="18" charset="0"/>
            </a:endParaRPr>
          </a:p>
          <a:p>
            <a:pPr algn="just">
              <a:spcAft>
                <a:spcPts val="1200"/>
              </a:spcAft>
              <a:buFontTx/>
              <a:buChar char="-"/>
            </a:pPr>
            <a:endParaRPr lang="en-US" sz="2400" b="0" dirty="0" smtClean="0">
              <a:latin typeface="Times New Roman" panose="02020603050405020304" pitchFamily="18" charset="0"/>
              <a:cs typeface="Times New Roman" panose="02020603050405020304" pitchFamily="18" charset="0"/>
            </a:endParaRPr>
          </a:p>
          <a:p>
            <a:pPr algn="just">
              <a:spcAft>
                <a:spcPts val="1200"/>
              </a:spcAft>
            </a:pPr>
            <a:endParaRPr lang="en-US" sz="2400" b="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smtClean="0"/>
              <a:t>Company  Logo</a:t>
            </a:r>
            <a:endParaRPr lang="en-US"/>
          </a:p>
        </p:txBody>
      </p:sp>
      <p:sp>
        <p:nvSpPr>
          <p:cNvPr id="5" name="Title 1"/>
          <p:cNvSpPr>
            <a:spLocks noGrp="1"/>
          </p:cNvSpPr>
          <p:nvPr>
            <p:ph type="title"/>
          </p:nvPr>
        </p:nvSpPr>
        <p:spPr>
          <a:xfrm>
            <a:off x="838200" y="228600"/>
            <a:ext cx="7391400" cy="563562"/>
          </a:xfrm>
        </p:spPr>
        <p:txBody>
          <a:bodyPr>
            <a:normAutofit fontScale="90000"/>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giáp</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1351561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6325"/>
            <a:ext cx="8534400" cy="5248275"/>
          </a:xfrm>
        </p:spPr>
        <p:txBody>
          <a:bodyPr/>
          <a:lstStyle/>
          <a:p>
            <a:pPr algn="just">
              <a:spcAft>
                <a:spcPts val="1200"/>
              </a:spcAft>
            </a:pPr>
            <a:r>
              <a:rPr lang="en-US" sz="2400" dirty="0">
                <a:latin typeface="Times New Roman" panose="02020603050405020304" pitchFamily="18" charset="0"/>
                <a:cs typeface="Times New Roman" panose="02020603050405020304" pitchFamily="18" charset="0"/>
              </a:rPr>
              <a:t>DSP (</a:t>
            </a:r>
            <a:r>
              <a:rPr lang="en-US" sz="2400" dirty="0" err="1">
                <a:latin typeface="Times New Roman" panose="02020603050405020304" pitchFamily="18" charset="0"/>
                <a:cs typeface="Times New Roman" panose="02020603050405020304" pitchFamily="18" charset="0"/>
              </a:rPr>
              <a:t>Diarrhetic</a:t>
            </a:r>
            <a:r>
              <a:rPr lang="en-US" sz="2400" dirty="0">
                <a:latin typeface="Times New Roman" panose="02020603050405020304" pitchFamily="18" charset="0"/>
                <a:cs typeface="Times New Roman" panose="02020603050405020304" pitchFamily="18" charset="0"/>
              </a:rPr>
              <a:t> Shellfish Poisoning) </a:t>
            </a:r>
          </a:p>
          <a:p>
            <a:pPr marL="0" indent="0" algn="just">
              <a:spcAft>
                <a:spcPts val="1200"/>
              </a:spcAft>
              <a:buNone/>
            </a:pPr>
            <a:r>
              <a:rPr lang="en-US" sz="2400" b="0" dirty="0">
                <a:latin typeface="Times New Roman" panose="02020603050405020304" pitchFamily="18" charset="0"/>
                <a:cs typeface="Times New Roman" panose="02020603050405020304" pitchFamily="18" charset="0"/>
              </a:rPr>
              <a:t>- Do </a:t>
            </a: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loài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tảo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giáp</a:t>
            </a:r>
            <a:r>
              <a:rPr lang="en-US" sz="2400" b="0" dirty="0">
                <a:latin typeface="Times New Roman" panose="02020603050405020304" pitchFamily="18" charset="0"/>
                <a:cs typeface="Times New Roman" panose="02020603050405020304" pitchFamily="18" charset="0"/>
              </a:rPr>
              <a:t> </a:t>
            </a:r>
            <a:r>
              <a:rPr lang="en-US" sz="2400" b="0" i="1" dirty="0" err="1">
                <a:latin typeface="Times New Roman" panose="02020603050405020304" pitchFamily="18" charset="0"/>
                <a:cs typeface="Times New Roman" panose="02020603050405020304" pitchFamily="18" charset="0"/>
              </a:rPr>
              <a:t>Dinophysis</a:t>
            </a:r>
            <a:r>
              <a:rPr lang="en-US" sz="2400" b="0" i="1" dirty="0">
                <a:latin typeface="Times New Roman" panose="02020603050405020304" pitchFamily="18" charset="0"/>
                <a:cs typeface="Times New Roman" panose="02020603050405020304" pitchFamily="18" charset="0"/>
              </a:rPr>
              <a:t> </a:t>
            </a:r>
            <a:r>
              <a:rPr lang="en-US" sz="2400" b="0" i="1" dirty="0" err="1">
                <a:latin typeface="Times New Roman" panose="02020603050405020304" pitchFamily="18" charset="0"/>
                <a:cs typeface="Times New Roman" panose="02020603050405020304" pitchFamily="18" charset="0"/>
              </a:rPr>
              <a:t>acuta</a:t>
            </a:r>
            <a:r>
              <a:rPr lang="en-US" sz="2400" b="0" i="1" dirty="0">
                <a:latin typeface="Times New Roman" panose="02020603050405020304" pitchFamily="18" charset="0"/>
                <a:cs typeface="Times New Roman" panose="02020603050405020304" pitchFamily="18" charset="0"/>
              </a:rPr>
              <a:t>, D. </a:t>
            </a:r>
            <a:r>
              <a:rPr lang="en-US" sz="2400" b="0" i="1" dirty="0" err="1">
                <a:latin typeface="Times New Roman" panose="02020603050405020304" pitchFamily="18" charset="0"/>
                <a:cs typeface="Times New Roman" panose="02020603050405020304" pitchFamily="18" charset="0"/>
              </a:rPr>
              <a:t>acuminata</a:t>
            </a:r>
            <a:r>
              <a:rPr lang="en-US" sz="2400" b="0" i="1" dirty="0">
                <a:latin typeface="Times New Roman" panose="02020603050405020304" pitchFamily="18" charset="0"/>
                <a:cs typeface="Times New Roman" panose="02020603050405020304" pitchFamily="18" charset="0"/>
              </a:rPr>
              <a:t>, D. </a:t>
            </a:r>
            <a:r>
              <a:rPr lang="en-US" sz="2400" b="0" i="1" dirty="0" err="1">
                <a:latin typeface="Times New Roman" panose="02020603050405020304" pitchFamily="18" charset="0"/>
                <a:cs typeface="Times New Roman" panose="02020603050405020304" pitchFamily="18" charset="0"/>
              </a:rPr>
              <a:t>fortii</a:t>
            </a:r>
            <a:r>
              <a:rPr lang="en-US" sz="2400" b="0" i="1" dirty="0">
                <a:latin typeface="Times New Roman" panose="02020603050405020304" pitchFamily="18" charset="0"/>
                <a:cs typeface="Times New Roman" panose="02020603050405020304" pitchFamily="18" charset="0"/>
              </a:rPr>
              <a:t>, D. </a:t>
            </a:r>
            <a:r>
              <a:rPr lang="en-US" sz="2400" b="0" i="1" dirty="0" err="1">
                <a:latin typeface="Times New Roman" panose="02020603050405020304" pitchFamily="18" charset="0"/>
                <a:cs typeface="Times New Roman" panose="02020603050405020304" pitchFamily="18" charset="0"/>
              </a:rPr>
              <a:t>norvergica</a:t>
            </a:r>
            <a:r>
              <a:rPr lang="en-US" sz="2400" b="0" dirty="0">
                <a:latin typeface="Times New Roman" panose="02020603050405020304" pitchFamily="18" charset="0"/>
                <a:cs typeface="Times New Roman" panose="02020603050405020304" pitchFamily="18" charset="0"/>
              </a:rPr>
              <a:t>, ... </a:t>
            </a:r>
          </a:p>
          <a:p>
            <a:pPr algn="just">
              <a:spcAft>
                <a:spcPts val="1200"/>
              </a:spcAft>
              <a:buFontTx/>
              <a:buChar char="-"/>
            </a:pPr>
            <a:r>
              <a:rPr lang="en-US" sz="2400" b="0" dirty="0" err="1">
                <a:latin typeface="Times New Roman" panose="02020603050405020304" pitchFamily="18" charset="0"/>
                <a:cs typeface="Times New Roman" panose="02020603050405020304" pitchFamily="18" charset="0"/>
              </a:rPr>
              <a:t>Độc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tố</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gây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tiêu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chảy</a:t>
            </a:r>
            <a:endParaRPr lang="en-US" sz="2400" b="0" dirty="0">
              <a:latin typeface="Times New Roman" panose="02020603050405020304" pitchFamily="18" charset="0"/>
              <a:cs typeface="Times New Roman" panose="02020603050405020304" pitchFamily="18" charset="0"/>
            </a:endParaRPr>
          </a:p>
          <a:p>
            <a:pPr algn="just">
              <a:spcAft>
                <a:spcPts val="1200"/>
              </a:spcAft>
              <a:buFontTx/>
              <a:buChar char="-"/>
            </a:pPr>
            <a:r>
              <a:rPr lang="en-US" sz="2400" b="0" dirty="0">
                <a:latin typeface="Times New Roman" panose="02020603050405020304" pitchFamily="18" charset="0"/>
                <a:cs typeface="Times New Roman" panose="02020603050405020304" pitchFamily="18" charset="0"/>
              </a:rPr>
              <a:t>LD_50: 192 µg.kg (</a:t>
            </a:r>
            <a:r>
              <a:rPr lang="en-US" sz="2400" b="0" dirty="0" err="1">
                <a:latin typeface="Times New Roman" panose="02020603050405020304" pitchFamily="18" charset="0"/>
                <a:cs typeface="Times New Roman" panose="02020603050405020304" pitchFamily="18" charset="0"/>
              </a:rPr>
              <a:t>i.p</a:t>
            </a:r>
            <a:r>
              <a:rPr lang="en-US" sz="2400" b="0" dirty="0">
                <a:latin typeface="Times New Roman" panose="02020603050405020304" pitchFamily="18" charset="0"/>
                <a:cs typeface="Times New Roman" panose="02020603050405020304" pitchFamily="18" charset="0"/>
              </a:rPr>
              <a:t>.) ở </a:t>
            </a:r>
            <a:r>
              <a:rPr lang="en-US" sz="2400" b="0" dirty="0" err="1">
                <a:latin typeface="Times New Roman" panose="02020603050405020304" pitchFamily="18" charset="0"/>
                <a:cs typeface="Times New Roman" panose="02020603050405020304" pitchFamily="18" charset="0"/>
              </a:rPr>
              <a:t>chuột</a:t>
            </a:r>
            <a:r>
              <a:rPr lang="en-US" sz="2400" b="0" dirty="0">
                <a:latin typeface="Times New Roman" panose="02020603050405020304" pitchFamily="18" charset="0"/>
                <a:cs typeface="Times New Roman" panose="02020603050405020304" pitchFamily="18" charset="0"/>
              </a:rPr>
              <a:t>.</a:t>
            </a:r>
          </a:p>
          <a:p>
            <a:endParaRPr lang="en-US" sz="2400" dirty="0"/>
          </a:p>
        </p:txBody>
      </p:sp>
      <p:sp>
        <p:nvSpPr>
          <p:cNvPr id="4" name="Footer Placeholder 3"/>
          <p:cNvSpPr>
            <a:spLocks noGrp="1"/>
          </p:cNvSpPr>
          <p:nvPr>
            <p:ph type="ftr" sz="quarter" idx="10"/>
          </p:nvPr>
        </p:nvSpPr>
        <p:spPr/>
        <p:txBody>
          <a:bodyPr/>
          <a:lstStyle/>
          <a:p>
            <a:r>
              <a:rPr lang="en-US" smtClean="0"/>
              <a:t>Company  Logo</a:t>
            </a:r>
            <a:endParaRPr lang="en-US"/>
          </a:p>
        </p:txBody>
      </p:sp>
      <p:sp>
        <p:nvSpPr>
          <p:cNvPr id="5" name="Title 1"/>
          <p:cNvSpPr>
            <a:spLocks noGrp="1"/>
          </p:cNvSpPr>
          <p:nvPr>
            <p:ph type="title"/>
          </p:nvPr>
        </p:nvSpPr>
        <p:spPr>
          <a:xfrm>
            <a:off x="838200" y="152400"/>
            <a:ext cx="7391400" cy="563562"/>
          </a:xfrm>
        </p:spPr>
        <p:txBody>
          <a:bodyPr>
            <a:normAutofit fontScale="90000"/>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giáp</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1312542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Company  Logo</a:t>
            </a:r>
            <a:endParaRPr lang="en-US"/>
          </a:p>
        </p:txBody>
      </p:sp>
      <p:sp>
        <p:nvSpPr>
          <p:cNvPr id="5" name="Rectangle 4"/>
          <p:cNvSpPr/>
          <p:nvPr/>
        </p:nvSpPr>
        <p:spPr>
          <a:xfrm>
            <a:off x="190500" y="967083"/>
            <a:ext cx="8686800" cy="3970318"/>
          </a:xfrm>
          <a:prstGeom prst="rect">
            <a:avLst/>
          </a:prstGeom>
        </p:spPr>
        <p:txBody>
          <a:bodyPr wrap="square">
            <a:spAutoFit/>
          </a:bodyPr>
          <a:lstStyle/>
          <a:p>
            <a:pPr marL="285750" indent="-285750" algn="just">
              <a:spcBef>
                <a:spcPts val="600"/>
              </a:spcBef>
              <a:spcAft>
                <a:spcPts val="1200"/>
              </a:spcAft>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CFP (Ciguatera Fish Poisoning) </a:t>
            </a:r>
          </a:p>
          <a:p>
            <a:pPr algn="just">
              <a:spcBef>
                <a:spcPts val="600"/>
              </a:spcBef>
              <a:spcAft>
                <a:spcPts val="1200"/>
              </a:spcAft>
              <a:buFontTx/>
              <a:buChar char="-"/>
            </a:pPr>
            <a:r>
              <a:rPr lang="en-US" sz="2400" dirty="0" smtClean="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đáy</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Gambierdiscus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toxicus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Ostreopsis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spp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Prorocentrum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spp</a:t>
            </a:r>
            <a:r>
              <a:rPr lang="en-US" sz="2400" dirty="0">
                <a:latin typeface="Times New Roman" panose="02020603050405020304" pitchFamily="18" charset="0"/>
                <a:cs typeface="Times New Roman" panose="02020603050405020304" pitchFamily="18" charset="0"/>
              </a:rPr>
              <a:t>, ... </a:t>
            </a:r>
          </a:p>
          <a:p>
            <a:pPr algn="just">
              <a:spcBef>
                <a:spcPts val="600"/>
              </a:spcBef>
              <a:spcAft>
                <a:spcPts val="1200"/>
              </a:spcAft>
              <a:buFontTx/>
              <a:buChar char="-"/>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400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endParaRPr lang="en-US" sz="2400" dirty="0">
              <a:latin typeface="Times New Roman" panose="02020603050405020304" pitchFamily="18" charset="0"/>
              <a:cs typeface="Times New Roman" panose="02020603050405020304" pitchFamily="18" charset="0"/>
            </a:endParaRPr>
          </a:p>
          <a:p>
            <a:pPr algn="just">
              <a:spcBef>
                <a:spcPts val="600"/>
              </a:spcBef>
              <a:spcAft>
                <a:spcPts val="1200"/>
              </a:spcAft>
              <a:buFontTx/>
              <a:buChar char="-"/>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Liều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1ppb</a:t>
            </a:r>
          </a:p>
          <a:p>
            <a:pPr algn="just">
              <a:spcBef>
                <a:spcPts val="600"/>
              </a:spcBef>
              <a:spcAft>
                <a:spcPts val="1200"/>
              </a:spcAft>
              <a:buFontTx/>
              <a:buChar char="-"/>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t>
            </a:r>
            <a:r>
              <a:rPr lang="en-US" sz="2400" dirty="0" err="1" smtClean="0">
                <a:latin typeface="Times New Roman" panose="02020603050405020304" pitchFamily="18" charset="0"/>
                <a:cs typeface="Times New Roman" panose="02020603050405020304" pitchFamily="18" charset="0"/>
              </a:rPr>
              <a:t>găn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2" tooltip="Ion"/>
              </a:rPr>
              <a:t>ion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Na+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màng</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3" tooltip="Depolarization (trang chưa được viết)"/>
              </a:rPr>
              <a:t>depolarization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p>
        </p:txBody>
      </p:sp>
      <p:sp>
        <p:nvSpPr>
          <p:cNvPr id="6" name="Title 1"/>
          <p:cNvSpPr>
            <a:spLocks noGrp="1"/>
          </p:cNvSpPr>
          <p:nvPr>
            <p:ph type="title"/>
          </p:nvPr>
        </p:nvSpPr>
        <p:spPr>
          <a:xfrm>
            <a:off x="838200" y="152400"/>
            <a:ext cx="7391400" cy="563562"/>
          </a:xfrm>
        </p:spPr>
        <p:txBody>
          <a:bodyPr>
            <a:normAutofit fontScale="90000"/>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giáp</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3729151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6325"/>
            <a:ext cx="8458200" cy="5248275"/>
          </a:xfrm>
        </p:spPr>
        <p:txBody>
          <a:bodyPr/>
          <a:lstStyle/>
          <a:p>
            <a:pPr algn="just">
              <a:spcAft>
                <a:spcPts val="1200"/>
              </a:spcAft>
            </a:pPr>
            <a:r>
              <a:rPr lang="en-US" sz="2400" dirty="0">
                <a:latin typeface="Times New Roman" panose="02020603050405020304" pitchFamily="18" charset="0"/>
                <a:cs typeface="Times New Roman" panose="02020603050405020304" pitchFamily="18" charset="0"/>
              </a:rPr>
              <a:t>NSP (Neurotoxic Shellfish Poisoning) </a:t>
            </a:r>
          </a:p>
          <a:p>
            <a:pPr marL="0" indent="0" algn="just">
              <a:spcAft>
                <a:spcPts val="1200"/>
              </a:spcAft>
              <a:buNone/>
            </a:pPr>
            <a:r>
              <a:rPr lang="en-US" sz="2400" b="0" dirty="0">
                <a:latin typeface="Times New Roman" panose="02020603050405020304" pitchFamily="18" charset="0"/>
                <a:cs typeface="Times New Roman" panose="02020603050405020304" pitchFamily="18" charset="0"/>
              </a:rPr>
              <a:t>- Do </a:t>
            </a: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loài</a:t>
            </a:r>
            <a:r>
              <a:rPr lang="en-US" sz="2400" b="0" dirty="0">
                <a:latin typeface="Times New Roman" panose="02020603050405020304" pitchFamily="18" charset="0"/>
                <a:cs typeface="Times New Roman" panose="02020603050405020304" pitchFamily="18" charset="0"/>
              </a:rPr>
              <a:t> </a:t>
            </a:r>
            <a:r>
              <a:rPr lang="en-US" sz="2400" b="0" i="1" dirty="0" err="1">
                <a:latin typeface="Times New Roman" panose="02020603050405020304" pitchFamily="18" charset="0"/>
                <a:cs typeface="Times New Roman" panose="02020603050405020304" pitchFamily="18" charset="0"/>
              </a:rPr>
              <a:t>Gymnodinium</a:t>
            </a:r>
            <a:r>
              <a:rPr lang="en-US" sz="2400" b="0" i="1" dirty="0">
                <a:latin typeface="Times New Roman" panose="02020603050405020304" pitchFamily="18" charset="0"/>
                <a:cs typeface="Times New Roman" panose="02020603050405020304" pitchFamily="18" charset="0"/>
              </a:rPr>
              <a:t> </a:t>
            </a:r>
            <a:r>
              <a:rPr lang="en-US" sz="2400" b="0" i="1" dirty="0" err="1">
                <a:latin typeface="Times New Roman" panose="02020603050405020304" pitchFamily="18" charset="0"/>
                <a:cs typeface="Times New Roman" panose="02020603050405020304" pitchFamily="18" charset="0"/>
              </a:rPr>
              <a:t>breve</a:t>
            </a:r>
            <a:r>
              <a:rPr lang="en-US" sz="2400" b="0" i="1" dirty="0">
                <a:latin typeface="Times New Roman" panose="02020603050405020304" pitchFamily="18" charset="0"/>
                <a:cs typeface="Times New Roman" panose="02020603050405020304" pitchFamily="18" charset="0"/>
              </a:rPr>
              <a:t>, </a:t>
            </a:r>
            <a:r>
              <a:rPr lang="en-US" sz="2400" b="0" i="1" dirty="0" err="1">
                <a:latin typeface="Times New Roman" panose="02020603050405020304" pitchFamily="18" charset="0"/>
                <a:cs typeface="Times New Roman" panose="02020603050405020304" pitchFamily="18" charset="0"/>
              </a:rPr>
              <a:t>Gymnodinium</a:t>
            </a:r>
            <a:r>
              <a:rPr lang="en-US" sz="2400" b="0" i="1" dirty="0">
                <a:latin typeface="Times New Roman" panose="02020603050405020304" pitchFamily="18" charset="0"/>
                <a:cs typeface="Times New Roman" panose="02020603050405020304" pitchFamily="18" charset="0"/>
              </a:rPr>
              <a:t> G. </a:t>
            </a:r>
            <a:r>
              <a:rPr lang="en-US" sz="2400" b="0" i="1" dirty="0" err="1">
                <a:latin typeface="Times New Roman" panose="02020603050405020304" pitchFamily="18" charset="0"/>
                <a:cs typeface="Times New Roman" panose="02020603050405020304" pitchFamily="18" charset="0"/>
              </a:rPr>
              <a:t>cf.breve</a:t>
            </a:r>
            <a:r>
              <a:rPr lang="en-US" sz="2400" b="0" i="1" dirty="0">
                <a:latin typeface="Times New Roman" panose="02020603050405020304" pitchFamily="18" charset="0"/>
                <a:cs typeface="Times New Roman" panose="02020603050405020304" pitchFamily="18" charset="0"/>
              </a:rPr>
              <a:t> (New Zealand), ... </a:t>
            </a:r>
          </a:p>
          <a:p>
            <a:pPr marL="0" indent="0" algn="just">
              <a:spcAft>
                <a:spcPts val="1200"/>
              </a:spcAft>
              <a:buNone/>
            </a:pPr>
            <a:r>
              <a:rPr lang="en-US" sz="2400" b="0" i="1"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tố</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thần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kinh</a:t>
            </a:r>
            <a:endParaRPr lang="en-US" sz="2400" b="0" dirty="0">
              <a:latin typeface="Times New Roman" panose="02020603050405020304" pitchFamily="18" charset="0"/>
              <a:cs typeface="Times New Roman" panose="02020603050405020304" pitchFamily="18" charset="0"/>
            </a:endParaRPr>
          </a:p>
          <a:p>
            <a:pPr marL="0" indent="0" algn="just">
              <a:spcAft>
                <a:spcPts val="1200"/>
              </a:spcAft>
              <a:buNone/>
            </a:pPr>
            <a:r>
              <a:rPr lang="en-US" sz="2400" b="0" i="1"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LD_50 180</a:t>
            </a:r>
            <a:r>
              <a:rPr lang="el-GR" sz="2400" b="0" dirty="0">
                <a:latin typeface="Times New Roman" panose="02020603050405020304" pitchFamily="18" charset="0"/>
                <a:cs typeface="Times New Roman" panose="02020603050405020304" pitchFamily="18" charset="0"/>
              </a:rPr>
              <a:t>η</a:t>
            </a:r>
            <a:r>
              <a:rPr lang="en-US" sz="2400" b="0" dirty="0">
                <a:latin typeface="Times New Roman" panose="02020603050405020304" pitchFamily="18" charset="0"/>
                <a:cs typeface="Times New Roman" panose="02020603050405020304" pitchFamily="18" charset="0"/>
              </a:rPr>
              <a:t>g.kg ở </a:t>
            </a:r>
            <a:r>
              <a:rPr lang="en-US" sz="2400" b="0" dirty="0" err="1">
                <a:latin typeface="Times New Roman" panose="02020603050405020304" pitchFamily="18" charset="0"/>
                <a:cs typeface="Times New Roman" panose="02020603050405020304" pitchFamily="18" charset="0"/>
              </a:rPr>
              <a:t>chuột</a:t>
            </a:r>
            <a:r>
              <a:rPr lang="en-US" sz="2400" b="0" dirty="0">
                <a:latin typeface="Times New Roman" panose="02020603050405020304" pitchFamily="18" charset="0"/>
                <a:cs typeface="Times New Roman" panose="02020603050405020304" pitchFamily="18" charset="0"/>
              </a:rPr>
              <a:t>, 4 ng.ml ở </a:t>
            </a:r>
            <a:r>
              <a:rPr lang="en-US" sz="2400" b="0" dirty="0" err="1">
                <a:latin typeface="Times New Roman" panose="02020603050405020304" pitchFamily="18" charset="0"/>
                <a:cs typeface="Times New Roman" panose="02020603050405020304" pitchFamily="18" charset="0"/>
              </a:rPr>
              <a:t>cá</a:t>
            </a:r>
            <a:r>
              <a:rPr lang="en-US" sz="2400" b="0" dirty="0">
                <a:latin typeface="Times New Roman" panose="02020603050405020304" pitchFamily="18" charset="0"/>
                <a:cs typeface="Times New Roman" panose="02020603050405020304" pitchFamily="18" charset="0"/>
              </a:rPr>
              <a:t>.</a:t>
            </a:r>
          </a:p>
          <a:p>
            <a:pPr marL="0" indent="0" algn="just">
              <a:spcAft>
                <a:spcPts val="1200"/>
              </a:spcAft>
              <a:buNone/>
            </a:pPr>
            <a:r>
              <a:rPr lang="en-US" sz="2400" b="0" dirty="0" smtClean="0">
                <a:latin typeface="Times New Roman" panose="02020603050405020304" pitchFamily="18" charset="0"/>
                <a:cs typeface="Times New Roman" panose="02020603050405020304" pitchFamily="18" charset="0"/>
              </a:rPr>
              <a:t>- </a:t>
            </a:r>
            <a:r>
              <a:rPr lang="vi-VN" sz="2400" b="0" dirty="0" smtClean="0">
                <a:latin typeface="Times New Roman" panose="02020603050405020304" pitchFamily="18" charset="0"/>
                <a:cs typeface="Times New Roman" panose="02020603050405020304" pitchFamily="18" charset="0"/>
              </a:rPr>
              <a:t>Giải </a:t>
            </a:r>
            <a:r>
              <a:rPr lang="vi-VN" sz="2400" b="0" dirty="0">
                <a:latin typeface="Times New Roman" panose="02020603050405020304" pitchFamily="18" charset="0"/>
                <a:cs typeface="Times New Roman" panose="02020603050405020304" pitchFamily="18" charset="0"/>
              </a:rPr>
              <a:t>phóng Na+ trong quá trình vận chuyển ion vào trong tế bào. Không điều chỉnh được Na+ vào trong tế bào. </a:t>
            </a:r>
            <a:endParaRPr lang="en-US" sz="2400" b="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smtClean="0"/>
              <a:t>Company  Logo</a:t>
            </a:r>
            <a:endParaRPr lang="en-US"/>
          </a:p>
        </p:txBody>
      </p:sp>
      <p:sp>
        <p:nvSpPr>
          <p:cNvPr id="5" name="Title 1"/>
          <p:cNvSpPr>
            <a:spLocks noGrp="1"/>
          </p:cNvSpPr>
          <p:nvPr>
            <p:ph type="title"/>
          </p:nvPr>
        </p:nvSpPr>
        <p:spPr>
          <a:xfrm>
            <a:off x="838200" y="152400"/>
            <a:ext cx="7391400" cy="563562"/>
          </a:xfrm>
        </p:spPr>
        <p:txBody>
          <a:bodyPr>
            <a:normAutofit fontScale="90000"/>
          </a:bodyPr>
          <a:lstStyle/>
          <a:p>
            <a:r>
              <a:rPr lang="en-US" b="1" dirty="0" smtClean="0">
                <a:latin typeface="Times New Roman" pitchFamily="18" charset="0"/>
                <a:cs typeface="Times New Roman" pitchFamily="18" charset="0"/>
              </a:rPr>
              <a:t>2.5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do vi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 </a:t>
            </a:r>
            <a:r>
              <a:rPr lang="en-US" b="1" dirty="0" err="1" smtClean="0">
                <a:latin typeface="Times New Roman" pitchFamily="18" charset="0"/>
                <a:cs typeface="Times New Roman" pitchFamily="18" charset="0"/>
              </a:rPr>
              <a:t>Tảo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giáp</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2515778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WordArt 4"/>
          <p:cNvSpPr>
            <a:spLocks noChangeArrowheads="1" noChangeShapeType="1" noTextEdit="1"/>
          </p:cNvSpPr>
          <p:nvPr/>
        </p:nvSpPr>
        <p:spPr bwMode="gray">
          <a:xfrm>
            <a:off x="1905000" y="4419600"/>
            <a:ext cx="5562600" cy="762000"/>
          </a:xfrm>
          <a:prstGeom prst="rect">
            <a:avLst/>
          </a:prstGeom>
        </p:spPr>
        <p:txBody>
          <a:bodyPr wrap="none" fromWordArt="1">
            <a:prstTxWarp prst="textDeflate">
              <a:avLst>
                <a:gd name="adj" fmla="val 0"/>
              </a:avLst>
            </a:prstTxWarp>
          </a:bodyPr>
          <a:lstStyle/>
          <a:p>
            <a:pPr algn="ctr"/>
            <a:r>
              <a:rPr lang="en-US" sz="3600" b="1" kern="10">
                <a:ln w="19050">
                  <a:solidFill>
                    <a:schemeClr val="bg1"/>
                  </a:solidFill>
                  <a:round/>
                  <a:headEnd/>
                  <a:tailEnd/>
                </a:ln>
                <a:gradFill rotWithShape="1">
                  <a:gsLst>
                    <a:gs pos="0">
                      <a:schemeClr val="accent1"/>
                    </a:gs>
                    <a:gs pos="100000">
                      <a:schemeClr val="hlink"/>
                    </a:gs>
                  </a:gsLst>
                  <a:lin ang="0" scaled="1"/>
                </a:gradFill>
                <a:effectLst>
                  <a:outerShdw dist="63500" dir="2212194" algn="ctr" rotWithShape="0">
                    <a:schemeClr val="tx1">
                      <a:alpha val="50000"/>
                    </a:schemeClr>
                  </a:outerShdw>
                </a:effectLst>
                <a:latin typeface="Arial"/>
                <a:cs typeface="Arial"/>
              </a:rPr>
              <a:t>Thank You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500" fill="hold"/>
                                        <p:tgtEl>
                                          <p:spTgt spid="88068"/>
                                        </p:tgtEl>
                                        <p:attrNameLst>
                                          <p:attrName>ppt_w</p:attrName>
                                        </p:attrNameLst>
                                      </p:cBhvr>
                                      <p:tavLst>
                                        <p:tav tm="0">
                                          <p:val>
                                            <p:fltVal val="0"/>
                                          </p:val>
                                        </p:tav>
                                        <p:tav tm="100000">
                                          <p:val>
                                            <p:strVal val="#ppt_w"/>
                                          </p:val>
                                        </p:tav>
                                      </p:tavLst>
                                    </p:anim>
                                    <p:anim calcmode="lin" valueType="num">
                                      <p:cBhvr>
                                        <p:cTn id="8" dur="500" fill="hold"/>
                                        <p:tgtEl>
                                          <p:spTgt spid="88068"/>
                                        </p:tgtEl>
                                        <p:attrNameLst>
                                          <p:attrName>ppt_h</p:attrName>
                                        </p:attrNameLst>
                                      </p:cBhvr>
                                      <p:tavLst>
                                        <p:tav tm="0">
                                          <p:val>
                                            <p:fltVal val="0"/>
                                          </p:val>
                                        </p:tav>
                                        <p:tav tm="100000">
                                          <p:val>
                                            <p:strVal val="#ppt_h"/>
                                          </p:val>
                                        </p:tav>
                                      </p:tavLst>
                                    </p:anim>
                                    <p:animEffect transition="in" filter="fade">
                                      <p:cBhvr>
                                        <p:cTn id="9"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91264" cy="1052736"/>
          </a:xfrm>
        </p:spPr>
        <p:txBody>
          <a:bodyPr/>
          <a:lstStyle/>
          <a:p>
            <a:r>
              <a:rPr lang="en-US" b="1" dirty="0" smtClean="0">
                <a:latin typeface="Times New Roman" pitchFamily="18" charset="0"/>
                <a:cs typeface="Times New Roman" pitchFamily="18" charset="0"/>
              </a:rPr>
              <a:t>2.2 </a:t>
            </a:r>
            <a:r>
              <a:rPr lang="en-US" b="1" dirty="0" err="1" smtClean="0">
                <a:latin typeface="Times New Roman" pitchFamily="18" charset="0"/>
                <a:cs typeface="Times New Roman" pitchFamily="18" charset="0"/>
              </a:rPr>
              <a:t>Khái</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niệm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nhiễm</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a:t>
            </a:r>
            <a:endParaRPr lang="vi-VN" b="1" dirty="0">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2748541518"/>
              </p:ext>
            </p:extLst>
          </p:nvPr>
        </p:nvGraphicFramePr>
        <p:xfrm>
          <a:off x="228600" y="1063622"/>
          <a:ext cx="871296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230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8010"/>
            <a:ext cx="8363272" cy="792088"/>
          </a:xfrm>
        </p:spPr>
        <p:txBody>
          <a:bodyPr>
            <a:normAutofit/>
          </a:bodyPr>
          <a:lstStyle/>
          <a:p>
            <a:r>
              <a:rPr lang="en-US" b="1" dirty="0" smtClean="0">
                <a:latin typeface="Times New Roman" pitchFamily="18" charset="0"/>
                <a:cs typeface="Times New Roman" pitchFamily="18" charset="0"/>
              </a:rPr>
              <a:t>2.3 </a:t>
            </a:r>
            <a:r>
              <a:rPr lang="en-US" b="1" dirty="0" err="1" smtClean="0">
                <a:latin typeface="Times New Roman" pitchFamily="18" charset="0"/>
                <a:cs typeface="Times New Roman" pitchFamily="18" charset="0"/>
              </a:rPr>
              <a:t>Khái</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niệm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về</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độc lực của chất độc</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79512" y="908720"/>
            <a:ext cx="8856984" cy="5832648"/>
          </a:xfrm>
        </p:spPr>
        <p:txBody>
          <a:bodyPr>
            <a:noAutofit/>
          </a:bodyPr>
          <a:lstStyle/>
          <a:p>
            <a:pPr algn="just">
              <a:lnSpc>
                <a:spcPct val="200000"/>
              </a:lnSpc>
              <a:spcAft>
                <a:spcPts val="600"/>
              </a:spcAft>
            </a:pPr>
            <a:r>
              <a:rPr lang="en-US" sz="2400" b="0" dirty="0" err="1">
                <a:latin typeface="Times New Roman" panose="02020603050405020304" pitchFamily="18" charset="0"/>
                <a:cs typeface="Times New Roman" panose="02020603050405020304" pitchFamily="18" charset="0"/>
              </a:rPr>
              <a:t>Độc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lực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là</a:t>
            </a:r>
            <a:r>
              <a:rPr lang="en-US" sz="2400" b="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những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điều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kiện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định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gây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ảnh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hưởng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hoặc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những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biến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đổi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sinh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học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thể</a:t>
            </a:r>
            <a:r>
              <a:rPr lang="en-US" sz="2400" b="0" dirty="0">
                <a:latin typeface="Times New Roman" panose="02020603050405020304" pitchFamily="18" charset="0"/>
                <a:cs typeface="Times New Roman" panose="02020603050405020304" pitchFamily="18" charset="0"/>
              </a:rPr>
              <a:t>.</a:t>
            </a:r>
            <a:endParaRPr lang="vi-VN" sz="2400" b="0" dirty="0">
              <a:latin typeface="Times New Roman" panose="02020603050405020304" pitchFamily="18" charset="0"/>
              <a:cs typeface="Times New Roman" panose="02020603050405020304" pitchFamily="18" charset="0"/>
            </a:endParaRPr>
          </a:p>
          <a:p>
            <a:pPr algn="just">
              <a:lnSpc>
                <a:spcPct val="200000"/>
              </a:lnSpc>
              <a:spcAft>
                <a:spcPts val="600"/>
              </a:spcAft>
            </a:pPr>
            <a:r>
              <a:rPr lang="en-US" sz="2400" b="0" dirty="0" err="1" smtClean="0">
                <a:latin typeface="Times New Roman" panose="02020603050405020304" pitchFamily="18" charset="0"/>
                <a:cs typeface="Times New Roman" panose="02020603050405020304" pitchFamily="18" charset="0"/>
              </a:rPr>
              <a:t>Nồng</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gây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tử</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vong</a:t>
            </a:r>
            <a:r>
              <a:rPr lang="en-US" sz="2400" b="0" dirty="0">
                <a:latin typeface="Times New Roman" panose="02020603050405020304" pitchFamily="18" charset="0"/>
                <a:cs typeface="Times New Roman" panose="02020603050405020304" pitchFamily="18" charset="0"/>
              </a:rPr>
              <a:t> (LC – </a:t>
            </a:r>
            <a:r>
              <a:rPr lang="en-US" sz="2400" b="0" i="1" dirty="0">
                <a:latin typeface="Times New Roman" panose="02020603050405020304" pitchFamily="18" charset="0"/>
                <a:cs typeface="Times New Roman" panose="02020603050405020304" pitchFamily="18" charset="0"/>
              </a:rPr>
              <a:t>Lethal Concentration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nồng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thấp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1kg </a:t>
            </a:r>
            <a:r>
              <a:rPr lang="en-US" sz="2400" b="0" dirty="0" err="1">
                <a:latin typeface="Times New Roman" panose="02020603050405020304" pitchFamily="18" charset="0"/>
                <a:cs typeface="Times New Roman" panose="02020603050405020304" pitchFamily="18" charset="0"/>
              </a:rPr>
              <a:t>thức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ăn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chăn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nuôi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hoặc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1 </a:t>
            </a:r>
            <a:r>
              <a:rPr lang="en-US" sz="2400" b="0" dirty="0" err="1">
                <a:latin typeface="Times New Roman" panose="02020603050405020304" pitchFamily="18" charset="0"/>
                <a:cs typeface="Times New Roman" panose="02020603050405020304" pitchFamily="18" charset="0"/>
              </a:rPr>
              <a:t>lít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nước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gây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chết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vật</a:t>
            </a:r>
            <a:r>
              <a:rPr lang="en-US" sz="2400" b="0" dirty="0">
                <a:latin typeface="Times New Roman" panose="02020603050405020304" pitchFamily="18" charset="0"/>
                <a:cs typeface="Times New Roman" panose="02020603050405020304" pitchFamily="18" charset="0"/>
              </a:rPr>
              <a:t>. </a:t>
            </a:r>
            <a:endParaRPr lang="en-US" sz="2400" b="0" dirty="0" smtClean="0">
              <a:latin typeface="Times New Roman" panose="02020603050405020304" pitchFamily="18" charset="0"/>
              <a:cs typeface="Times New Roman" panose="02020603050405020304" pitchFamily="18" charset="0"/>
            </a:endParaRPr>
          </a:p>
          <a:p>
            <a:pPr algn="just">
              <a:lnSpc>
                <a:spcPct val="200000"/>
              </a:lnSpc>
              <a:spcAft>
                <a:spcPts val="600"/>
              </a:spcAft>
            </a:pPr>
            <a:r>
              <a:rPr lang="en-US" sz="2400" b="0" dirty="0" err="1" smtClean="0">
                <a:latin typeface="Times New Roman" panose="02020603050405020304" pitchFamily="18" charset="0"/>
                <a:cs typeface="Times New Roman" panose="02020603050405020304" pitchFamily="18" charset="0"/>
              </a:rPr>
              <a:t>Độc</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lực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ngộ</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cấp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tính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được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tính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theo</a:t>
            </a:r>
            <a:r>
              <a:rPr lang="en-US" sz="2400" b="0" dirty="0">
                <a:latin typeface="Times New Roman" panose="02020603050405020304" pitchFamily="18" charset="0"/>
                <a:cs typeface="Times New Roman" panose="02020603050405020304" pitchFamily="18" charset="0"/>
              </a:rPr>
              <a:t> LC</a:t>
            </a:r>
            <a:r>
              <a:rPr lang="en-US" sz="2400" b="0" baseline="-25000" dirty="0">
                <a:latin typeface="Times New Roman" panose="02020603050405020304" pitchFamily="18" charset="0"/>
                <a:cs typeface="Times New Roman" panose="02020603050405020304" pitchFamily="18" charset="0"/>
              </a:rPr>
              <a:t>50</a:t>
            </a:r>
            <a:r>
              <a:rPr lang="en-US" sz="2400" b="0" dirty="0">
                <a:latin typeface="Times New Roman" panose="02020603050405020304" pitchFamily="18" charset="0"/>
                <a:cs typeface="Times New Roman" panose="02020603050405020304" pitchFamily="18" charset="0"/>
              </a:rPr>
              <a:t> - </a:t>
            </a:r>
            <a:r>
              <a:rPr lang="en-US" sz="2400" b="0" dirty="0" err="1">
                <a:latin typeface="Times New Roman" panose="02020603050405020304" pitchFamily="18" charset="0"/>
                <a:cs typeface="Times New Roman" panose="02020603050405020304" pitchFamily="18" charset="0"/>
              </a:rPr>
              <a:t>nồng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gây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chết</a:t>
            </a:r>
            <a:r>
              <a:rPr lang="en-US" sz="2400" b="0" dirty="0">
                <a:latin typeface="Times New Roman" panose="02020603050405020304" pitchFamily="18" charset="0"/>
                <a:cs typeface="Times New Roman" panose="02020603050405020304" pitchFamily="18" charset="0"/>
              </a:rPr>
              <a:t> 50% </a:t>
            </a:r>
            <a:r>
              <a:rPr lang="en-US" sz="2400" b="0" dirty="0" err="1">
                <a:latin typeface="Times New Roman" panose="02020603050405020304" pitchFamily="18" charset="0"/>
                <a:cs typeface="Times New Roman" panose="02020603050405020304" pitchFamily="18" charset="0"/>
              </a:rPr>
              <a:t>động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vật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thí</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nghiệm</a:t>
            </a:r>
            <a:r>
              <a:rPr lang="en-US" sz="2400" b="0" dirty="0" smtClean="0">
                <a:latin typeface="Times New Roman" panose="02020603050405020304" pitchFamily="18" charset="0"/>
                <a:cs typeface="Times New Roman" panose="02020603050405020304" pitchFamily="18" charset="0"/>
              </a:rPr>
              <a:t>) </a:t>
            </a:r>
            <a:endParaRPr lang="vi-VN" sz="2400" b="0" dirty="0">
              <a:latin typeface="Times New Roman" panose="02020603050405020304" pitchFamily="18" charset="0"/>
              <a:cs typeface="Times New Roman" panose="02020603050405020304" pitchFamily="18" charset="0"/>
            </a:endParaRPr>
          </a:p>
          <a:p>
            <a:pPr algn="just">
              <a:lnSpc>
                <a:spcPct val="200000"/>
              </a:lnSpc>
              <a:spcAft>
                <a:spcPts val="600"/>
              </a:spcAft>
            </a:pPr>
            <a:endParaRPr lang="vi-VN"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976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91264" cy="720080"/>
          </a:xfrm>
        </p:spPr>
        <p:txBody>
          <a:bodyPr>
            <a:normAutofit/>
          </a:bodyPr>
          <a:lstStyle/>
          <a:p>
            <a:r>
              <a:rPr lang="en-US" b="1" dirty="0" smtClean="0">
                <a:latin typeface="Times New Roman" pitchFamily="18" charset="0"/>
                <a:cs typeface="Times New Roman" pitchFamily="18" charset="0"/>
              </a:rPr>
              <a:t>2.2 </a:t>
            </a:r>
            <a:r>
              <a:rPr lang="en-US" b="1" dirty="0" err="1" smtClean="0">
                <a:latin typeface="Times New Roman" pitchFamily="18" charset="0"/>
                <a:cs typeface="Times New Roman" pitchFamily="18" charset="0"/>
              </a:rPr>
              <a:t>Sự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biến</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đổi chất độc trong cơ thể</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a:xfrm>
            <a:off x="179512" y="908720"/>
            <a:ext cx="8856984" cy="5832648"/>
          </a:xfrm>
        </p:spPr>
        <p:txBody>
          <a:bodyPr>
            <a:normAutofit/>
          </a:bodyPr>
          <a:lstStyle/>
          <a:p>
            <a:pPr marL="0" indent="0" algn="just">
              <a:spcBef>
                <a:spcPts val="1200"/>
              </a:spcBef>
              <a:spcAft>
                <a:spcPts val="600"/>
              </a:spcAft>
              <a:buNone/>
            </a:pPr>
            <a:r>
              <a:rPr lang="en-US" sz="2400" u="sng" dirty="0" err="1" smtClean="0">
                <a:latin typeface="Times New Roman" panose="02020603050405020304" pitchFamily="18" charset="0"/>
                <a:cs typeface="Times New Roman" panose="02020603050405020304" pitchFamily="18" charset="0"/>
              </a:rPr>
              <a:t>Cấu</a:t>
            </a:r>
            <a:r>
              <a:rPr lang="en-US" sz="2400" u="sng" dirty="0" smtClean="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tạo</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màng</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sinh</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học</a:t>
            </a:r>
            <a:r>
              <a:rPr lang="en-US" sz="2400" u="sng" dirty="0">
                <a:latin typeface="Times New Roman" panose="02020603050405020304" pitchFamily="18" charset="0"/>
                <a:cs typeface="Times New Roman" panose="02020603050405020304" pitchFamily="18" charset="0"/>
              </a:rPr>
              <a:t>: </a:t>
            </a:r>
            <a:endParaRPr lang="en-US" sz="2400" u="sng"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sz="2400" b="0" dirty="0" err="1" smtClean="0">
                <a:latin typeface="Times New Roman" panose="02020603050405020304" pitchFamily="18" charset="0"/>
                <a:cs typeface="Times New Roman" panose="02020603050405020304" pitchFamily="18" charset="0"/>
              </a:rPr>
              <a:t>Các</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màng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sinh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học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vai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trò</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làm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hàng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rào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ngăn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cản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sự</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hấp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của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độc</a:t>
            </a:r>
            <a:r>
              <a:rPr lang="en-US" sz="2400" b="0" dirty="0">
                <a:latin typeface="Times New Roman" panose="02020603050405020304" pitchFamily="18" charset="0"/>
                <a:cs typeface="Times New Roman" panose="02020603050405020304" pitchFamily="18" charset="0"/>
              </a:rPr>
              <a:t>. </a:t>
            </a:r>
            <a:endParaRPr lang="en-US" sz="2400" b="0"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sz="2400" b="0" dirty="0" smtClean="0">
                <a:latin typeface="Times New Roman" panose="02020603050405020304" pitchFamily="18" charset="0"/>
                <a:cs typeface="Times New Roman" panose="02020603050405020304" pitchFamily="18" charset="0"/>
              </a:rPr>
              <a:t>Da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niêm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đường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tiêu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hóa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niêm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đường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hô</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hấp</a:t>
            </a:r>
            <a:r>
              <a:rPr lang="en-US" sz="2400" b="0" dirty="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sz="2400" b="0" dirty="0" err="1">
                <a:latin typeface="Times New Roman" panose="02020603050405020304" pitchFamily="18" charset="0"/>
                <a:cs typeface="Times New Roman" panose="02020603050405020304" pitchFamily="18" charset="0"/>
              </a:rPr>
              <a:t>B</a:t>
            </a:r>
            <a:r>
              <a:rPr lang="en-US" sz="2400" b="0" dirty="0" err="1" smtClean="0">
                <a:latin typeface="Times New Roman" panose="02020603050405020304" pitchFamily="18" charset="0"/>
                <a:cs typeface="Times New Roman" panose="02020603050405020304" pitchFamily="18" charset="0"/>
              </a:rPr>
              <a:t>ản</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là</a:t>
            </a:r>
            <a:r>
              <a:rPr lang="en-US" sz="2400" b="0" dirty="0">
                <a:latin typeface="Times New Roman" panose="02020603050405020304" pitchFamily="18" charset="0"/>
                <a:cs typeface="Times New Roman" panose="02020603050405020304" pitchFamily="18" charset="0"/>
              </a:rPr>
              <a:t> lipoprotein </a:t>
            </a:r>
            <a:r>
              <a:rPr lang="en-US" sz="2400" b="0" dirty="0" err="1">
                <a:latin typeface="Times New Roman" panose="02020603050405020304" pitchFamily="18" charset="0"/>
                <a:cs typeface="Times New Roman" panose="02020603050405020304" pitchFamily="18" charset="0"/>
              </a:rPr>
              <a:t>được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tạo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bởi</a:t>
            </a:r>
            <a:r>
              <a:rPr lang="en-US" sz="2400" b="0" dirty="0">
                <a:latin typeface="Times New Roman" panose="02020603050405020304" pitchFamily="18" charset="0"/>
                <a:cs typeface="Times New Roman" panose="02020603050405020304" pitchFamily="18" charset="0"/>
              </a:rPr>
              <a:t> 2 </a:t>
            </a:r>
            <a:r>
              <a:rPr lang="en-US" sz="2400" b="0" dirty="0" err="1">
                <a:latin typeface="Times New Roman" panose="02020603050405020304" pitchFamily="18" charset="0"/>
                <a:cs typeface="Times New Roman" panose="02020603050405020304" pitchFamily="18" charset="0"/>
              </a:rPr>
              <a:t>hàng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phân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tử</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chủ</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yếu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là</a:t>
            </a:r>
            <a:r>
              <a:rPr lang="en-US" sz="2400" b="0" dirty="0">
                <a:latin typeface="Times New Roman" panose="02020603050405020304" pitchFamily="18" charset="0"/>
                <a:cs typeface="Times New Roman" panose="02020603050405020304" pitchFamily="18" charset="0"/>
              </a:rPr>
              <a:t> phospholipid </a:t>
            </a:r>
            <a:r>
              <a:rPr lang="en-US" sz="2400" b="0" dirty="0" err="1" smtClean="0">
                <a:latin typeface="Times New Roman" panose="02020603050405020304" pitchFamily="18" charset="0"/>
                <a:cs typeface="Times New Roman" panose="02020603050405020304" pitchFamily="18" charset="0"/>
              </a:rPr>
              <a:t>mà</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những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cực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kỵ</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nước</a:t>
            </a:r>
            <a:r>
              <a:rPr lang="en-US" sz="2400" b="0" dirty="0">
                <a:latin typeface="Times New Roman" panose="02020603050405020304" pitchFamily="18" charset="0"/>
                <a:cs typeface="Times New Roman" panose="02020603050405020304" pitchFamily="18" charset="0"/>
              </a:rPr>
              <a:t> quay </a:t>
            </a:r>
            <a:r>
              <a:rPr lang="en-US" sz="2400" b="0" dirty="0" err="1">
                <a:latin typeface="Times New Roman" panose="02020603050405020304" pitchFamily="18" charset="0"/>
                <a:cs typeface="Times New Roman" panose="02020603050405020304" pitchFamily="18" charset="0"/>
              </a:rPr>
              <a:t>ra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hai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phía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được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tạo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bởi</a:t>
            </a:r>
            <a:r>
              <a:rPr lang="en-US" sz="2400" b="0" dirty="0">
                <a:latin typeface="Times New Roman" panose="02020603050405020304" pitchFamily="18" charset="0"/>
                <a:cs typeface="Times New Roman" panose="02020603050405020304" pitchFamily="18" charset="0"/>
              </a:rPr>
              <a:t> protein</a:t>
            </a:r>
            <a:r>
              <a:rPr lang="en-US" sz="2400" b="0"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ion </a:t>
            </a:r>
            <a:r>
              <a:rPr lang="en-US" sz="2400" b="0" dirty="0" err="1">
                <a:latin typeface="Times New Roman" panose="02020603050405020304" pitchFamily="18" charset="0"/>
                <a:cs typeface="Times New Roman" panose="02020603050405020304" pitchFamily="18" charset="0"/>
              </a:rPr>
              <a:t>hóa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dễ</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khuếch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tán</a:t>
            </a:r>
            <a:r>
              <a:rPr lang="en-US" sz="2400" b="0" dirty="0">
                <a:latin typeface="Times New Roman" panose="02020603050405020304" pitchFamily="18" charset="0"/>
                <a:cs typeface="Times New Roman" panose="02020603050405020304" pitchFamily="18" charset="0"/>
              </a:rPr>
              <a:t> qua </a:t>
            </a:r>
            <a:r>
              <a:rPr lang="en-US" sz="2400" b="0" dirty="0" err="1">
                <a:latin typeface="Times New Roman" panose="02020603050405020304" pitchFamily="18" charset="0"/>
                <a:cs typeface="Times New Roman" panose="02020603050405020304" pitchFamily="18" charset="0"/>
              </a:rPr>
              <a:t>màng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sinh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học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hơn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chất</a:t>
            </a:r>
            <a:r>
              <a:rPr lang="en-US" sz="2400" b="0" dirty="0">
                <a:latin typeface="Times New Roman" panose="02020603050405020304" pitchFamily="18" charset="0"/>
                <a:cs typeface="Times New Roman" panose="02020603050405020304" pitchFamily="18" charset="0"/>
              </a:rPr>
              <a:t> ion </a:t>
            </a:r>
            <a:r>
              <a:rPr lang="en-US" sz="2400" b="0" dirty="0" err="1">
                <a:latin typeface="Times New Roman" panose="02020603050405020304" pitchFamily="18" charset="0"/>
                <a:cs typeface="Times New Roman" panose="02020603050405020304" pitchFamily="18" charset="0"/>
              </a:rPr>
              <a:t>hóa</a:t>
            </a:r>
            <a:r>
              <a:rPr lang="en-US" sz="2400" b="0" dirty="0">
                <a:latin typeface="Times New Roman" panose="02020603050405020304" pitchFamily="18" charset="0"/>
                <a:cs typeface="Times New Roman" panose="02020603050405020304" pitchFamily="18" charset="0"/>
              </a:rPr>
              <a:t>.</a:t>
            </a:r>
            <a:endParaRPr lang="vi-VN" sz="2400" b="0" dirty="0">
              <a:latin typeface="Times New Roman" panose="02020603050405020304" pitchFamily="18" charset="0"/>
              <a:cs typeface="Times New Roman" panose="02020603050405020304" pitchFamily="18" charset="0"/>
            </a:endParaRPr>
          </a:p>
          <a:p>
            <a:pPr algn="just">
              <a:spcBef>
                <a:spcPts val="1200"/>
              </a:spcBef>
              <a:spcAft>
                <a:spcPts val="600"/>
              </a:spcAft>
            </a:pPr>
            <a:endParaRPr lang="vi-VN"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08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729"/>
            <a:ext cx="7391400" cy="563562"/>
          </a:xfrm>
        </p:spPr>
        <p:txBody>
          <a:bodyPr/>
          <a:lstStyle/>
          <a:p>
            <a:r>
              <a:rPr lang="en-US" sz="3200" dirty="0" err="1" smtClean="0">
                <a:latin typeface="Times New Roman" panose="02020603050405020304" pitchFamily="18" charset="0"/>
                <a:cs typeface="Times New Roman" panose="02020603050405020304" pitchFamily="18" charset="0"/>
              </a:rPr>
              <a:t>Cấu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trúc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bào</a:t>
            </a:r>
            <a:endParaRPr lang="vi-VN" sz="3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94750"/>
            <a:ext cx="8229600" cy="401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20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c007l">
  <a:themeElements>
    <a:clrScheme name="sample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C1A37"/>
        </a:dk1>
        <a:lt1>
          <a:srgbClr val="FFFFFF"/>
        </a:lt1>
        <a:dk2>
          <a:srgbClr val="FFFFE7"/>
        </a:dk2>
        <a:lt2>
          <a:srgbClr val="B2B2B2"/>
        </a:lt2>
        <a:accent1>
          <a:srgbClr val="C06C98"/>
        </a:accent1>
        <a:accent2>
          <a:srgbClr val="FF9966"/>
        </a:accent2>
        <a:accent3>
          <a:srgbClr val="FFFFFF"/>
        </a:accent3>
        <a:accent4>
          <a:srgbClr val="40142D"/>
        </a:accent4>
        <a:accent5>
          <a:srgbClr val="DCBACA"/>
        </a:accent5>
        <a:accent6>
          <a:srgbClr val="E78A5C"/>
        </a:accent6>
        <a:hlink>
          <a:srgbClr val="BD6D45"/>
        </a:hlink>
        <a:folHlink>
          <a:srgbClr val="3AABC6"/>
        </a:folHlink>
      </a:clrScheme>
      <a:clrMap bg1="lt1" tx1="dk1" bg2="lt2" tx2="dk2" accent1="accent1" accent2="accent2" accent3="accent3" accent4="accent4" accent5="accent5" accent6="accent6" hlink="hlink" folHlink="folHlink"/>
    </a:extraClrScheme>
    <a:extraClrScheme>
      <a:clrScheme name="sample 2">
        <a:dk1>
          <a:srgbClr val="003366"/>
        </a:dk1>
        <a:lt1>
          <a:srgbClr val="FFFFFF"/>
        </a:lt1>
        <a:dk2>
          <a:srgbClr val="FFFFFF"/>
        </a:dk2>
        <a:lt2>
          <a:srgbClr val="B2B2B2"/>
        </a:lt2>
        <a:accent1>
          <a:srgbClr val="2879B0"/>
        </a:accent1>
        <a:accent2>
          <a:srgbClr val="0099CC"/>
        </a:accent2>
        <a:accent3>
          <a:srgbClr val="FFFFFF"/>
        </a:accent3>
        <a:accent4>
          <a:srgbClr val="002A56"/>
        </a:accent4>
        <a:accent5>
          <a:srgbClr val="ACBED4"/>
        </a:accent5>
        <a:accent6>
          <a:srgbClr val="008AB9"/>
        </a:accent6>
        <a:hlink>
          <a:srgbClr val="A9683B"/>
        </a:hlink>
        <a:folHlink>
          <a:srgbClr val="166A84"/>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cdb2004c007l</Template>
  <TotalTime>1361</TotalTime>
  <Words>8681</Words>
  <Application>Microsoft Office PowerPoint</Application>
  <PresentationFormat>On-screen Show (4:3)</PresentationFormat>
  <Paragraphs>408</Paragraphs>
  <Slides>59</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.VnTime</vt:lpstr>
      <vt:lpstr>Arial</vt:lpstr>
      <vt:lpstr>Calibri</vt:lpstr>
      <vt:lpstr>Times New Roman</vt:lpstr>
      <vt:lpstr>Verdana</vt:lpstr>
      <vt:lpstr>Wingdings</vt:lpstr>
      <vt:lpstr>cdb2004c007l</vt:lpstr>
      <vt:lpstr>Chương 2: Bệnh do độc tố</vt:lpstr>
      <vt:lpstr>2.1 Khái niệm chất độc</vt:lpstr>
      <vt:lpstr>2.1 Khái niệm chất độc</vt:lpstr>
      <vt:lpstr>2.1 Khái niệm chất độc</vt:lpstr>
      <vt:lpstr>2.2 Khái niệm về nhiễm độc</vt:lpstr>
      <vt:lpstr>2.2 Khái niệm về nhiễm độc</vt:lpstr>
      <vt:lpstr>2.3 Khái niệm về độc lực của chất độc</vt:lpstr>
      <vt:lpstr>2.2 Sự biến đổi chất độc trong cơ thể</vt:lpstr>
      <vt:lpstr>Cấu trúc và chức năng hoạt động của màng tế bào</vt:lpstr>
      <vt:lpstr>2.2 Sự biến đổi chất độc trong cơ thể</vt:lpstr>
      <vt:lpstr>2.2 Sự biến đổi chất độc trong cơ thể</vt:lpstr>
      <vt:lpstr>2.2 Sự biến đổi chất độc trong cơ thể</vt:lpstr>
      <vt:lpstr>PowerPoint Presentation</vt:lpstr>
      <vt:lpstr>PowerPoint Presentation</vt:lpstr>
      <vt:lpstr>2.2 Sự biến đổi chất độc trong cơ thể</vt:lpstr>
      <vt:lpstr>2.2 Sự biến đổi chất độc trong cơ thể</vt:lpstr>
      <vt:lpstr>2.3 Phân loại độc tố</vt:lpstr>
      <vt:lpstr>2.3 Phân loại độc tố </vt:lpstr>
      <vt:lpstr>Nội độc tố, ngoại độc tố của Vi Khuẩn</vt:lpstr>
      <vt:lpstr>Kit thử nhanh phát hiện nội độc tố</vt:lpstr>
      <vt:lpstr>2.4 Bệnh do các chất độc có nguồn gốc từ môi trường vô sinh</vt:lpstr>
      <vt:lpstr>2.4 Bệnh do khí độc – NH3</vt:lpstr>
      <vt:lpstr>2.4 Bệnh do khí độc – NH3</vt:lpstr>
      <vt:lpstr>2.4 Bệnh do khí độc – NH3</vt:lpstr>
      <vt:lpstr>2.4 Bệnh do khí độc – NH3</vt:lpstr>
      <vt:lpstr>2.4 Bệnh do khí độc – NH3</vt:lpstr>
      <vt:lpstr>2.4 Bệnh do khí độc – NH3</vt:lpstr>
      <vt:lpstr>2.4 Bệnh do khí độc – NH3</vt:lpstr>
      <vt:lpstr>2.4 Bệnh do NO2</vt:lpstr>
      <vt:lpstr>2.4 Bệnh do khí độc – NO2</vt:lpstr>
      <vt:lpstr>2.4 Bệnh do khí độc – NO2</vt:lpstr>
      <vt:lpstr>2.4 Bệnh do khí độc – NO2</vt:lpstr>
      <vt:lpstr>2.4 Bệnh do khí độc – NO2</vt:lpstr>
      <vt:lpstr>2.4 Bệnh do khí độc – NO2</vt:lpstr>
      <vt:lpstr>2.4 Bệnh do khí độc – H2S</vt:lpstr>
      <vt:lpstr>2.4 Bệnh do thuốc trừ sâu</vt:lpstr>
      <vt:lpstr>PowerPoint Presentation</vt:lpstr>
      <vt:lpstr>2.4 Bệnh do thuốc trừ sâu</vt:lpstr>
      <vt:lpstr>2.4 Bệnh do các ion kim loại nặng</vt:lpstr>
      <vt:lpstr>2.4 Bệnh do các ion kim loại nặng</vt:lpstr>
      <vt:lpstr>2.4 Bệnh do các ion kim loại nặng</vt:lpstr>
      <vt:lpstr>2.5 Bệnh do vi tảo (Mycrocystis)</vt:lpstr>
      <vt:lpstr>PowerPoint Presentation</vt:lpstr>
      <vt:lpstr>2.5 Bệnh do vi tảo – Tảo lam</vt:lpstr>
      <vt:lpstr>2.5 Bệnh do vi tảo – Tảo lam</vt:lpstr>
      <vt:lpstr>2.5 Bệnh do vi tảo (Tảo lam - Mycrocystis)</vt:lpstr>
      <vt:lpstr>2.5 Bệnh do vi tảo (Mycrocystis)</vt:lpstr>
      <vt:lpstr>2.5 Bệnh do vi tảo (Mycrocystis)</vt:lpstr>
      <vt:lpstr>2.5 Bệnh do vi tảo (Prymnesium)</vt:lpstr>
      <vt:lpstr>2.5 Bệnh do vi tảo (Prymnesium)</vt:lpstr>
      <vt:lpstr>2.5 Bệnh do vi tảo - Tảo giáp</vt:lpstr>
      <vt:lpstr>2.5 Bệnh do vi tảo - Tảo giáp</vt:lpstr>
      <vt:lpstr>2.5 Bệnh do vi tảo - Tảo giáp</vt:lpstr>
      <vt:lpstr>2.5 Bệnh do vi tảo - Tảo giáp</vt:lpstr>
      <vt:lpstr>2.5 Bệnh do vi tảo - Tảo giáp</vt:lpstr>
      <vt:lpstr>2.5 Bệnh do vi tảo - Tảo giáp</vt:lpstr>
      <vt:lpstr>2.5 Bệnh do vi tảo - Tảo giáp</vt:lpstr>
      <vt:lpstr>2.5 Bệnh do vi tảo - Tảo giáp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Hanoi</dc:creator>
  <cp:lastModifiedBy>TRINH TRANG</cp:lastModifiedBy>
  <cp:revision>73</cp:revision>
  <dcterms:created xsi:type="dcterms:W3CDTF">2015-08-15T01:31:39Z</dcterms:created>
  <dcterms:modified xsi:type="dcterms:W3CDTF">2015-09-22T08:28:56Z</dcterms:modified>
</cp:coreProperties>
</file>