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16" r:id="rId3"/>
    <p:sldId id="258" r:id="rId4"/>
    <p:sldId id="283" r:id="rId5"/>
    <p:sldId id="284" r:id="rId6"/>
    <p:sldId id="285" r:id="rId7"/>
    <p:sldId id="286" r:id="rId8"/>
    <p:sldId id="288" r:id="rId9"/>
    <p:sldId id="287" r:id="rId10"/>
    <p:sldId id="289" r:id="rId11"/>
    <p:sldId id="291" r:id="rId12"/>
    <p:sldId id="290" r:id="rId13"/>
    <p:sldId id="292" r:id="rId14"/>
    <p:sldId id="298" r:id="rId15"/>
    <p:sldId id="293" r:id="rId16"/>
    <p:sldId id="294" r:id="rId17"/>
    <p:sldId id="295" r:id="rId18"/>
    <p:sldId id="296" r:id="rId19"/>
    <p:sldId id="297" r:id="rId20"/>
    <p:sldId id="299"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9" r:id="rId34"/>
    <p:sldId id="320" r:id="rId35"/>
    <p:sldId id="321" r:id="rId36"/>
    <p:sldId id="313" r:id="rId37"/>
    <p:sldId id="314" r:id="rId38"/>
    <p:sldId id="315" r:id="rId39"/>
    <p:sldId id="322" r:id="rId40"/>
    <p:sldId id="323" r:id="rId41"/>
    <p:sldId id="324" r:id="rId42"/>
    <p:sldId id="327" r:id="rId43"/>
    <p:sldId id="325" r:id="rId44"/>
    <p:sldId id="276"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p:cViewPr>
        <p:scale>
          <a:sx n="60" d="100"/>
          <a:sy n="60" d="100"/>
        </p:scale>
        <p:origin x="-1650" y="-2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61F02-3F4D-426B-84D2-30F0574BD6EA}" type="datetimeFigureOut">
              <a:rPr lang="en-US" smtClean="0"/>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FC9F2-444D-440C-B737-2DF0BD015CF2}" type="slidenum">
              <a:rPr lang="en-US" smtClean="0"/>
              <a:t>‹#›</a:t>
            </a:fld>
            <a:endParaRPr lang="en-US"/>
          </a:p>
        </p:txBody>
      </p:sp>
    </p:spTree>
    <p:extLst>
      <p:ext uri="{BB962C8B-B14F-4D97-AF65-F5344CB8AC3E}">
        <p14:creationId xmlns:p14="http://schemas.microsoft.com/office/powerpoint/2010/main" val="123824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tại</a:t>
            </a:r>
            <a:r>
              <a:rPr lang="en-US" baseline="0" dirty="0" smtClean="0"/>
              <a:t> </a:t>
            </a:r>
            <a:r>
              <a:rPr lang="en-US" baseline="0" dirty="0" err="1" smtClean="0"/>
              <a:t>sao</a:t>
            </a:r>
            <a:r>
              <a:rPr lang="en-US" baseline="0" dirty="0" smtClean="0"/>
              <a:t> </a:t>
            </a:r>
            <a:r>
              <a:rPr lang="en-US" baseline="0" dirty="0" err="1" smtClean="0"/>
              <a:t>khối</a:t>
            </a:r>
            <a:r>
              <a:rPr lang="en-US" baseline="0" dirty="0" smtClean="0"/>
              <a:t> </a:t>
            </a:r>
            <a:r>
              <a:rPr lang="en-US" baseline="0" dirty="0" err="1" smtClean="0"/>
              <a:t>nước</a:t>
            </a:r>
            <a:r>
              <a:rPr lang="en-US" baseline="0" dirty="0" smtClean="0"/>
              <a:t> </a:t>
            </a:r>
            <a:r>
              <a:rPr lang="en-US" baseline="0" dirty="0" err="1" smtClean="0"/>
              <a:t>ấm</a:t>
            </a:r>
            <a:r>
              <a:rPr lang="en-US" baseline="0" dirty="0" smtClean="0"/>
              <a:t> </a:t>
            </a:r>
            <a:r>
              <a:rPr lang="en-US" baseline="0" dirty="0" err="1" smtClean="0"/>
              <a:t>lên</a:t>
            </a:r>
            <a:r>
              <a:rPr lang="en-US" baseline="0" dirty="0" smtClean="0"/>
              <a:t> </a:t>
            </a:r>
            <a:r>
              <a:rPr lang="en-US" baseline="0" dirty="0" err="1" smtClean="0"/>
              <a:t>lại</a:t>
            </a:r>
            <a:r>
              <a:rPr lang="en-US" baseline="0" dirty="0" smtClean="0"/>
              <a:t> </a:t>
            </a:r>
            <a:r>
              <a:rPr lang="en-US" baseline="0" dirty="0" err="1" smtClean="0"/>
              <a:t>làm</a:t>
            </a:r>
            <a:r>
              <a:rPr lang="en-US" baseline="0" dirty="0" smtClean="0"/>
              <a:t> </a:t>
            </a:r>
            <a:r>
              <a:rPr lang="en-US" baseline="0" dirty="0" err="1" smtClean="0"/>
              <a:t>cho</a:t>
            </a:r>
            <a:r>
              <a:rPr lang="en-US" baseline="0" dirty="0" smtClean="0"/>
              <a:t> </a:t>
            </a:r>
            <a:r>
              <a:rPr lang="en-US" baseline="0" dirty="0" err="1" smtClean="0"/>
              <a:t>không</a:t>
            </a:r>
            <a:r>
              <a:rPr lang="en-US" baseline="0" dirty="0" smtClean="0"/>
              <a:t> </a:t>
            </a:r>
            <a:r>
              <a:rPr lang="en-US" baseline="0" dirty="0" err="1" smtClean="0"/>
              <a:t>khí</a:t>
            </a:r>
            <a:r>
              <a:rPr lang="en-US" baseline="0" dirty="0" smtClean="0"/>
              <a:t> </a:t>
            </a:r>
            <a:r>
              <a:rPr lang="en-US" baseline="0" dirty="0" err="1" smtClean="0"/>
              <a:t>bị</a:t>
            </a:r>
            <a:r>
              <a:rPr lang="en-US" baseline="0" dirty="0" smtClean="0"/>
              <a:t> </a:t>
            </a:r>
            <a:r>
              <a:rPr lang="en-US" baseline="0" dirty="0" err="1" smtClean="0"/>
              <a:t>bão</a:t>
            </a:r>
            <a:r>
              <a:rPr lang="en-US" baseline="0" dirty="0" smtClean="0"/>
              <a:t> </a:t>
            </a:r>
            <a:r>
              <a:rPr lang="en-US" baseline="0" dirty="0" err="1" smtClean="0"/>
              <a:t>hòa</a:t>
            </a:r>
            <a:endParaRPr lang="en-US" dirty="0"/>
          </a:p>
        </p:txBody>
      </p:sp>
      <p:sp>
        <p:nvSpPr>
          <p:cNvPr id="4" name="Slide Number Placeholder 3"/>
          <p:cNvSpPr>
            <a:spLocks noGrp="1"/>
          </p:cNvSpPr>
          <p:nvPr>
            <p:ph type="sldNum" sz="quarter" idx="10"/>
          </p:nvPr>
        </p:nvSpPr>
        <p:spPr/>
        <p:txBody>
          <a:bodyPr/>
          <a:lstStyle/>
          <a:p>
            <a:fld id="{262FC9F2-444D-440C-B737-2DF0BD015CF2}" type="slidenum">
              <a:rPr lang="en-US" smtClean="0"/>
              <a:t>35</a:t>
            </a:fld>
            <a:endParaRPr lang="en-US"/>
          </a:p>
        </p:txBody>
      </p:sp>
    </p:spTree>
    <p:extLst>
      <p:ext uri="{BB962C8B-B14F-4D97-AF65-F5344CB8AC3E}">
        <p14:creationId xmlns:p14="http://schemas.microsoft.com/office/powerpoint/2010/main" val="2883130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Biển</a:t>
            </a:r>
            <a:r>
              <a:rPr lang="en-US" dirty="0" smtClean="0"/>
              <a:t> </a:t>
            </a:r>
            <a:r>
              <a:rPr lang="en-US" dirty="0" err="1" smtClean="0"/>
              <a:t>chết</a:t>
            </a:r>
            <a:r>
              <a:rPr lang="en-US" dirty="0" smtClean="0"/>
              <a:t> – </a:t>
            </a:r>
            <a:r>
              <a:rPr lang="en-US" dirty="0" err="1" smtClean="0"/>
              <a:t>siêu</a:t>
            </a:r>
            <a:r>
              <a:rPr lang="en-US" dirty="0" smtClean="0"/>
              <a:t> </a:t>
            </a:r>
            <a:r>
              <a:rPr lang="en-US" dirty="0" err="1" smtClean="0"/>
              <a:t>mặn</a:t>
            </a:r>
            <a:endParaRPr lang="vi-VN" dirty="0"/>
          </a:p>
        </p:txBody>
      </p:sp>
      <p:sp>
        <p:nvSpPr>
          <p:cNvPr id="4" name="Slide Number Placeholder 3"/>
          <p:cNvSpPr>
            <a:spLocks noGrp="1"/>
          </p:cNvSpPr>
          <p:nvPr>
            <p:ph type="sldNum" sz="quarter" idx="10"/>
          </p:nvPr>
        </p:nvSpPr>
        <p:spPr/>
        <p:txBody>
          <a:bodyPr/>
          <a:lstStyle/>
          <a:p>
            <a:fld id="{F4EA58FA-5FF6-4D59-B2BA-7927E16D73ED}" type="slidenum">
              <a:rPr lang="vi-VN" smtClean="0"/>
              <a:t>39</a:t>
            </a:fld>
            <a:endParaRPr lang="vi-VN"/>
          </a:p>
        </p:txBody>
      </p:sp>
    </p:spTree>
    <p:extLst>
      <p:ext uri="{BB962C8B-B14F-4D97-AF65-F5344CB8AC3E}">
        <p14:creationId xmlns:p14="http://schemas.microsoft.com/office/powerpoint/2010/main" val="227679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0" i="0" kern="1200" dirty="0" smtClean="0">
                <a:solidFill>
                  <a:schemeClr val="tx1"/>
                </a:solidFill>
                <a:effectLst/>
                <a:latin typeface="+mn-lt"/>
                <a:ea typeface="+mn-ea"/>
                <a:cs typeface="+mn-cs"/>
              </a:rPr>
              <a:t>Khúc xạ kế đo độ mặn trong ao nuôi tôm</a:t>
            </a:r>
          </a:p>
          <a:p>
            <a:endParaRPr lang="vi-VN" sz="1200" b="1" i="0" kern="1200" dirty="0" smtClean="0">
              <a:solidFill>
                <a:schemeClr val="tx1"/>
              </a:solidFill>
              <a:effectLst/>
              <a:latin typeface="+mn-lt"/>
              <a:ea typeface="+mn-ea"/>
              <a:cs typeface="+mn-cs"/>
            </a:endParaRPr>
          </a:p>
          <a:p>
            <a:r>
              <a:rPr lang="vi-VN" sz="1200" b="1" i="0" kern="1200" dirty="0" smtClean="0">
                <a:solidFill>
                  <a:schemeClr val="tx1"/>
                </a:solidFill>
                <a:effectLst/>
                <a:latin typeface="+mn-lt"/>
                <a:ea typeface="+mn-ea"/>
                <a:cs typeface="+mn-cs"/>
              </a:rPr>
              <a:t>(Thủy sản Việt Nam) - Cần thường xuyên kiểm tra độ mặn trong ao nuôi tôm để đảm bảo điều kiện phát triển cho tôm.</a:t>
            </a:r>
          </a:p>
          <a:p>
            <a:r>
              <a:rPr lang="vi-VN" sz="1200" b="1" i="0" kern="1200" dirty="0" smtClean="0">
                <a:solidFill>
                  <a:schemeClr val="tx1"/>
                </a:solidFill>
                <a:effectLst/>
                <a:latin typeface="+mn-lt"/>
                <a:ea typeface="+mn-ea"/>
                <a:cs typeface="+mn-cs"/>
              </a:rPr>
              <a:t>Ảnh hưởng của độ mặn</a:t>
            </a:r>
            <a:endParaRPr lang="vi-VN" sz="1200" b="0" i="0" kern="1200" dirty="0" smtClean="0">
              <a:solidFill>
                <a:schemeClr val="tx1"/>
              </a:solidFill>
              <a:effectLst/>
              <a:latin typeface="+mn-lt"/>
              <a:ea typeface="+mn-ea"/>
              <a:cs typeface="+mn-cs"/>
            </a:endParaRPr>
          </a:p>
          <a:p>
            <a:r>
              <a:rPr lang="vi-VN" sz="1200" b="0" i="0" kern="1200" dirty="0" smtClean="0">
                <a:solidFill>
                  <a:schemeClr val="tx1"/>
                </a:solidFill>
                <a:effectLst/>
                <a:latin typeface="+mn-lt"/>
                <a:ea typeface="+mn-ea"/>
                <a:cs typeface="+mn-cs"/>
              </a:rPr>
              <a:t>Độ mặn giữ vai trò quan trọng trong việc điều hòa áp suất thẩm thấu giữa nguyên sinh chất của tôm và nước. Ngoài ra, độ mặn còn ảnh hưởng đến độ kiềm và độ pH, khả năng sinh trưởng của tôm.</a:t>
            </a:r>
          </a:p>
          <a:p>
            <a:r>
              <a:rPr lang="vi-VN" sz="1200" b="0" i="0" kern="1200" dirty="0" smtClean="0">
                <a:solidFill>
                  <a:schemeClr val="tx1"/>
                </a:solidFill>
                <a:effectLst/>
                <a:latin typeface="+mn-lt"/>
                <a:ea typeface="+mn-ea"/>
                <a:cs typeface="+mn-cs"/>
              </a:rPr>
              <a:t>Độ mặn nếu vượt ra ngoài giới hạn thích ứng của tôm nuôi sẽ gây ra các phản ứng sốc cho cơ thể, làm giảm khả năng kháng bệnh của chúng. Độ mặn giảm đột ngột sẽ ảnh hưởng không tốt đến sức khỏe của tôm nuôi do phải điều chỉnh áp suất thẩm thấu. Tôm bị sốc và dễ bị cảm nhiễm vi khuẩn gây bệnh trong ao nuôi. Trong ao nuôi tôm, độ mặn tăng rất nhanh do hiện tượng bốc hơi nước hoặc có thể giảm cục bộ do mưa. Để đảm bảo độ mặn trong ao phù hợp cần kiểm tra độ mặn trong ao thường xuyên.</a:t>
            </a:r>
          </a:p>
          <a:p>
            <a:r>
              <a:rPr lang="vi-VN" sz="1200" b="1" i="0" kern="1200" dirty="0" smtClean="0">
                <a:solidFill>
                  <a:schemeClr val="tx1"/>
                </a:solidFill>
                <a:effectLst/>
                <a:latin typeface="+mn-lt"/>
                <a:ea typeface="+mn-ea"/>
                <a:cs typeface="+mn-cs"/>
              </a:rPr>
              <a:t>Độ mặn phù hợp</a:t>
            </a:r>
            <a:endParaRPr lang="vi-VN" sz="1200" b="0" i="0" kern="1200" dirty="0" smtClean="0">
              <a:solidFill>
                <a:schemeClr val="tx1"/>
              </a:solidFill>
              <a:effectLst/>
              <a:latin typeface="+mn-lt"/>
              <a:ea typeface="+mn-ea"/>
              <a:cs typeface="+mn-cs"/>
            </a:endParaRPr>
          </a:p>
          <a:p>
            <a:r>
              <a:rPr lang="vi-VN" sz="1200" b="0" i="0" kern="1200" dirty="0" smtClean="0">
                <a:solidFill>
                  <a:schemeClr val="tx1"/>
                </a:solidFill>
                <a:effectLst/>
                <a:latin typeface="+mn-lt"/>
                <a:ea typeface="+mn-ea"/>
                <a:cs typeface="+mn-cs"/>
              </a:rPr>
              <a:t>Độ mặn thường được tính bằng đơn vị phần ngàn (ppt). Mỗi loại tôm, giai đoạn có yêu cầu về độ mặn khác nhau. Đối với tôm sú: Có thể chịu được độ mặn từ 3 - 45 ppt, độ mặn tốt nhất cho tôm sú là 15 - 20 ppt, biến động trong ngày không quá 5 ppt. Đối với tôm thẻ chân trắng: Chịu được độ mặn từ 2 - 40 ppt, độ mặn tốt nhất là 32 - 33 ppt.</a:t>
            </a:r>
          </a:p>
          <a:p>
            <a:r>
              <a:rPr lang="vi-VN" sz="1200" b="0" i="0" kern="1200" dirty="0" smtClean="0">
                <a:solidFill>
                  <a:schemeClr val="tx1"/>
                </a:solidFill>
                <a:effectLst/>
                <a:latin typeface="+mn-lt"/>
                <a:ea typeface="+mn-ea"/>
                <a:cs typeface="+mn-cs"/>
              </a:rPr>
              <a:t> </a:t>
            </a:r>
          </a:p>
          <a:p>
            <a:r>
              <a:rPr lang="vi-VN" sz="1200" b="1" i="0" kern="1200" dirty="0" smtClean="0">
                <a:solidFill>
                  <a:schemeClr val="tx1"/>
                </a:solidFill>
                <a:effectLst/>
                <a:latin typeface="+mn-lt"/>
                <a:ea typeface="+mn-ea"/>
                <a:cs typeface="+mn-cs"/>
              </a:rPr>
              <a:t>Sử dụng thiết bị đo độ mặn</a:t>
            </a:r>
            <a:endParaRPr lang="vi-VN" sz="1200" b="0" i="0" kern="1200" dirty="0" smtClean="0">
              <a:solidFill>
                <a:schemeClr val="tx1"/>
              </a:solidFill>
              <a:effectLst/>
              <a:latin typeface="+mn-lt"/>
              <a:ea typeface="+mn-ea"/>
              <a:cs typeface="+mn-cs"/>
            </a:endParaRPr>
          </a:p>
          <a:p>
            <a:r>
              <a:rPr lang="vi-VN" sz="1200" b="0" i="0" kern="1200" dirty="0" smtClean="0">
                <a:solidFill>
                  <a:schemeClr val="tx1"/>
                </a:solidFill>
                <a:effectLst/>
                <a:latin typeface="+mn-lt"/>
                <a:ea typeface="+mn-ea"/>
                <a:cs typeface="+mn-cs"/>
              </a:rPr>
              <a:t>Kiểm tra độ mặn thường xuyên giúp cho người nuôi tôm có thể kiểm soát được độ mặn ao để có những biện pháp điều chỉnh.</a:t>
            </a:r>
          </a:p>
          <a:p>
            <a:r>
              <a:rPr lang="vi-VN" sz="1200" b="0" i="0" kern="1200" dirty="0" smtClean="0">
                <a:solidFill>
                  <a:schemeClr val="tx1"/>
                </a:solidFill>
                <a:effectLst/>
                <a:latin typeface="+mn-lt"/>
                <a:ea typeface="+mn-ea"/>
                <a:cs typeface="+mn-cs"/>
              </a:rPr>
              <a:t> </a:t>
            </a:r>
          </a:p>
          <a:p>
            <a:r>
              <a:rPr lang="vi-VN" sz="1200" b="1" i="0" kern="1200" dirty="0" smtClean="0">
                <a:solidFill>
                  <a:schemeClr val="tx1"/>
                </a:solidFill>
                <a:effectLst/>
                <a:latin typeface="+mn-lt"/>
                <a:ea typeface="+mn-ea"/>
                <a:cs typeface="+mn-cs"/>
              </a:rPr>
              <a:t>Sử dụng khúc xạ kế đo độ mặn</a:t>
            </a:r>
            <a:endParaRPr lang="vi-VN" sz="1200" b="0" i="0" kern="1200" dirty="0" smtClean="0">
              <a:solidFill>
                <a:schemeClr val="tx1"/>
              </a:solidFill>
              <a:effectLst/>
              <a:latin typeface="+mn-lt"/>
              <a:ea typeface="+mn-ea"/>
              <a:cs typeface="+mn-cs"/>
            </a:endParaRPr>
          </a:p>
          <a:p>
            <a:r>
              <a:rPr lang="vi-VN" sz="1200" b="0" i="0" kern="1200" dirty="0" smtClean="0">
                <a:solidFill>
                  <a:schemeClr val="tx1"/>
                </a:solidFill>
                <a:effectLst/>
                <a:latin typeface="+mn-lt"/>
                <a:ea typeface="+mn-ea"/>
                <a:cs typeface="+mn-cs"/>
              </a:rPr>
              <a:t>(Model Master - S28M (Code 2483) của hãng Atago, Nhật Bản).</a:t>
            </a:r>
          </a:p>
          <a:p>
            <a:r>
              <a:rPr lang="vi-VN" sz="1200" b="0" i="0" kern="1200" dirty="0" smtClean="0">
                <a:solidFill>
                  <a:schemeClr val="tx1"/>
                </a:solidFill>
                <a:effectLst/>
                <a:latin typeface="+mn-lt"/>
                <a:ea typeface="+mn-ea"/>
                <a:cs typeface="+mn-cs"/>
              </a:rPr>
              <a:t>Dùng dung dịch nước cất nhỏ lên mặt kính khúc xạ kế rồi đậy nắp kính lại xem nền xanh trở về vị trị 0.000 chưa, nếu chưa thì dùng tua vít chỉnh cho về 0.000. Nhỏ dung dịch cần đo lên mặt kính, rồi điều chỉnh độ phóng đại sao cho xem được rõ nhất.</a:t>
            </a:r>
          </a:p>
          <a:p>
            <a:r>
              <a:rPr lang="vi-VN" sz="1200" b="1" i="0" kern="1200" dirty="0" smtClean="0">
                <a:solidFill>
                  <a:schemeClr val="tx1"/>
                </a:solidFill>
                <a:effectLst/>
                <a:latin typeface="+mn-lt"/>
                <a:ea typeface="+mn-ea"/>
                <a:cs typeface="+mn-cs"/>
              </a:rPr>
              <a:t>Thao tác đo:</a:t>
            </a:r>
            <a:r>
              <a:rPr lang="vi-VN" sz="1200" b="0" i="0" kern="1200" dirty="0" smtClean="0">
                <a:solidFill>
                  <a:schemeClr val="tx1"/>
                </a:solidFill>
                <a:effectLst/>
                <a:latin typeface="+mn-lt"/>
                <a:ea typeface="+mn-ea"/>
                <a:cs typeface="+mn-cs"/>
              </a:rPr>
              <a:t> Nhỏ 1 - 2 giọt dung dịch cần đo lên lăng kính, đậy nắp chắn sáng, nước phải phủ đều trên lăng kính, đưa lên mắt ngắm, đọc số trên thang đo, chỉnh tiêu cự sao cho số thấy rõ nhất, lau khô bằng giấy thấm mềm (không được làm ướt khúc xạ kế).</a:t>
            </a:r>
          </a:p>
          <a:p>
            <a:r>
              <a:rPr lang="vi-VN" sz="1200" b="1" i="0" kern="1200" dirty="0" smtClean="0">
                <a:solidFill>
                  <a:schemeClr val="tx1"/>
                </a:solidFill>
                <a:effectLst/>
                <a:latin typeface="+mn-lt"/>
                <a:ea typeface="+mn-ea"/>
                <a:cs typeface="+mn-cs"/>
              </a:rPr>
              <a:t>Bảo quản:</a:t>
            </a:r>
            <a:r>
              <a:rPr lang="vi-VN" sz="1200" b="0" i="0" kern="1200" dirty="0" smtClean="0">
                <a:solidFill>
                  <a:schemeClr val="tx1"/>
                </a:solidFill>
                <a:effectLst/>
                <a:latin typeface="+mn-lt"/>
                <a:ea typeface="+mn-ea"/>
                <a:cs typeface="+mn-cs"/>
              </a:rPr>
              <a:t> Trong hộp kèm theo và để nơi thoáng mát, không nên để vào nước.</a:t>
            </a:r>
            <a:endParaRPr lang="vi-VN" dirty="0"/>
          </a:p>
        </p:txBody>
      </p:sp>
      <p:sp>
        <p:nvSpPr>
          <p:cNvPr id="4" name="Slide Number Placeholder 3"/>
          <p:cNvSpPr>
            <a:spLocks noGrp="1"/>
          </p:cNvSpPr>
          <p:nvPr>
            <p:ph type="sldNum" sz="quarter" idx="10"/>
          </p:nvPr>
        </p:nvSpPr>
        <p:spPr/>
        <p:txBody>
          <a:bodyPr/>
          <a:lstStyle/>
          <a:p>
            <a:fld id="{F4EA58FA-5FF6-4D59-B2BA-7927E16D73ED}" type="slidenum">
              <a:rPr lang="vi-VN" smtClean="0"/>
              <a:t>40</a:t>
            </a:fld>
            <a:endParaRPr lang="vi-VN"/>
          </a:p>
        </p:txBody>
      </p:sp>
    </p:spTree>
    <p:extLst>
      <p:ext uri="{BB962C8B-B14F-4D97-AF65-F5344CB8AC3E}">
        <p14:creationId xmlns:p14="http://schemas.microsoft.com/office/powerpoint/2010/main" val="413012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Biển</a:t>
            </a:r>
            <a:r>
              <a:rPr lang="en-US" dirty="0" smtClean="0"/>
              <a:t> </a:t>
            </a:r>
            <a:r>
              <a:rPr lang="en-US" dirty="0" err="1" smtClean="0"/>
              <a:t>chết</a:t>
            </a:r>
            <a:r>
              <a:rPr lang="en-US" dirty="0" smtClean="0"/>
              <a:t> – </a:t>
            </a:r>
            <a:r>
              <a:rPr lang="en-US" dirty="0" err="1" smtClean="0"/>
              <a:t>siêu</a:t>
            </a:r>
            <a:r>
              <a:rPr lang="en-US" dirty="0" smtClean="0"/>
              <a:t> </a:t>
            </a:r>
            <a:r>
              <a:rPr lang="en-US" dirty="0" err="1" smtClean="0"/>
              <a:t>mặn</a:t>
            </a:r>
            <a:endParaRPr lang="vi-VN" dirty="0"/>
          </a:p>
        </p:txBody>
      </p:sp>
      <p:sp>
        <p:nvSpPr>
          <p:cNvPr id="4" name="Slide Number Placeholder 3"/>
          <p:cNvSpPr>
            <a:spLocks noGrp="1"/>
          </p:cNvSpPr>
          <p:nvPr>
            <p:ph type="sldNum" sz="quarter" idx="10"/>
          </p:nvPr>
        </p:nvSpPr>
        <p:spPr/>
        <p:txBody>
          <a:bodyPr/>
          <a:lstStyle/>
          <a:p>
            <a:fld id="{F4EA58FA-5FF6-4D59-B2BA-7927E16D73ED}" type="slidenum">
              <a:rPr lang="vi-VN" smtClean="0">
                <a:solidFill>
                  <a:prstClr val="black"/>
                </a:solidFill>
              </a:rPr>
              <a:pPr/>
              <a:t>41</a:t>
            </a:fld>
            <a:endParaRPr lang="vi-VN">
              <a:solidFill>
                <a:prstClr val="black"/>
              </a:solidFill>
            </a:endParaRPr>
          </a:p>
        </p:txBody>
      </p:sp>
    </p:spTree>
    <p:extLst>
      <p:ext uri="{BB962C8B-B14F-4D97-AF65-F5344CB8AC3E}">
        <p14:creationId xmlns:p14="http://schemas.microsoft.com/office/powerpoint/2010/main" val="227679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Biển</a:t>
            </a:r>
            <a:r>
              <a:rPr lang="en-US" dirty="0" smtClean="0"/>
              <a:t> </a:t>
            </a:r>
            <a:r>
              <a:rPr lang="en-US" dirty="0" err="1" smtClean="0"/>
              <a:t>chết</a:t>
            </a:r>
            <a:r>
              <a:rPr lang="en-US" dirty="0" smtClean="0"/>
              <a:t> – </a:t>
            </a:r>
            <a:r>
              <a:rPr lang="en-US" dirty="0" err="1" smtClean="0"/>
              <a:t>siêu</a:t>
            </a:r>
            <a:r>
              <a:rPr lang="en-US" dirty="0" smtClean="0"/>
              <a:t> </a:t>
            </a:r>
            <a:r>
              <a:rPr lang="en-US" dirty="0" err="1" smtClean="0"/>
              <a:t>mặn</a:t>
            </a:r>
            <a:endParaRPr lang="vi-VN" dirty="0"/>
          </a:p>
        </p:txBody>
      </p:sp>
      <p:sp>
        <p:nvSpPr>
          <p:cNvPr id="4" name="Slide Number Placeholder 3"/>
          <p:cNvSpPr>
            <a:spLocks noGrp="1"/>
          </p:cNvSpPr>
          <p:nvPr>
            <p:ph type="sldNum" sz="quarter" idx="10"/>
          </p:nvPr>
        </p:nvSpPr>
        <p:spPr/>
        <p:txBody>
          <a:bodyPr/>
          <a:lstStyle/>
          <a:p>
            <a:fld id="{F4EA58FA-5FF6-4D59-B2BA-7927E16D73ED}" type="slidenum">
              <a:rPr lang="vi-VN" smtClean="0">
                <a:solidFill>
                  <a:prstClr val="black"/>
                </a:solidFill>
              </a:rPr>
              <a:pPr/>
              <a:t>43</a:t>
            </a:fld>
            <a:endParaRPr lang="vi-VN">
              <a:solidFill>
                <a:prstClr val="black"/>
              </a:solidFill>
            </a:endParaRPr>
          </a:p>
        </p:txBody>
      </p:sp>
    </p:spTree>
    <p:extLst>
      <p:ext uri="{BB962C8B-B14F-4D97-AF65-F5344CB8AC3E}">
        <p14:creationId xmlns:p14="http://schemas.microsoft.com/office/powerpoint/2010/main" val="2276798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9" name="Rectangle 17"/>
          <p:cNvSpPr>
            <a:spLocks noChangeArrowheads="1"/>
          </p:cNvSpPr>
          <p:nvPr/>
        </p:nvSpPr>
        <p:spPr bwMode="white">
          <a:xfrm>
            <a:off x="0" y="4221163"/>
            <a:ext cx="9144000" cy="26368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90" name="Group 18"/>
          <p:cNvGrpSpPr>
            <a:grpSpLocks/>
          </p:cNvGrpSpPr>
          <p:nvPr/>
        </p:nvGrpSpPr>
        <p:grpSpPr bwMode="auto">
          <a:xfrm rot="-10800000">
            <a:off x="7413625" y="5162550"/>
            <a:ext cx="1655763" cy="1630363"/>
            <a:chOff x="0" y="2704"/>
            <a:chExt cx="1063" cy="1086"/>
          </a:xfrm>
        </p:grpSpPr>
        <p:sp>
          <p:nvSpPr>
            <p:cNvPr id="3091" name="Rectangle 19"/>
            <p:cNvSpPr>
              <a:spLocks noChangeArrowheads="1"/>
            </p:cNvSpPr>
            <p:nvPr userDrawn="1"/>
          </p:nvSpPr>
          <p:spPr bwMode="ltGray">
            <a:xfrm>
              <a:off x="0"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2" name="Rectangle 20"/>
            <p:cNvSpPr>
              <a:spLocks noChangeArrowheads="1"/>
            </p:cNvSpPr>
            <p:nvPr userDrawn="1"/>
          </p:nvSpPr>
          <p:spPr bwMode="ltGray">
            <a:xfrm>
              <a:off x="295"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3" name="Rectangle 21"/>
            <p:cNvSpPr>
              <a:spLocks noChangeArrowheads="1"/>
            </p:cNvSpPr>
            <p:nvPr userDrawn="1"/>
          </p:nvSpPr>
          <p:spPr bwMode="ltGray">
            <a:xfrm>
              <a:off x="567"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4" name="Rectangle 22"/>
            <p:cNvSpPr>
              <a:spLocks noChangeArrowheads="1"/>
            </p:cNvSpPr>
            <p:nvPr userDrawn="1"/>
          </p:nvSpPr>
          <p:spPr bwMode="ltGray">
            <a:xfrm>
              <a:off x="0"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5" name="Rectangle 23"/>
            <p:cNvSpPr>
              <a:spLocks noChangeArrowheads="1"/>
            </p:cNvSpPr>
            <p:nvPr userDrawn="1"/>
          </p:nvSpPr>
          <p:spPr bwMode="ltGray">
            <a:xfrm>
              <a:off x="295"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6" name="Rectangle 24"/>
            <p:cNvSpPr>
              <a:spLocks noChangeArrowheads="1"/>
            </p:cNvSpPr>
            <p:nvPr userDrawn="1"/>
          </p:nvSpPr>
          <p:spPr bwMode="ltGray">
            <a:xfrm>
              <a:off x="567"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7" name="Rectangle 25"/>
            <p:cNvSpPr>
              <a:spLocks noChangeArrowheads="1"/>
            </p:cNvSpPr>
            <p:nvPr userDrawn="1"/>
          </p:nvSpPr>
          <p:spPr bwMode="ltGray">
            <a:xfrm>
              <a:off x="839"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8" name="Rectangle 26"/>
            <p:cNvSpPr>
              <a:spLocks noChangeArrowheads="1"/>
            </p:cNvSpPr>
            <p:nvPr userDrawn="1"/>
          </p:nvSpPr>
          <p:spPr bwMode="ltGray">
            <a:xfrm>
              <a:off x="295"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9" name="Rectangle 27"/>
            <p:cNvSpPr>
              <a:spLocks noChangeArrowheads="1"/>
            </p:cNvSpPr>
            <p:nvPr userDrawn="1"/>
          </p:nvSpPr>
          <p:spPr bwMode="ltGray">
            <a:xfrm>
              <a:off x="0"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0" name="Rectangle 28"/>
            <p:cNvSpPr>
              <a:spLocks noChangeArrowheads="1"/>
            </p:cNvSpPr>
            <p:nvPr userDrawn="1"/>
          </p:nvSpPr>
          <p:spPr bwMode="ltGray">
            <a:xfrm>
              <a:off x="0" y="356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3075" name="Rectangle 3"/>
          <p:cNvSpPr>
            <a:spLocks noGrp="1" noChangeArrowheads="1"/>
          </p:cNvSpPr>
          <p:nvPr>
            <p:ph type="subTitle" idx="1"/>
          </p:nvPr>
        </p:nvSpPr>
        <p:spPr bwMode="black">
          <a:xfrm>
            <a:off x="1081088" y="5443538"/>
            <a:ext cx="7086600" cy="381000"/>
          </a:xfrm>
        </p:spPr>
        <p:txBody>
          <a:bodyPr/>
          <a:lstStyle>
            <a:lvl1pPr marL="0" indent="0" algn="ctr">
              <a:buFont typeface="Wingdings" pitchFamily="2" charset="2"/>
              <a:buNone/>
              <a:defRPr sz="2800">
                <a:solidFill>
                  <a:schemeClr val="bg1"/>
                </a:solidFill>
              </a:defRPr>
            </a:lvl1pPr>
          </a:lstStyle>
          <a:p>
            <a:pPr lvl="0"/>
            <a:r>
              <a:rPr lang="en-US" noProof="0" smtClean="0"/>
              <a:t>Click to edit Master subtitle style</a:t>
            </a:r>
          </a:p>
        </p:txBody>
      </p:sp>
      <p:grpSp>
        <p:nvGrpSpPr>
          <p:cNvPr id="3101" name="Group 29"/>
          <p:cNvGrpSpPr>
            <a:grpSpLocks/>
          </p:cNvGrpSpPr>
          <p:nvPr/>
        </p:nvGrpSpPr>
        <p:grpSpPr bwMode="auto">
          <a:xfrm>
            <a:off x="20638" y="4281488"/>
            <a:ext cx="1655762" cy="1630362"/>
            <a:chOff x="0" y="2704"/>
            <a:chExt cx="1063" cy="1086"/>
          </a:xfrm>
        </p:grpSpPr>
        <p:sp>
          <p:nvSpPr>
            <p:cNvPr id="3102" name="Rectangle 30"/>
            <p:cNvSpPr>
              <a:spLocks noChangeArrowheads="1"/>
            </p:cNvSpPr>
            <p:nvPr userDrawn="1"/>
          </p:nvSpPr>
          <p:spPr bwMode="ltGray">
            <a:xfrm>
              <a:off x="0"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3" name="Rectangle 31"/>
            <p:cNvSpPr>
              <a:spLocks noChangeArrowheads="1"/>
            </p:cNvSpPr>
            <p:nvPr userDrawn="1"/>
          </p:nvSpPr>
          <p:spPr bwMode="ltGray">
            <a:xfrm>
              <a:off x="295"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4" name="Rectangle 32"/>
            <p:cNvSpPr>
              <a:spLocks noChangeArrowheads="1"/>
            </p:cNvSpPr>
            <p:nvPr userDrawn="1"/>
          </p:nvSpPr>
          <p:spPr bwMode="ltGray">
            <a:xfrm>
              <a:off x="567"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5" name="Rectangle 33"/>
            <p:cNvSpPr>
              <a:spLocks noChangeArrowheads="1"/>
            </p:cNvSpPr>
            <p:nvPr userDrawn="1"/>
          </p:nvSpPr>
          <p:spPr bwMode="ltGray">
            <a:xfrm>
              <a:off x="0"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6" name="Rectangle 34"/>
            <p:cNvSpPr>
              <a:spLocks noChangeArrowheads="1"/>
            </p:cNvSpPr>
            <p:nvPr userDrawn="1"/>
          </p:nvSpPr>
          <p:spPr bwMode="ltGray">
            <a:xfrm>
              <a:off x="295"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7" name="Rectangle 35"/>
            <p:cNvSpPr>
              <a:spLocks noChangeArrowheads="1"/>
            </p:cNvSpPr>
            <p:nvPr userDrawn="1"/>
          </p:nvSpPr>
          <p:spPr bwMode="ltGray">
            <a:xfrm>
              <a:off x="567"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8" name="Rectangle 36"/>
            <p:cNvSpPr>
              <a:spLocks noChangeArrowheads="1"/>
            </p:cNvSpPr>
            <p:nvPr userDrawn="1"/>
          </p:nvSpPr>
          <p:spPr bwMode="ltGray">
            <a:xfrm>
              <a:off x="839"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9" name="Rectangle 37"/>
            <p:cNvSpPr>
              <a:spLocks noChangeArrowheads="1"/>
            </p:cNvSpPr>
            <p:nvPr userDrawn="1"/>
          </p:nvSpPr>
          <p:spPr bwMode="ltGray">
            <a:xfrm>
              <a:off x="295"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10" name="Rectangle 38"/>
            <p:cNvSpPr>
              <a:spLocks noChangeArrowheads="1"/>
            </p:cNvSpPr>
            <p:nvPr userDrawn="1"/>
          </p:nvSpPr>
          <p:spPr bwMode="ltGray">
            <a:xfrm>
              <a:off x="0"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11" name="Rectangle 39"/>
            <p:cNvSpPr>
              <a:spLocks noChangeArrowheads="1"/>
            </p:cNvSpPr>
            <p:nvPr userDrawn="1"/>
          </p:nvSpPr>
          <p:spPr bwMode="ltGray">
            <a:xfrm>
              <a:off x="0" y="356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3074" name="Rectangle 2"/>
          <p:cNvSpPr>
            <a:spLocks noGrp="1" noChangeArrowheads="1"/>
          </p:cNvSpPr>
          <p:nvPr>
            <p:ph type="ctrTitle"/>
          </p:nvPr>
        </p:nvSpPr>
        <p:spPr bwMode="auto">
          <a:xfrm>
            <a:off x="990600" y="4572000"/>
            <a:ext cx="7239000" cy="631825"/>
          </a:xfrm>
        </p:spPr>
        <p:txBody>
          <a:bodyPr/>
          <a:lstStyle>
            <a:lvl1pPr>
              <a:defRPr sz="4800">
                <a:solidFill>
                  <a:schemeClr val="bg2"/>
                </a:solidFill>
              </a:defRPr>
            </a:lvl1pPr>
          </a:lstStyle>
          <a:p>
            <a:pPr lvl="0"/>
            <a:r>
              <a:rPr lang="en-US"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75FE2CF1-B477-43A3-87C8-D53DC34D6A72}" type="slidenum">
              <a:rPr lang="en-US"/>
              <a:pPr/>
              <a:t>‹#›</a:t>
            </a:fld>
            <a:endParaRPr lang="en-US"/>
          </a:p>
        </p:txBody>
      </p:sp>
    </p:spTree>
    <p:extLst>
      <p:ext uri="{BB962C8B-B14F-4D97-AF65-F5344CB8AC3E}">
        <p14:creationId xmlns:p14="http://schemas.microsoft.com/office/powerpoint/2010/main" val="204630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6005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6005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1FF647E5-758F-435A-A32C-6D94AE7122D4}" type="slidenum">
              <a:rPr lang="en-US"/>
              <a:pPr/>
              <a:t>‹#›</a:t>
            </a:fld>
            <a:endParaRPr lang="en-US"/>
          </a:p>
        </p:txBody>
      </p:sp>
    </p:spTree>
    <p:extLst>
      <p:ext uri="{BB962C8B-B14F-4D97-AF65-F5344CB8AC3E}">
        <p14:creationId xmlns:p14="http://schemas.microsoft.com/office/powerpoint/2010/main" val="3611459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19088"/>
            <a:ext cx="73914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76325"/>
            <a:ext cx="8229600" cy="5248275"/>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7162800" y="6567488"/>
            <a:ext cx="1524000" cy="290512"/>
          </a:xfrm>
        </p:spPr>
        <p:txBody>
          <a:bodyPr/>
          <a:lstStyle>
            <a:lvl1pPr>
              <a:defRPr/>
            </a:lvl1pPr>
          </a:lstStyle>
          <a:p>
            <a:r>
              <a:rPr lang="en-US"/>
              <a:t>Company  Logo</a:t>
            </a:r>
          </a:p>
        </p:txBody>
      </p:sp>
      <p:sp>
        <p:nvSpPr>
          <p:cNvPr id="5" name="Slide Number Placeholder 4"/>
          <p:cNvSpPr>
            <a:spLocks noGrp="1"/>
          </p:cNvSpPr>
          <p:nvPr>
            <p:ph type="sldNum" sz="quarter" idx="11"/>
          </p:nvPr>
        </p:nvSpPr>
        <p:spPr>
          <a:xfrm>
            <a:off x="476250" y="6565900"/>
            <a:ext cx="609600" cy="268288"/>
          </a:xfrm>
        </p:spPr>
        <p:txBody>
          <a:bodyPr/>
          <a:lstStyle>
            <a:lvl1pPr>
              <a:defRPr/>
            </a:lvl1pPr>
          </a:lstStyle>
          <a:p>
            <a:fld id="{F5E753C9-F4B4-4B6F-83E7-DF0077300F93}" type="slidenum">
              <a:rPr lang="en-US"/>
              <a:pPr/>
              <a:t>‹#›</a:t>
            </a:fld>
            <a:endParaRPr lang="en-US"/>
          </a:p>
        </p:txBody>
      </p:sp>
    </p:spTree>
    <p:extLst>
      <p:ext uri="{BB962C8B-B14F-4D97-AF65-F5344CB8AC3E}">
        <p14:creationId xmlns:p14="http://schemas.microsoft.com/office/powerpoint/2010/main" val="612028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848600" cy="563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BAFA103-D02C-442E-B6C4-E70F1DF85FA1}" type="slidenum">
              <a:rPr lang="en-US"/>
              <a:pPr>
                <a:defRPr/>
              </a:pPr>
              <a:t>‹#›</a:t>
            </a:fld>
            <a:endParaRPr lang="en-US"/>
          </a:p>
        </p:txBody>
      </p:sp>
    </p:spTree>
    <p:extLst>
      <p:ext uri="{BB962C8B-B14F-4D97-AF65-F5344CB8AC3E}">
        <p14:creationId xmlns:p14="http://schemas.microsoft.com/office/powerpoint/2010/main" val="401833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AA150C34-3330-40DF-90B7-80DEE4D54671}" type="slidenum">
              <a:rPr lang="en-US"/>
              <a:pPr/>
              <a:t>‹#›</a:t>
            </a:fld>
            <a:endParaRPr lang="en-US"/>
          </a:p>
        </p:txBody>
      </p:sp>
    </p:spTree>
    <p:extLst>
      <p:ext uri="{BB962C8B-B14F-4D97-AF65-F5344CB8AC3E}">
        <p14:creationId xmlns:p14="http://schemas.microsoft.com/office/powerpoint/2010/main" val="159420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508184BE-0285-4625-BF98-27C4FAE15D11}" type="slidenum">
              <a:rPr lang="en-US"/>
              <a:pPr/>
              <a:t>‹#›</a:t>
            </a:fld>
            <a:endParaRPr lang="en-US"/>
          </a:p>
        </p:txBody>
      </p:sp>
    </p:spTree>
    <p:extLst>
      <p:ext uri="{BB962C8B-B14F-4D97-AF65-F5344CB8AC3E}">
        <p14:creationId xmlns:p14="http://schemas.microsoft.com/office/powerpoint/2010/main" val="173395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9DCD4E63-B87D-4572-BA8A-8793836A8291}" type="slidenum">
              <a:rPr lang="en-US"/>
              <a:pPr/>
              <a:t>‹#›</a:t>
            </a:fld>
            <a:endParaRPr lang="en-US"/>
          </a:p>
        </p:txBody>
      </p:sp>
    </p:spTree>
    <p:extLst>
      <p:ext uri="{BB962C8B-B14F-4D97-AF65-F5344CB8AC3E}">
        <p14:creationId xmlns:p14="http://schemas.microsoft.com/office/powerpoint/2010/main" val="85351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Company  Logo</a:t>
            </a:r>
          </a:p>
        </p:txBody>
      </p:sp>
      <p:sp>
        <p:nvSpPr>
          <p:cNvPr id="8" name="Slide Number Placeholder 7"/>
          <p:cNvSpPr>
            <a:spLocks noGrp="1"/>
          </p:cNvSpPr>
          <p:nvPr>
            <p:ph type="sldNum" sz="quarter" idx="11"/>
          </p:nvPr>
        </p:nvSpPr>
        <p:spPr/>
        <p:txBody>
          <a:bodyPr/>
          <a:lstStyle>
            <a:lvl1pPr>
              <a:defRPr/>
            </a:lvl1pPr>
          </a:lstStyle>
          <a:p>
            <a:fld id="{1B132BDA-DF68-4F46-9720-5B7FDC4F75EA}" type="slidenum">
              <a:rPr lang="en-US"/>
              <a:pPr/>
              <a:t>‹#›</a:t>
            </a:fld>
            <a:endParaRPr lang="en-US"/>
          </a:p>
        </p:txBody>
      </p:sp>
    </p:spTree>
    <p:extLst>
      <p:ext uri="{BB962C8B-B14F-4D97-AF65-F5344CB8AC3E}">
        <p14:creationId xmlns:p14="http://schemas.microsoft.com/office/powerpoint/2010/main" val="153114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Company  Logo</a:t>
            </a:r>
          </a:p>
        </p:txBody>
      </p:sp>
      <p:sp>
        <p:nvSpPr>
          <p:cNvPr id="4" name="Slide Number Placeholder 3"/>
          <p:cNvSpPr>
            <a:spLocks noGrp="1"/>
          </p:cNvSpPr>
          <p:nvPr>
            <p:ph type="sldNum" sz="quarter" idx="11"/>
          </p:nvPr>
        </p:nvSpPr>
        <p:spPr/>
        <p:txBody>
          <a:bodyPr/>
          <a:lstStyle>
            <a:lvl1pPr>
              <a:defRPr/>
            </a:lvl1pPr>
          </a:lstStyle>
          <a:p>
            <a:fld id="{2C8EEC31-4485-4FC6-B8BA-6B53DD3EE47A}" type="slidenum">
              <a:rPr lang="en-US"/>
              <a:pPr/>
              <a:t>‹#›</a:t>
            </a:fld>
            <a:endParaRPr lang="en-US"/>
          </a:p>
        </p:txBody>
      </p:sp>
    </p:spTree>
    <p:extLst>
      <p:ext uri="{BB962C8B-B14F-4D97-AF65-F5344CB8AC3E}">
        <p14:creationId xmlns:p14="http://schemas.microsoft.com/office/powerpoint/2010/main" val="231856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Company  Logo</a:t>
            </a:r>
          </a:p>
        </p:txBody>
      </p:sp>
      <p:sp>
        <p:nvSpPr>
          <p:cNvPr id="3" name="Slide Number Placeholder 2"/>
          <p:cNvSpPr>
            <a:spLocks noGrp="1"/>
          </p:cNvSpPr>
          <p:nvPr>
            <p:ph type="sldNum" sz="quarter" idx="11"/>
          </p:nvPr>
        </p:nvSpPr>
        <p:spPr/>
        <p:txBody>
          <a:bodyPr/>
          <a:lstStyle>
            <a:lvl1pPr>
              <a:defRPr/>
            </a:lvl1pPr>
          </a:lstStyle>
          <a:p>
            <a:fld id="{61025BEC-54FF-432C-9580-7D3FF01B013E}" type="slidenum">
              <a:rPr lang="en-US"/>
              <a:pPr/>
              <a:t>‹#›</a:t>
            </a:fld>
            <a:endParaRPr lang="en-US"/>
          </a:p>
        </p:txBody>
      </p:sp>
    </p:spTree>
    <p:extLst>
      <p:ext uri="{BB962C8B-B14F-4D97-AF65-F5344CB8AC3E}">
        <p14:creationId xmlns:p14="http://schemas.microsoft.com/office/powerpoint/2010/main" val="217904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37AF97BC-B384-4420-B446-FCDE80CF9CFE}" type="slidenum">
              <a:rPr lang="en-US"/>
              <a:pPr/>
              <a:t>‹#›</a:t>
            </a:fld>
            <a:endParaRPr lang="en-US"/>
          </a:p>
        </p:txBody>
      </p:sp>
    </p:spTree>
    <p:extLst>
      <p:ext uri="{BB962C8B-B14F-4D97-AF65-F5344CB8AC3E}">
        <p14:creationId xmlns:p14="http://schemas.microsoft.com/office/powerpoint/2010/main" val="239124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BABB9CCA-04D5-47B7-A972-27B6DFD61EF9}" type="slidenum">
              <a:rPr lang="en-US"/>
              <a:pPr/>
              <a:t>‹#›</a:t>
            </a:fld>
            <a:endParaRPr lang="en-US"/>
          </a:p>
        </p:txBody>
      </p:sp>
    </p:spTree>
    <p:extLst>
      <p:ext uri="{BB962C8B-B14F-4D97-AF65-F5344CB8AC3E}">
        <p14:creationId xmlns:p14="http://schemas.microsoft.com/office/powerpoint/2010/main" val="247348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2" name="Rectangle 38"/>
          <p:cNvSpPr>
            <a:spLocks noChangeArrowheads="1"/>
          </p:cNvSpPr>
          <p:nvPr/>
        </p:nvSpPr>
        <p:spPr bwMode="gray">
          <a:xfrm>
            <a:off x="0" y="6562725"/>
            <a:ext cx="9144000" cy="304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15"/>
          <p:cNvSpPr>
            <a:spLocks noChangeArrowheads="1"/>
          </p:cNvSpPr>
          <p:nvPr/>
        </p:nvSpPr>
        <p:spPr bwMode="white">
          <a:xfrm>
            <a:off x="0" y="0"/>
            <a:ext cx="9144000" cy="914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40" name="Group 16"/>
          <p:cNvGrpSpPr>
            <a:grpSpLocks/>
          </p:cNvGrpSpPr>
          <p:nvPr/>
        </p:nvGrpSpPr>
        <p:grpSpPr bwMode="auto">
          <a:xfrm>
            <a:off x="44450" y="44450"/>
            <a:ext cx="863600" cy="847725"/>
            <a:chOff x="0" y="2704"/>
            <a:chExt cx="1063" cy="1086"/>
          </a:xfrm>
        </p:grpSpPr>
        <p:sp>
          <p:nvSpPr>
            <p:cNvPr id="1041" name="Rectangle 17"/>
            <p:cNvSpPr>
              <a:spLocks noChangeArrowheads="1"/>
            </p:cNvSpPr>
            <p:nvPr userDrawn="1"/>
          </p:nvSpPr>
          <p:spPr bwMode="gray">
            <a:xfrm>
              <a:off x="0"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18"/>
            <p:cNvSpPr>
              <a:spLocks noChangeArrowheads="1"/>
            </p:cNvSpPr>
            <p:nvPr userDrawn="1"/>
          </p:nvSpPr>
          <p:spPr bwMode="gray">
            <a:xfrm>
              <a:off x="295"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Rectangle 19"/>
            <p:cNvSpPr>
              <a:spLocks noChangeArrowheads="1"/>
            </p:cNvSpPr>
            <p:nvPr userDrawn="1"/>
          </p:nvSpPr>
          <p:spPr bwMode="gray">
            <a:xfrm>
              <a:off x="567"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Rectangle 20"/>
            <p:cNvSpPr>
              <a:spLocks noChangeArrowheads="1"/>
            </p:cNvSpPr>
            <p:nvPr userDrawn="1"/>
          </p:nvSpPr>
          <p:spPr bwMode="gray">
            <a:xfrm>
              <a:off x="0"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21"/>
            <p:cNvSpPr>
              <a:spLocks noChangeArrowheads="1"/>
            </p:cNvSpPr>
            <p:nvPr userDrawn="1"/>
          </p:nvSpPr>
          <p:spPr bwMode="gray">
            <a:xfrm>
              <a:off x="295"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Rectangle 22"/>
            <p:cNvSpPr>
              <a:spLocks noChangeArrowheads="1"/>
            </p:cNvSpPr>
            <p:nvPr userDrawn="1"/>
          </p:nvSpPr>
          <p:spPr bwMode="gray">
            <a:xfrm>
              <a:off x="567"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23"/>
            <p:cNvSpPr>
              <a:spLocks noChangeArrowheads="1"/>
            </p:cNvSpPr>
            <p:nvPr userDrawn="1"/>
          </p:nvSpPr>
          <p:spPr bwMode="gray">
            <a:xfrm>
              <a:off x="839"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Rectangle 24"/>
            <p:cNvSpPr>
              <a:spLocks noChangeArrowheads="1"/>
            </p:cNvSpPr>
            <p:nvPr userDrawn="1"/>
          </p:nvSpPr>
          <p:spPr bwMode="gray">
            <a:xfrm>
              <a:off x="295"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25"/>
            <p:cNvSpPr>
              <a:spLocks noChangeArrowheads="1"/>
            </p:cNvSpPr>
            <p:nvPr userDrawn="1"/>
          </p:nvSpPr>
          <p:spPr bwMode="gray">
            <a:xfrm>
              <a:off x="0"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26"/>
            <p:cNvSpPr>
              <a:spLocks noChangeArrowheads="1"/>
            </p:cNvSpPr>
            <p:nvPr userDrawn="1"/>
          </p:nvSpPr>
          <p:spPr bwMode="gray">
            <a:xfrm>
              <a:off x="0" y="356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1" name="Group 27"/>
          <p:cNvGrpSpPr>
            <a:grpSpLocks/>
          </p:cNvGrpSpPr>
          <p:nvPr/>
        </p:nvGrpSpPr>
        <p:grpSpPr bwMode="auto">
          <a:xfrm rot="-10800000">
            <a:off x="8228013" y="22225"/>
            <a:ext cx="863600" cy="847725"/>
            <a:chOff x="0" y="2704"/>
            <a:chExt cx="1063" cy="1086"/>
          </a:xfrm>
        </p:grpSpPr>
        <p:sp>
          <p:nvSpPr>
            <p:cNvPr id="1052" name="Rectangle 28"/>
            <p:cNvSpPr>
              <a:spLocks noChangeArrowheads="1"/>
            </p:cNvSpPr>
            <p:nvPr userDrawn="1"/>
          </p:nvSpPr>
          <p:spPr bwMode="gray">
            <a:xfrm>
              <a:off x="0"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29"/>
            <p:cNvSpPr>
              <a:spLocks noChangeArrowheads="1"/>
            </p:cNvSpPr>
            <p:nvPr userDrawn="1"/>
          </p:nvSpPr>
          <p:spPr bwMode="gray">
            <a:xfrm>
              <a:off x="295"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30"/>
            <p:cNvSpPr>
              <a:spLocks noChangeArrowheads="1"/>
            </p:cNvSpPr>
            <p:nvPr userDrawn="1"/>
          </p:nvSpPr>
          <p:spPr bwMode="gray">
            <a:xfrm>
              <a:off x="567"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1"/>
            <p:cNvSpPr>
              <a:spLocks noChangeArrowheads="1"/>
            </p:cNvSpPr>
            <p:nvPr userDrawn="1"/>
          </p:nvSpPr>
          <p:spPr bwMode="gray">
            <a:xfrm>
              <a:off x="0"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32"/>
            <p:cNvSpPr>
              <a:spLocks noChangeArrowheads="1"/>
            </p:cNvSpPr>
            <p:nvPr userDrawn="1"/>
          </p:nvSpPr>
          <p:spPr bwMode="gray">
            <a:xfrm>
              <a:off x="295"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33"/>
            <p:cNvSpPr>
              <a:spLocks noChangeArrowheads="1"/>
            </p:cNvSpPr>
            <p:nvPr userDrawn="1"/>
          </p:nvSpPr>
          <p:spPr bwMode="gray">
            <a:xfrm>
              <a:off x="567"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34"/>
            <p:cNvSpPr>
              <a:spLocks noChangeArrowheads="1"/>
            </p:cNvSpPr>
            <p:nvPr userDrawn="1"/>
          </p:nvSpPr>
          <p:spPr bwMode="gray">
            <a:xfrm>
              <a:off x="839"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Rectangle 35"/>
            <p:cNvSpPr>
              <a:spLocks noChangeArrowheads="1"/>
            </p:cNvSpPr>
            <p:nvPr userDrawn="1"/>
          </p:nvSpPr>
          <p:spPr bwMode="gray">
            <a:xfrm>
              <a:off x="295"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36"/>
            <p:cNvSpPr>
              <a:spLocks noChangeArrowheads="1"/>
            </p:cNvSpPr>
            <p:nvPr userDrawn="1"/>
          </p:nvSpPr>
          <p:spPr bwMode="gray">
            <a:xfrm>
              <a:off x="0"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Rectangle 37"/>
            <p:cNvSpPr>
              <a:spLocks noChangeArrowheads="1"/>
            </p:cNvSpPr>
            <p:nvPr userDrawn="1"/>
          </p:nvSpPr>
          <p:spPr bwMode="gray">
            <a:xfrm>
              <a:off x="0" y="356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7" name="Rectangle 3"/>
          <p:cNvSpPr>
            <a:spLocks noGrp="1" noChangeArrowheads="1"/>
          </p:cNvSpPr>
          <p:nvPr>
            <p:ph type="body" idx="1"/>
          </p:nvPr>
        </p:nvSpPr>
        <p:spPr bwMode="auto">
          <a:xfrm>
            <a:off x="457200" y="10763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7162800" y="6567488"/>
            <a:ext cx="15240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r>
              <a:rPr lang="en-US"/>
              <a:t>Company  Logo</a:t>
            </a:r>
          </a:p>
        </p:txBody>
      </p:sp>
      <p:sp>
        <p:nvSpPr>
          <p:cNvPr id="1030" name="Rectangle 6"/>
          <p:cNvSpPr>
            <a:spLocks noGrp="1" noChangeArrowheads="1"/>
          </p:cNvSpPr>
          <p:nvPr>
            <p:ph type="sldNum" sz="quarter" idx="4"/>
          </p:nvPr>
        </p:nvSpPr>
        <p:spPr bwMode="auto">
          <a:xfrm>
            <a:off x="476250" y="6565900"/>
            <a:ext cx="609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tx2"/>
                </a:solidFill>
                <a:latin typeface="Verdana" pitchFamily="34" charset="0"/>
              </a:defRPr>
            </a:lvl1pPr>
          </a:lstStyle>
          <a:p>
            <a:fld id="{5FECDC40-AAFB-466A-8DDF-23AB3F64D65D}" type="slidenum">
              <a:rPr lang="en-US"/>
              <a:pPr/>
              <a:t>‹#›</a:t>
            </a:fld>
            <a:endParaRPr lang="en-US"/>
          </a:p>
        </p:txBody>
      </p:sp>
      <p:sp>
        <p:nvSpPr>
          <p:cNvPr id="1026" name="Rectangle 2"/>
          <p:cNvSpPr>
            <a:spLocks noGrp="1" noChangeArrowheads="1"/>
          </p:cNvSpPr>
          <p:nvPr>
            <p:ph type="title"/>
          </p:nvPr>
        </p:nvSpPr>
        <p:spPr bwMode="black">
          <a:xfrm>
            <a:off x="838200" y="319088"/>
            <a:ext cx="73914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vi-VN" sz="4400" dirty="0">
                <a:solidFill>
                  <a:schemeClr val="bg1"/>
                </a:solidFill>
              </a:rPr>
              <a:t>Chương </a:t>
            </a:r>
            <a:r>
              <a:rPr lang="vi-VN" sz="4400" dirty="0" smtClean="0">
                <a:solidFill>
                  <a:schemeClr val="bg1"/>
                </a:solidFill>
              </a:rPr>
              <a:t>1  </a:t>
            </a:r>
            <a:r>
              <a:rPr lang="vi-VN" sz="4400" dirty="0">
                <a:solidFill>
                  <a:schemeClr val="bg1"/>
                </a:solidFill>
              </a:rPr>
              <a:t/>
            </a:r>
            <a:br>
              <a:rPr lang="vi-VN" sz="4400" dirty="0">
                <a:solidFill>
                  <a:schemeClr val="bg1"/>
                </a:solidFill>
              </a:rPr>
            </a:br>
            <a:r>
              <a:rPr lang="vi-VN" sz="4400" dirty="0">
                <a:solidFill>
                  <a:schemeClr val="bg1"/>
                </a:solidFill>
              </a:rPr>
              <a:t>Bệnh do môi trường </a:t>
            </a:r>
            <a:endParaRPr lang="en-US" sz="4400" dirty="0">
              <a:solidFill>
                <a:schemeClr val="bg1"/>
              </a:solidFill>
            </a:endParaRPr>
          </a:p>
        </p:txBody>
      </p:sp>
      <p:sp>
        <p:nvSpPr>
          <p:cNvPr id="2051" name="Rectangle 3"/>
          <p:cNvSpPr>
            <a:spLocks noGrp="1" noChangeArrowheads="1"/>
          </p:cNvSpPr>
          <p:nvPr>
            <p:ph type="subTitle" idx="1"/>
          </p:nvPr>
        </p:nvSpPr>
        <p:spPr>
          <a:xfrm>
            <a:off x="1143000" y="5943600"/>
            <a:ext cx="7086600" cy="381000"/>
          </a:xfrm>
        </p:spPr>
        <p:txBody>
          <a:bodyPr/>
          <a:lstStyle/>
          <a:p>
            <a:pPr>
              <a:lnSpc>
                <a:spcPct val="90000"/>
              </a:lnSpc>
            </a:pPr>
            <a:r>
              <a:rPr lang="en-US" sz="2400" dirty="0" err="1" smtClean="0"/>
              <a:t>ThS</a:t>
            </a:r>
            <a:r>
              <a:rPr lang="en-US" sz="2400" dirty="0" smtClean="0"/>
              <a:t>. </a:t>
            </a:r>
            <a:r>
              <a:rPr lang="en-US" sz="2400" dirty="0" err="1" smtClean="0"/>
              <a:t>Trịnh</a:t>
            </a:r>
            <a:r>
              <a:rPr lang="en-US" sz="2400" dirty="0" smtClean="0"/>
              <a:t> </a:t>
            </a:r>
            <a:r>
              <a:rPr lang="en-US" sz="2400" dirty="0" err="1" smtClean="0"/>
              <a:t>Thị</a:t>
            </a:r>
            <a:r>
              <a:rPr lang="en-US" sz="2400" dirty="0" smtClean="0"/>
              <a:t> </a:t>
            </a:r>
            <a:r>
              <a:rPr lang="en-US" sz="2400" dirty="0" err="1" smtClean="0"/>
              <a:t>Trang</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563562"/>
          </a:xfrm>
        </p:spPr>
        <p:txBody>
          <a:bodyPr/>
          <a:lstStyle/>
          <a:p>
            <a:r>
              <a:rPr lang="en-US" sz="3000" dirty="0" smtClean="0"/>
              <a:t>1.3 </a:t>
            </a:r>
            <a:r>
              <a:rPr lang="en-US" sz="3000" dirty="0" err="1" smtClean="0"/>
              <a:t>Đặc</a:t>
            </a:r>
            <a:r>
              <a:rPr lang="en-US" sz="3000" dirty="0" smtClean="0"/>
              <a:t> </a:t>
            </a:r>
            <a:r>
              <a:rPr lang="en-US" sz="3000" dirty="0" err="1" smtClean="0"/>
              <a:t>điểm</a:t>
            </a:r>
            <a:r>
              <a:rPr lang="en-US" sz="3000" dirty="0" smtClean="0"/>
              <a:t> </a:t>
            </a:r>
            <a:r>
              <a:rPr lang="en-US" sz="3000" dirty="0" err="1" smtClean="0"/>
              <a:t>của</a:t>
            </a:r>
            <a:r>
              <a:rPr lang="en-US" sz="3000" dirty="0" smtClean="0"/>
              <a:t> </a:t>
            </a:r>
            <a:r>
              <a:rPr lang="en-US" sz="3000" dirty="0" err="1" smtClean="0"/>
              <a:t>bệnh</a:t>
            </a:r>
            <a:r>
              <a:rPr lang="en-US" sz="3000" dirty="0" smtClean="0"/>
              <a:t> do </a:t>
            </a:r>
            <a:r>
              <a:rPr lang="en-US" sz="3000" dirty="0" err="1" smtClean="0"/>
              <a:t>yếu</a:t>
            </a:r>
            <a:r>
              <a:rPr lang="en-US" sz="3000" dirty="0" smtClean="0"/>
              <a:t> </a:t>
            </a:r>
            <a:r>
              <a:rPr lang="en-US" sz="3000" dirty="0" err="1" smtClean="0"/>
              <a:t>tố</a:t>
            </a:r>
            <a:r>
              <a:rPr lang="en-US" sz="3000" dirty="0" smtClean="0"/>
              <a:t> </a:t>
            </a:r>
            <a:r>
              <a:rPr lang="en-US" sz="3000" dirty="0" err="1" smtClean="0"/>
              <a:t>môi</a:t>
            </a:r>
            <a:r>
              <a:rPr lang="en-US" sz="3000" dirty="0" smtClean="0"/>
              <a:t> </a:t>
            </a:r>
            <a:r>
              <a:rPr lang="en-US" sz="3000" dirty="0" err="1" smtClean="0"/>
              <a:t>trường</a:t>
            </a:r>
            <a:endParaRPr lang="en-US" sz="3000" dirty="0"/>
          </a:p>
        </p:txBody>
      </p:sp>
      <p:sp>
        <p:nvSpPr>
          <p:cNvPr id="3" name="Content Placeholder 2"/>
          <p:cNvSpPr>
            <a:spLocks noGrp="1"/>
          </p:cNvSpPr>
          <p:nvPr>
            <p:ph idx="1"/>
          </p:nvPr>
        </p:nvSpPr>
        <p:spPr>
          <a:xfrm>
            <a:off x="457200" y="1676400"/>
            <a:ext cx="8229600" cy="1666875"/>
          </a:xfrm>
        </p:spPr>
        <p:txBody>
          <a:bodyPr/>
          <a:lstStyle/>
          <a:p>
            <a:r>
              <a:rPr lang="en-US" sz="2400" b="0" dirty="0" err="1" smtClean="0">
                <a:latin typeface="+mj-lt"/>
              </a:rPr>
              <a:t>Không</a:t>
            </a:r>
            <a:r>
              <a:rPr lang="en-US" sz="2400" b="0" dirty="0" smtClean="0">
                <a:latin typeface="+mj-lt"/>
              </a:rPr>
              <a:t> </a:t>
            </a:r>
            <a:r>
              <a:rPr lang="en-US" sz="2400" b="0" dirty="0" err="1" smtClean="0">
                <a:latin typeface="+mj-lt"/>
              </a:rPr>
              <a:t>gây</a:t>
            </a:r>
            <a:r>
              <a:rPr lang="en-US" sz="2400" b="0" dirty="0" smtClean="0">
                <a:latin typeface="+mj-lt"/>
              </a:rPr>
              <a:t> </a:t>
            </a:r>
            <a:r>
              <a:rPr lang="en-US" sz="2400" b="0" dirty="0" err="1" smtClean="0">
                <a:latin typeface="+mj-lt"/>
              </a:rPr>
              <a:t>bệnh</a:t>
            </a:r>
            <a:r>
              <a:rPr lang="en-US" sz="2400" b="0" dirty="0" smtClean="0">
                <a:latin typeface="+mj-lt"/>
              </a:rPr>
              <a:t> </a:t>
            </a:r>
            <a:r>
              <a:rPr lang="en-US" sz="2400" b="0" dirty="0" err="1" smtClean="0">
                <a:latin typeface="+mj-lt"/>
              </a:rPr>
              <a:t>trên</a:t>
            </a:r>
            <a:r>
              <a:rPr lang="en-US" sz="2400" b="0" dirty="0" smtClean="0">
                <a:latin typeface="+mj-lt"/>
              </a:rPr>
              <a:t> </a:t>
            </a:r>
            <a:r>
              <a:rPr lang="en-US" sz="2400" b="0" dirty="0" err="1" smtClean="0">
                <a:latin typeface="+mj-lt"/>
              </a:rPr>
              <a:t>đối</a:t>
            </a:r>
            <a:r>
              <a:rPr lang="en-US" sz="2400" b="0" dirty="0" smtClean="0">
                <a:latin typeface="+mj-lt"/>
              </a:rPr>
              <a:t> </a:t>
            </a:r>
            <a:r>
              <a:rPr lang="en-US" sz="2400" b="0" dirty="0" err="1" smtClean="0">
                <a:latin typeface="+mj-lt"/>
              </a:rPr>
              <a:t>tượng</a:t>
            </a:r>
            <a:r>
              <a:rPr lang="en-US" sz="2400" b="0" dirty="0" smtClean="0">
                <a:latin typeface="+mj-lt"/>
              </a:rPr>
              <a:t> </a:t>
            </a:r>
            <a:r>
              <a:rPr lang="en-US" sz="2400" b="0" dirty="0" err="1" smtClean="0">
                <a:latin typeface="+mj-lt"/>
              </a:rPr>
              <a:t>điển</a:t>
            </a:r>
            <a:r>
              <a:rPr lang="en-US" sz="2400" b="0" dirty="0" smtClean="0">
                <a:latin typeface="+mj-lt"/>
              </a:rPr>
              <a:t> </a:t>
            </a:r>
            <a:r>
              <a:rPr lang="en-US" sz="2400" b="0" dirty="0" err="1" smtClean="0">
                <a:latin typeface="+mj-lt"/>
              </a:rPr>
              <a:t>hiền</a:t>
            </a:r>
            <a:endParaRPr lang="en-US" sz="2400" b="0" dirty="0" smtClean="0">
              <a:latin typeface="+mj-lt"/>
            </a:endParaRPr>
          </a:p>
          <a:p>
            <a:r>
              <a:rPr lang="en-US" sz="2400" b="0" dirty="0" err="1" smtClean="0">
                <a:latin typeface="+mj-lt"/>
              </a:rPr>
              <a:t>Tỉ</a:t>
            </a:r>
            <a:r>
              <a:rPr lang="en-US" sz="2400" b="0" dirty="0" smtClean="0">
                <a:latin typeface="+mj-lt"/>
              </a:rPr>
              <a:t> </a:t>
            </a:r>
            <a:r>
              <a:rPr lang="en-US" sz="2400" b="0" dirty="0" err="1" smtClean="0">
                <a:latin typeface="+mj-lt"/>
              </a:rPr>
              <a:t>lệ</a:t>
            </a:r>
            <a:r>
              <a:rPr lang="en-US" sz="2400" b="0" dirty="0" smtClean="0">
                <a:latin typeface="+mj-lt"/>
              </a:rPr>
              <a:t> </a:t>
            </a:r>
            <a:r>
              <a:rPr lang="en-US" sz="2400" b="0" dirty="0" err="1" smtClean="0">
                <a:latin typeface="+mj-lt"/>
              </a:rPr>
              <a:t>nhiễm</a:t>
            </a:r>
            <a:r>
              <a:rPr lang="en-US" sz="2400" b="0" dirty="0" smtClean="0">
                <a:latin typeface="+mj-lt"/>
              </a:rPr>
              <a:t> </a:t>
            </a:r>
            <a:r>
              <a:rPr lang="en-US" sz="2400" b="0" dirty="0" err="1" smtClean="0">
                <a:latin typeface="+mj-lt"/>
              </a:rPr>
              <a:t>biến</a:t>
            </a:r>
            <a:r>
              <a:rPr lang="en-US" sz="2400" b="0" dirty="0" smtClean="0">
                <a:latin typeface="+mj-lt"/>
              </a:rPr>
              <a:t> </a:t>
            </a:r>
            <a:r>
              <a:rPr lang="en-US" sz="2400" b="0" dirty="0" err="1" smtClean="0">
                <a:latin typeface="+mj-lt"/>
              </a:rPr>
              <a:t>động</a:t>
            </a:r>
            <a:endParaRPr lang="en-US" sz="2400" b="0" dirty="0" smtClean="0">
              <a:latin typeface="+mj-lt"/>
            </a:endParaRPr>
          </a:p>
          <a:p>
            <a:r>
              <a:rPr lang="en-US" sz="2400" b="0" dirty="0" err="1" smtClean="0">
                <a:latin typeface="+mj-lt"/>
              </a:rPr>
              <a:t>Không</a:t>
            </a:r>
            <a:r>
              <a:rPr lang="en-US" sz="2400" b="0" dirty="0" smtClean="0">
                <a:latin typeface="+mj-lt"/>
              </a:rPr>
              <a:t> </a:t>
            </a:r>
            <a:r>
              <a:rPr lang="en-US" sz="2400" b="0" dirty="0" err="1" smtClean="0">
                <a:latin typeface="+mj-lt"/>
              </a:rPr>
              <a:t>có</a:t>
            </a:r>
            <a:r>
              <a:rPr lang="en-US" sz="2400" b="0" dirty="0" smtClean="0">
                <a:latin typeface="+mj-lt"/>
              </a:rPr>
              <a:t> </a:t>
            </a:r>
            <a:r>
              <a:rPr lang="en-US" sz="2400" b="0" dirty="0" err="1" smtClean="0">
                <a:latin typeface="+mj-lt"/>
              </a:rPr>
              <a:t>khả</a:t>
            </a:r>
            <a:r>
              <a:rPr lang="en-US" sz="2400" b="0" dirty="0" smtClean="0">
                <a:latin typeface="+mj-lt"/>
              </a:rPr>
              <a:t> </a:t>
            </a:r>
            <a:r>
              <a:rPr lang="en-US" sz="2400" b="0" dirty="0" err="1" smtClean="0">
                <a:latin typeface="+mj-lt"/>
              </a:rPr>
              <a:t>năng</a:t>
            </a:r>
            <a:r>
              <a:rPr lang="en-US" sz="2400" b="0" dirty="0" smtClean="0">
                <a:latin typeface="+mj-lt"/>
              </a:rPr>
              <a:t> </a:t>
            </a:r>
            <a:r>
              <a:rPr lang="en-US" sz="2400" b="0" dirty="0" err="1" smtClean="0">
                <a:latin typeface="+mj-lt"/>
              </a:rPr>
              <a:t>truyền</a:t>
            </a:r>
            <a:r>
              <a:rPr lang="en-US" sz="2400" b="0" dirty="0" smtClean="0">
                <a:latin typeface="+mj-lt"/>
              </a:rPr>
              <a:t> </a:t>
            </a:r>
            <a:r>
              <a:rPr lang="en-US" sz="2400" b="0" dirty="0" err="1" smtClean="0">
                <a:latin typeface="+mj-lt"/>
              </a:rPr>
              <a:t>lây</a:t>
            </a:r>
            <a:r>
              <a:rPr lang="en-US" sz="2400" b="0" dirty="0" smtClean="0">
                <a:latin typeface="+mj-lt"/>
              </a:rPr>
              <a:t> </a:t>
            </a:r>
            <a:r>
              <a:rPr lang="en-US" sz="2400" b="0" dirty="0" err="1" smtClean="0">
                <a:latin typeface="+mj-lt"/>
              </a:rPr>
              <a:t>theo</a:t>
            </a:r>
            <a:r>
              <a:rPr lang="en-US" sz="2400" b="0" dirty="0" smtClean="0">
                <a:latin typeface="+mj-lt"/>
              </a:rPr>
              <a:t> </a:t>
            </a:r>
            <a:r>
              <a:rPr lang="en-US" sz="2400" b="0" dirty="0" err="1" smtClean="0">
                <a:latin typeface="+mj-lt"/>
              </a:rPr>
              <a:t>chiều</a:t>
            </a:r>
            <a:r>
              <a:rPr lang="en-US" sz="2400" b="0" dirty="0" smtClean="0">
                <a:latin typeface="+mj-lt"/>
              </a:rPr>
              <a:t> </a:t>
            </a:r>
            <a:r>
              <a:rPr lang="en-US" sz="2400" b="0" dirty="0" err="1" smtClean="0">
                <a:latin typeface="+mj-lt"/>
              </a:rPr>
              <a:t>ngang</a:t>
            </a:r>
            <a:r>
              <a:rPr lang="en-US" sz="2400" b="0" dirty="0" smtClean="0">
                <a:latin typeface="+mj-lt"/>
              </a:rPr>
              <a:t> </a:t>
            </a:r>
            <a:r>
              <a:rPr lang="en-US" sz="2400" b="0" dirty="0" err="1" smtClean="0">
                <a:latin typeface="+mj-lt"/>
              </a:rPr>
              <a:t>và</a:t>
            </a:r>
            <a:r>
              <a:rPr lang="en-US" sz="2400" b="0" dirty="0" smtClean="0">
                <a:latin typeface="+mj-lt"/>
              </a:rPr>
              <a:t> </a:t>
            </a:r>
            <a:r>
              <a:rPr lang="en-US" sz="2400" b="0" dirty="0" err="1" smtClean="0">
                <a:latin typeface="+mj-lt"/>
              </a:rPr>
              <a:t>dọc</a:t>
            </a:r>
            <a:endParaRPr lang="en-US" sz="2400" b="0" dirty="0">
              <a:latin typeface="+mj-lt"/>
            </a:endParaRPr>
          </a:p>
        </p:txBody>
      </p:sp>
      <p:sp>
        <p:nvSpPr>
          <p:cNvPr id="4" name="Footer Placeholder 3"/>
          <p:cNvSpPr>
            <a:spLocks noGrp="1"/>
          </p:cNvSpPr>
          <p:nvPr>
            <p:ph type="ftr" sz="quarter" idx="10"/>
          </p:nvPr>
        </p:nvSpPr>
        <p:spPr/>
        <p:txBody>
          <a:bodyPr/>
          <a:lstStyle/>
          <a:p>
            <a:r>
              <a:rPr lang="en-US" smtClean="0"/>
              <a:t>Company  Logo</a:t>
            </a:r>
            <a:endParaRPr lang="en-US"/>
          </a:p>
        </p:txBody>
      </p:sp>
    </p:spTree>
    <p:extLst>
      <p:ext uri="{BB962C8B-B14F-4D97-AF65-F5344CB8AC3E}">
        <p14:creationId xmlns:p14="http://schemas.microsoft.com/office/powerpoint/2010/main" val="606224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91400" cy="563562"/>
          </a:xfrm>
        </p:spPr>
        <p:txBody>
          <a:bodyPr/>
          <a:lstStyle/>
          <a:p>
            <a:r>
              <a:rPr lang="en-US" sz="3000" dirty="0" smtClean="0"/>
              <a:t>1.4 </a:t>
            </a:r>
            <a:r>
              <a:rPr lang="en-US" sz="3000" dirty="0" err="1" smtClean="0"/>
              <a:t>Bệnh</a:t>
            </a:r>
            <a:r>
              <a:rPr lang="en-US" sz="3000" dirty="0" smtClean="0"/>
              <a:t> do </a:t>
            </a:r>
            <a:r>
              <a:rPr lang="en-US" sz="3000" dirty="0" err="1" smtClean="0"/>
              <a:t>nhiệt</a:t>
            </a:r>
            <a:r>
              <a:rPr lang="en-US" sz="3000" dirty="0" smtClean="0"/>
              <a:t> </a:t>
            </a:r>
            <a:r>
              <a:rPr lang="en-US" sz="3000" dirty="0" err="1" smtClean="0"/>
              <a:t>độ</a:t>
            </a:r>
            <a:endParaRPr lang="en-US" sz="3000" dirty="0"/>
          </a:p>
        </p:txBody>
      </p:sp>
      <p:sp>
        <p:nvSpPr>
          <p:cNvPr id="3" name="Content Placeholder 2"/>
          <p:cNvSpPr>
            <a:spLocks noGrp="1"/>
          </p:cNvSpPr>
          <p:nvPr>
            <p:ph idx="1"/>
          </p:nvPr>
        </p:nvSpPr>
        <p:spPr>
          <a:xfrm>
            <a:off x="457200" y="1457325"/>
            <a:ext cx="8229600" cy="5248275"/>
          </a:xfrm>
        </p:spPr>
        <p:txBody>
          <a:bodyPr/>
          <a:lstStyle/>
          <a:p>
            <a:pPr algn="just"/>
            <a:r>
              <a:rPr lang="vi-VN" sz="2400" b="0" dirty="0"/>
              <a:t>Tôm cá là nhóm động vật biến </a:t>
            </a:r>
            <a:r>
              <a:rPr lang="vi-VN" sz="2400" b="0" dirty="0" smtClean="0"/>
              <a:t>nhiệt</a:t>
            </a:r>
            <a:endParaRPr lang="en-US" sz="2400" b="0" dirty="0" smtClean="0"/>
          </a:p>
          <a:p>
            <a:pPr algn="just"/>
            <a:r>
              <a:rPr lang="en-US" sz="2400" b="0" dirty="0" err="1" smtClean="0"/>
              <a:t>Sự</a:t>
            </a:r>
            <a:r>
              <a:rPr lang="en-US" sz="2400" b="0" dirty="0" smtClean="0"/>
              <a:t> </a:t>
            </a:r>
            <a:r>
              <a:rPr lang="en-US" sz="2400" b="0" dirty="0" err="1" smtClean="0"/>
              <a:t>biến</a:t>
            </a:r>
            <a:r>
              <a:rPr lang="en-US" sz="2400" b="0" dirty="0" smtClean="0"/>
              <a:t> </a:t>
            </a:r>
            <a:r>
              <a:rPr lang="en-US" sz="2400" b="0" dirty="0" err="1" smtClean="0"/>
              <a:t>đổi</a:t>
            </a:r>
            <a:r>
              <a:rPr lang="en-US" sz="2400" b="0" dirty="0" smtClean="0"/>
              <a:t> </a:t>
            </a:r>
            <a:r>
              <a:rPr lang="en-US" sz="2400" b="0" dirty="0" err="1" smtClean="0"/>
              <a:t>nhiệt</a:t>
            </a:r>
            <a:r>
              <a:rPr lang="en-US" sz="2400" b="0" dirty="0" smtClean="0"/>
              <a:t> </a:t>
            </a:r>
            <a:r>
              <a:rPr lang="en-US" sz="2400" b="0" dirty="0" err="1" smtClean="0"/>
              <a:t>độ</a:t>
            </a:r>
            <a:r>
              <a:rPr lang="en-US" sz="2400" b="0" dirty="0" smtClean="0"/>
              <a:t> </a:t>
            </a:r>
            <a:r>
              <a:rPr lang="en-US" sz="2400" b="0" dirty="0" err="1" smtClean="0"/>
              <a:t>môi</a:t>
            </a:r>
            <a:r>
              <a:rPr lang="en-US" sz="2400" b="0" dirty="0" smtClean="0"/>
              <a:t> </a:t>
            </a:r>
            <a:r>
              <a:rPr lang="en-US" sz="2400" b="0" dirty="0" err="1" smtClean="0"/>
              <a:t>trường</a:t>
            </a:r>
            <a:r>
              <a:rPr lang="en-US" sz="2400" b="0" dirty="0" smtClean="0"/>
              <a:t> </a:t>
            </a:r>
            <a:r>
              <a:rPr lang="en-US" sz="2400" b="0" dirty="0" err="1" smtClean="0"/>
              <a:t>đột</a:t>
            </a:r>
            <a:r>
              <a:rPr lang="en-US" sz="2400" b="0" dirty="0" smtClean="0"/>
              <a:t> </a:t>
            </a:r>
            <a:r>
              <a:rPr lang="en-US" sz="2400" b="0" dirty="0" err="1" smtClean="0"/>
              <a:t>ngột</a:t>
            </a:r>
            <a:r>
              <a:rPr lang="en-US" sz="2400" b="0" dirty="0" smtClean="0"/>
              <a:t> </a:t>
            </a:r>
            <a:r>
              <a:rPr lang="en-US" sz="2400" b="0" dirty="0" err="1" smtClean="0"/>
              <a:t>gây</a:t>
            </a:r>
            <a:r>
              <a:rPr lang="en-US" sz="2400" b="0" dirty="0" smtClean="0"/>
              <a:t> </a:t>
            </a:r>
            <a:r>
              <a:rPr lang="en-US" sz="2400" b="0" dirty="0" err="1" smtClean="0"/>
              <a:t>sốc</a:t>
            </a:r>
            <a:r>
              <a:rPr lang="en-US" sz="2400" b="0" dirty="0" smtClean="0"/>
              <a:t> </a:t>
            </a:r>
            <a:r>
              <a:rPr lang="en-US" sz="2400" b="0" dirty="0" err="1" smtClean="0"/>
              <a:t>tôm</a:t>
            </a:r>
            <a:r>
              <a:rPr lang="en-US" sz="2400" b="0" dirty="0" smtClean="0"/>
              <a:t>, </a:t>
            </a:r>
            <a:r>
              <a:rPr lang="en-US" sz="2400" b="0" dirty="0" err="1" smtClean="0"/>
              <a:t>cá</a:t>
            </a:r>
            <a:endParaRPr lang="en-US" sz="2400" b="0" dirty="0" smtClean="0"/>
          </a:p>
          <a:p>
            <a:pPr algn="just"/>
            <a:r>
              <a:rPr lang="en-US" sz="2400" b="0" dirty="0" err="1" smtClean="0"/>
              <a:t>Chú</a:t>
            </a:r>
            <a:r>
              <a:rPr lang="en-US" sz="2400" b="0" dirty="0" smtClean="0"/>
              <a:t> ý </a:t>
            </a:r>
            <a:r>
              <a:rPr lang="en-US" sz="2400" b="0" dirty="0" err="1" smtClean="0"/>
              <a:t>khi</a:t>
            </a:r>
            <a:r>
              <a:rPr lang="en-US" sz="2400" b="0" dirty="0" smtClean="0"/>
              <a:t> </a:t>
            </a:r>
            <a:r>
              <a:rPr lang="en-US" sz="2400" b="0" dirty="0" err="1" smtClean="0"/>
              <a:t>thời</a:t>
            </a:r>
            <a:r>
              <a:rPr lang="en-US" sz="2400" b="0" dirty="0" smtClean="0"/>
              <a:t> </a:t>
            </a:r>
            <a:r>
              <a:rPr lang="en-US" sz="2400" b="0" dirty="0" err="1" smtClean="0"/>
              <a:t>tiết</a:t>
            </a:r>
            <a:r>
              <a:rPr lang="en-US" sz="2400" b="0" dirty="0" smtClean="0"/>
              <a:t> </a:t>
            </a:r>
            <a:r>
              <a:rPr lang="en-US" sz="2400" b="0" dirty="0" err="1" smtClean="0"/>
              <a:t>thay</a:t>
            </a:r>
            <a:r>
              <a:rPr lang="en-US" sz="2400" b="0" dirty="0" smtClean="0"/>
              <a:t> </a:t>
            </a:r>
            <a:r>
              <a:rPr lang="en-US" sz="2400" b="0" dirty="0" err="1" smtClean="0"/>
              <a:t>đổi</a:t>
            </a:r>
            <a:r>
              <a:rPr lang="en-US" sz="2400" b="0" dirty="0" smtClean="0"/>
              <a:t> </a:t>
            </a:r>
            <a:r>
              <a:rPr lang="en-US" sz="2400" b="0" dirty="0" err="1" smtClean="0"/>
              <a:t>đột</a:t>
            </a:r>
            <a:r>
              <a:rPr lang="en-US" sz="2400" b="0" dirty="0" smtClean="0"/>
              <a:t> </a:t>
            </a:r>
            <a:r>
              <a:rPr lang="en-US" sz="2400" b="0" dirty="0" err="1" smtClean="0"/>
              <a:t>ngột</a:t>
            </a:r>
            <a:r>
              <a:rPr lang="en-US" sz="2400" b="0" dirty="0" smtClean="0"/>
              <a:t>: </a:t>
            </a:r>
            <a:r>
              <a:rPr lang="en-US" sz="2400" b="0" dirty="0" err="1" smtClean="0"/>
              <a:t>đặc</a:t>
            </a:r>
            <a:r>
              <a:rPr lang="en-US" sz="2400" b="0" dirty="0" smtClean="0"/>
              <a:t> </a:t>
            </a:r>
            <a:r>
              <a:rPr lang="en-US" sz="2400" b="0" dirty="0" err="1" smtClean="0"/>
              <a:t>biệt</a:t>
            </a:r>
            <a:r>
              <a:rPr lang="en-US" sz="2400" b="0" dirty="0" smtClean="0"/>
              <a:t> </a:t>
            </a:r>
            <a:r>
              <a:rPr lang="en-US" sz="2400" b="0" dirty="0" err="1" smtClean="0"/>
              <a:t>khi</a:t>
            </a:r>
            <a:r>
              <a:rPr lang="en-US" sz="2400" b="0" dirty="0" smtClean="0"/>
              <a:t> </a:t>
            </a:r>
            <a:r>
              <a:rPr lang="en-US" sz="2400" b="0" dirty="0" err="1" smtClean="0"/>
              <a:t>nhiệt</a:t>
            </a:r>
            <a:r>
              <a:rPr lang="en-US" sz="2400" b="0" dirty="0" smtClean="0"/>
              <a:t> </a:t>
            </a:r>
            <a:r>
              <a:rPr lang="en-US" sz="2400" b="0" dirty="0" err="1" smtClean="0"/>
              <a:t>độ</a:t>
            </a:r>
            <a:r>
              <a:rPr lang="en-US" sz="2400" b="0" dirty="0" smtClean="0"/>
              <a:t> </a:t>
            </a:r>
            <a:r>
              <a:rPr lang="en-US" sz="2400" b="0" dirty="0" err="1" smtClean="0"/>
              <a:t>môi</a:t>
            </a:r>
            <a:r>
              <a:rPr lang="en-US" sz="2400" b="0" dirty="0" smtClean="0"/>
              <a:t> </a:t>
            </a:r>
            <a:r>
              <a:rPr lang="en-US" sz="2400" b="0" dirty="0" err="1" smtClean="0"/>
              <a:t>trường</a:t>
            </a:r>
            <a:r>
              <a:rPr lang="en-US" sz="2400" b="0" dirty="0" smtClean="0"/>
              <a:t> </a:t>
            </a:r>
            <a:r>
              <a:rPr lang="en-US" sz="2400" b="0" dirty="0" err="1" smtClean="0"/>
              <a:t>thay</a:t>
            </a:r>
            <a:r>
              <a:rPr lang="en-US" sz="2400" b="0" dirty="0" smtClean="0"/>
              <a:t> </a:t>
            </a:r>
            <a:r>
              <a:rPr lang="en-US" sz="2400" b="0" dirty="0" err="1" smtClean="0"/>
              <a:t>đổi</a:t>
            </a:r>
            <a:r>
              <a:rPr lang="en-US" sz="2400" b="0" dirty="0" smtClean="0"/>
              <a:t> </a:t>
            </a:r>
            <a:r>
              <a:rPr lang="en-US" sz="2400" b="0" dirty="0" err="1" smtClean="0"/>
              <a:t>ngày</a:t>
            </a:r>
            <a:r>
              <a:rPr lang="en-US" sz="2400" b="0" dirty="0" smtClean="0"/>
              <a:t> </a:t>
            </a:r>
            <a:r>
              <a:rPr lang="en-US" sz="2400" b="0" dirty="0" err="1" smtClean="0"/>
              <a:t>đêm</a:t>
            </a:r>
            <a:r>
              <a:rPr lang="en-US" sz="2400" b="0" dirty="0" smtClean="0"/>
              <a:t> </a:t>
            </a:r>
            <a:r>
              <a:rPr lang="en-US" sz="2400" b="0" dirty="0" err="1" smtClean="0"/>
              <a:t>trên</a:t>
            </a:r>
            <a:r>
              <a:rPr lang="en-US" sz="2400" b="0" dirty="0" smtClean="0"/>
              <a:t> 5</a:t>
            </a:r>
            <a:r>
              <a:rPr lang="en-US" sz="2400" b="0" baseline="30000" dirty="0" smtClean="0"/>
              <a:t>o</a:t>
            </a:r>
            <a:r>
              <a:rPr lang="en-US" sz="2400" b="0" dirty="0" smtClean="0"/>
              <a:t>C</a:t>
            </a:r>
          </a:p>
          <a:p>
            <a:pPr algn="just"/>
            <a:r>
              <a:rPr lang="en-US" sz="2400" b="0" dirty="0" smtClean="0"/>
              <a:t>VD: </a:t>
            </a:r>
            <a:r>
              <a:rPr lang="en-US" sz="2400" b="0" dirty="0" err="1" smtClean="0"/>
              <a:t>Cá</a:t>
            </a:r>
            <a:r>
              <a:rPr lang="en-US" sz="2400" b="0" dirty="0" smtClean="0"/>
              <a:t> </a:t>
            </a:r>
            <a:r>
              <a:rPr lang="en-US" sz="2400" b="0" dirty="0" err="1" smtClean="0"/>
              <a:t>rô</a:t>
            </a:r>
            <a:r>
              <a:rPr lang="en-US" sz="2400" b="0" dirty="0" smtClean="0"/>
              <a:t> phi </a:t>
            </a:r>
            <a:r>
              <a:rPr lang="en-US" sz="2400" b="0" dirty="0" err="1" smtClean="0"/>
              <a:t>chịu</a:t>
            </a:r>
            <a:r>
              <a:rPr lang="en-US" sz="2400" b="0" dirty="0" smtClean="0"/>
              <a:t> </a:t>
            </a:r>
            <a:r>
              <a:rPr lang="en-US" sz="2400" b="0" dirty="0" err="1" smtClean="0"/>
              <a:t>lạnh</a:t>
            </a:r>
            <a:r>
              <a:rPr lang="en-US" sz="2400" b="0" dirty="0" smtClean="0"/>
              <a:t> </a:t>
            </a:r>
            <a:r>
              <a:rPr lang="en-US" sz="2400" b="0" dirty="0" err="1" smtClean="0"/>
              <a:t>kém</a:t>
            </a:r>
            <a:r>
              <a:rPr lang="en-US" sz="2400" b="0" dirty="0" smtClean="0"/>
              <a:t>, </a:t>
            </a:r>
            <a:r>
              <a:rPr lang="en-US" sz="2400" b="0" dirty="0" err="1" smtClean="0"/>
              <a:t>mùa</a:t>
            </a:r>
            <a:r>
              <a:rPr lang="en-US" sz="2400" b="0" dirty="0" smtClean="0"/>
              <a:t> </a:t>
            </a:r>
            <a:r>
              <a:rPr lang="en-US" sz="2400" b="0" dirty="0" err="1" smtClean="0"/>
              <a:t>đông</a:t>
            </a:r>
            <a:r>
              <a:rPr lang="en-US" sz="2400" b="0" dirty="0" smtClean="0"/>
              <a:t> ở </a:t>
            </a:r>
            <a:r>
              <a:rPr lang="en-US" sz="2400" b="0" dirty="0" err="1" smtClean="0"/>
              <a:t>miền</a:t>
            </a:r>
            <a:r>
              <a:rPr lang="en-US" sz="2400" b="0" dirty="0" smtClean="0"/>
              <a:t> </a:t>
            </a:r>
            <a:r>
              <a:rPr lang="en-US" sz="2400" b="0" dirty="0" err="1" smtClean="0"/>
              <a:t>bắc</a:t>
            </a:r>
            <a:r>
              <a:rPr lang="en-US" sz="2400" b="0" dirty="0" smtClean="0"/>
              <a:t> </a:t>
            </a:r>
            <a:r>
              <a:rPr lang="en-US" sz="2400" b="0" dirty="0" err="1" smtClean="0"/>
              <a:t>gây</a:t>
            </a:r>
            <a:r>
              <a:rPr lang="en-US" sz="2400" b="0" dirty="0" smtClean="0"/>
              <a:t> </a:t>
            </a:r>
            <a:r>
              <a:rPr lang="en-US" sz="2400" b="0" dirty="0" err="1" smtClean="0"/>
              <a:t>chết</a:t>
            </a:r>
            <a:r>
              <a:rPr lang="en-US" sz="2400" b="0" dirty="0" smtClean="0"/>
              <a:t> </a:t>
            </a:r>
            <a:r>
              <a:rPr lang="en-US" sz="2400" b="0" dirty="0" err="1" smtClean="0"/>
              <a:t>cá</a:t>
            </a:r>
            <a:r>
              <a:rPr lang="en-US" sz="2400" b="0" dirty="0" smtClean="0"/>
              <a:t> </a:t>
            </a:r>
            <a:r>
              <a:rPr lang="en-US" sz="2400" b="0" dirty="0" err="1" smtClean="0"/>
              <a:t>rô</a:t>
            </a:r>
            <a:r>
              <a:rPr lang="en-US" sz="2400" b="0" dirty="0" smtClean="0"/>
              <a:t> phi </a:t>
            </a:r>
            <a:r>
              <a:rPr lang="en-US" sz="2400" b="0" dirty="0" err="1" smtClean="0"/>
              <a:t>hàng</a:t>
            </a:r>
            <a:r>
              <a:rPr lang="en-US" sz="2400" b="0" dirty="0" smtClean="0"/>
              <a:t> </a:t>
            </a:r>
            <a:r>
              <a:rPr lang="en-US" sz="2400" b="0" dirty="0" err="1" smtClean="0"/>
              <a:t>loạt</a:t>
            </a:r>
            <a:endParaRPr lang="en-US" sz="2400" b="0" dirty="0" smtClean="0"/>
          </a:p>
          <a:p>
            <a:pPr algn="just"/>
            <a:endParaRPr lang="en-US" sz="2400" b="0" dirty="0"/>
          </a:p>
        </p:txBody>
      </p:sp>
      <p:sp>
        <p:nvSpPr>
          <p:cNvPr id="4" name="Footer Placeholder 3"/>
          <p:cNvSpPr>
            <a:spLocks noGrp="1"/>
          </p:cNvSpPr>
          <p:nvPr>
            <p:ph type="ftr" sz="quarter" idx="10"/>
          </p:nvPr>
        </p:nvSpPr>
        <p:spPr/>
        <p:txBody>
          <a:bodyPr/>
          <a:lstStyle/>
          <a:p>
            <a:r>
              <a:rPr lang="en-US" smtClean="0"/>
              <a:t>Company  Logo</a:t>
            </a:r>
            <a:endParaRPr lang="en-US"/>
          </a:p>
        </p:txBody>
      </p:sp>
    </p:spTree>
    <p:extLst>
      <p:ext uri="{BB962C8B-B14F-4D97-AF65-F5344CB8AC3E}">
        <p14:creationId xmlns:p14="http://schemas.microsoft.com/office/powerpoint/2010/main" val="3993733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91400" cy="563562"/>
          </a:xfrm>
        </p:spPr>
        <p:txBody>
          <a:bodyPr/>
          <a:lstStyle/>
          <a:p>
            <a:r>
              <a:rPr lang="en-US" sz="3000" dirty="0" smtClean="0"/>
              <a:t>1.2 </a:t>
            </a:r>
            <a:r>
              <a:rPr lang="en-US" sz="3000" dirty="0" err="1" smtClean="0"/>
              <a:t>Bệnh</a:t>
            </a:r>
            <a:r>
              <a:rPr lang="en-US" sz="3000" dirty="0" smtClean="0"/>
              <a:t> do </a:t>
            </a:r>
            <a:r>
              <a:rPr lang="en-US" sz="3000" dirty="0" err="1" smtClean="0"/>
              <a:t>nhiệt</a:t>
            </a:r>
            <a:r>
              <a:rPr lang="en-US" sz="3000" dirty="0" smtClean="0"/>
              <a:t> </a:t>
            </a:r>
            <a:r>
              <a:rPr lang="en-US" sz="3000" dirty="0" err="1" smtClean="0"/>
              <a:t>độ</a:t>
            </a:r>
            <a:endParaRPr lang="en-US" sz="3000" dirty="0"/>
          </a:p>
        </p:txBody>
      </p:sp>
      <p:sp>
        <p:nvSpPr>
          <p:cNvPr id="4" name="Footer Placeholder 3"/>
          <p:cNvSpPr>
            <a:spLocks noGrp="1"/>
          </p:cNvSpPr>
          <p:nvPr>
            <p:ph type="ftr" sz="quarter" idx="10"/>
          </p:nvPr>
        </p:nvSpPr>
        <p:spPr/>
        <p:txBody>
          <a:bodyPr/>
          <a:lstStyle/>
          <a:p>
            <a:r>
              <a:rPr lang="en-US" smtClean="0"/>
              <a:t>Company  Logo</a:t>
            </a:r>
            <a:endParaRPr lang="en-US"/>
          </a:p>
        </p:txBody>
      </p:sp>
      <p:sp>
        <p:nvSpPr>
          <p:cNvPr id="5" name="Content Placeholder 4"/>
          <p:cNvSpPr>
            <a:spLocks noGrp="1"/>
          </p:cNvSpPr>
          <p:nvPr>
            <p:ph idx="1"/>
          </p:nvPr>
        </p:nvSpPr>
        <p:spPr>
          <a:xfrm>
            <a:off x="381000" y="1381125"/>
            <a:ext cx="8229600" cy="2962275"/>
          </a:xfrm>
        </p:spPr>
        <p:txBody>
          <a:bodyPr/>
          <a:lstStyle/>
          <a:p>
            <a:pPr algn="just">
              <a:spcBef>
                <a:spcPts val="600"/>
              </a:spcBef>
              <a:spcAft>
                <a:spcPts val="600"/>
              </a:spcAft>
            </a:pPr>
            <a:r>
              <a:rPr lang="vi-VN" sz="2400" b="0" dirty="0"/>
              <a:t>Khi nhiệt độ nước giảm xuống </a:t>
            </a:r>
            <a:r>
              <a:rPr lang="vi-VN" sz="2400" b="0" dirty="0" smtClean="0"/>
              <a:t>13-14</a:t>
            </a:r>
            <a:r>
              <a:rPr lang="en-US" sz="2400" b="0" baseline="30000" dirty="0" smtClean="0"/>
              <a:t>o</a:t>
            </a:r>
            <a:r>
              <a:rPr lang="vi-VN" sz="2400" b="0" dirty="0" smtClean="0"/>
              <a:t>C</a:t>
            </a:r>
            <a:r>
              <a:rPr lang="vi-VN" sz="2400" b="0" dirty="0"/>
              <a:t>, rét kéo </a:t>
            </a:r>
            <a:r>
              <a:rPr lang="vi-VN" sz="2400" b="0" dirty="0" smtClean="0"/>
              <a:t>dài </a:t>
            </a:r>
            <a:r>
              <a:rPr lang="vi-VN" sz="2400" b="0" dirty="0"/>
              <a:t>có thể làm chết tôm càng xanh.  </a:t>
            </a:r>
          </a:p>
          <a:p>
            <a:pPr algn="just">
              <a:spcBef>
                <a:spcPts val="600"/>
              </a:spcBef>
              <a:spcAft>
                <a:spcPts val="600"/>
              </a:spcAft>
            </a:pPr>
            <a:r>
              <a:rPr lang="vi-VN" sz="2400" b="0" dirty="0" smtClean="0"/>
              <a:t>Khi </a:t>
            </a:r>
            <a:r>
              <a:rPr lang="vi-VN" sz="2400" b="0" dirty="0"/>
              <a:t>nhiệt độ nước trong ao là </a:t>
            </a:r>
            <a:r>
              <a:rPr lang="vi-VN" sz="2400" b="0" dirty="0" smtClean="0"/>
              <a:t>35</a:t>
            </a:r>
            <a:r>
              <a:rPr lang="en-US" sz="2400" b="0" baseline="30000" dirty="0" smtClean="0"/>
              <a:t>o</a:t>
            </a:r>
            <a:r>
              <a:rPr lang="vi-VN" sz="2400" b="0" dirty="0" smtClean="0"/>
              <a:t>C </a:t>
            </a:r>
            <a:r>
              <a:rPr lang="vi-VN" sz="2400" b="0" dirty="0"/>
              <a:t>tỷ lệ sống của </a:t>
            </a:r>
            <a:r>
              <a:rPr lang="vi-VN" sz="2400" b="0" dirty="0" smtClean="0"/>
              <a:t>tôm </a:t>
            </a:r>
            <a:r>
              <a:rPr lang="vi-VN" sz="2400" b="0" dirty="0"/>
              <a:t>sú là 100%, nhưng nhiệt độ </a:t>
            </a:r>
            <a:r>
              <a:rPr lang="vi-VN" sz="2400" b="0" dirty="0" smtClean="0"/>
              <a:t>37,5</a:t>
            </a:r>
            <a:r>
              <a:rPr lang="en-US" sz="2400" b="0" baseline="30000" dirty="0" smtClean="0"/>
              <a:t>o</a:t>
            </a:r>
            <a:r>
              <a:rPr lang="vi-VN" sz="2400" b="0" dirty="0" smtClean="0"/>
              <a:t>C </a:t>
            </a:r>
            <a:r>
              <a:rPr lang="vi-VN" sz="2400" b="0" dirty="0"/>
              <a:t>tôm chỉ </a:t>
            </a:r>
            <a:r>
              <a:rPr lang="vi-VN" sz="2400" b="0" dirty="0" smtClean="0"/>
              <a:t>còn </a:t>
            </a:r>
            <a:r>
              <a:rPr lang="vi-VN" sz="2400" b="0" dirty="0"/>
              <a:t>sống 60%, nhiệt độ 400C tỷ lệ sống còn 40%.  </a:t>
            </a:r>
          </a:p>
          <a:p>
            <a:pPr algn="just">
              <a:spcBef>
                <a:spcPts val="600"/>
              </a:spcBef>
              <a:spcAft>
                <a:spcPts val="600"/>
              </a:spcAft>
            </a:pPr>
            <a:r>
              <a:rPr lang="vi-VN" sz="2400" b="0" dirty="0" smtClean="0"/>
              <a:t>Nhiệt </a:t>
            </a:r>
            <a:r>
              <a:rPr lang="vi-VN" sz="2400" b="0" dirty="0"/>
              <a:t>độ thích hợp nhất là 28 – </a:t>
            </a:r>
            <a:r>
              <a:rPr lang="vi-VN" sz="2400" b="0" dirty="0" smtClean="0"/>
              <a:t>32</a:t>
            </a:r>
            <a:r>
              <a:rPr lang="en-US" sz="2400" b="0" baseline="30000" dirty="0" smtClean="0"/>
              <a:t>o</a:t>
            </a:r>
            <a:r>
              <a:rPr lang="vi-VN" sz="2400" b="0" dirty="0" smtClean="0"/>
              <a:t>C </a:t>
            </a:r>
            <a:r>
              <a:rPr lang="vi-VN" sz="2400" b="0" dirty="0"/>
              <a:t>đối với tôm </a:t>
            </a:r>
            <a:r>
              <a:rPr lang="vi-VN" sz="2400" b="0" dirty="0" smtClean="0"/>
              <a:t>sú </a:t>
            </a:r>
            <a:r>
              <a:rPr lang="vi-VN" sz="2400" b="0" dirty="0"/>
              <a:t>thương phẩm. </a:t>
            </a:r>
            <a:endParaRPr lang="en-US" sz="2400" b="0" dirty="0"/>
          </a:p>
        </p:txBody>
      </p:sp>
    </p:spTree>
    <p:extLst>
      <p:ext uri="{BB962C8B-B14F-4D97-AF65-F5344CB8AC3E}">
        <p14:creationId xmlns:p14="http://schemas.microsoft.com/office/powerpoint/2010/main" val="1521725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91400" cy="563562"/>
          </a:xfrm>
        </p:spPr>
        <p:txBody>
          <a:bodyPr/>
          <a:lstStyle/>
          <a:p>
            <a:r>
              <a:rPr lang="en-US" sz="3000" dirty="0" smtClean="0"/>
              <a:t>1.2 </a:t>
            </a:r>
            <a:r>
              <a:rPr lang="en-US" sz="3000" dirty="0" err="1" smtClean="0"/>
              <a:t>Bệnh</a:t>
            </a:r>
            <a:r>
              <a:rPr lang="en-US" sz="3000" dirty="0" smtClean="0"/>
              <a:t> do </a:t>
            </a:r>
            <a:r>
              <a:rPr lang="en-US" sz="3000" dirty="0" err="1" smtClean="0"/>
              <a:t>nhiệt</a:t>
            </a:r>
            <a:r>
              <a:rPr lang="en-US" sz="3000" dirty="0" smtClean="0"/>
              <a:t> </a:t>
            </a:r>
            <a:r>
              <a:rPr lang="en-US" sz="3000" dirty="0" err="1" smtClean="0"/>
              <a:t>độ</a:t>
            </a:r>
            <a:endParaRPr lang="en-US" sz="3000" dirty="0"/>
          </a:p>
        </p:txBody>
      </p:sp>
      <p:sp>
        <p:nvSpPr>
          <p:cNvPr id="4" name="Footer Placeholder 3"/>
          <p:cNvSpPr>
            <a:spLocks noGrp="1"/>
          </p:cNvSpPr>
          <p:nvPr>
            <p:ph type="ftr" sz="quarter" idx="10"/>
          </p:nvPr>
        </p:nvSpPr>
        <p:spPr/>
        <p:txBody>
          <a:bodyPr/>
          <a:lstStyle/>
          <a:p>
            <a:r>
              <a:rPr lang="en-US" smtClean="0"/>
              <a:t>Company  Logo</a:t>
            </a:r>
            <a:endParaRPr lang="en-US"/>
          </a:p>
        </p:txBody>
      </p:sp>
      <p:sp>
        <p:nvSpPr>
          <p:cNvPr id="5" name="Content Placeholder 4"/>
          <p:cNvSpPr>
            <a:spLocks noGrp="1"/>
          </p:cNvSpPr>
          <p:nvPr>
            <p:ph idx="1"/>
          </p:nvPr>
        </p:nvSpPr>
        <p:spPr/>
        <p:txBody>
          <a:bodyPr/>
          <a:lstStyle/>
          <a:p>
            <a:r>
              <a:rPr lang="en-US" dirty="0"/>
              <a:t> </a:t>
            </a:r>
          </a:p>
        </p:txBody>
      </p:sp>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284" y="1300163"/>
            <a:ext cx="6981316" cy="464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831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620000" cy="563562"/>
          </a:xfrm>
        </p:spPr>
        <p:txBody>
          <a:bodyPr/>
          <a:lstStyle/>
          <a:p>
            <a:r>
              <a:rPr lang="en-US" sz="1800" dirty="0" err="1" smtClean="0"/>
              <a:t>Ảnh</a:t>
            </a:r>
            <a:r>
              <a:rPr lang="en-US" sz="1800" dirty="0" smtClean="0"/>
              <a:t> </a:t>
            </a:r>
            <a:r>
              <a:rPr lang="en-US" sz="1800" dirty="0" err="1" smtClean="0"/>
              <a:t>hưởng</a:t>
            </a:r>
            <a:r>
              <a:rPr lang="en-US" sz="1800" dirty="0" smtClean="0"/>
              <a:t> </a:t>
            </a:r>
            <a:r>
              <a:rPr lang="en-US" sz="1800" dirty="0" err="1" smtClean="0"/>
              <a:t>của</a:t>
            </a:r>
            <a:r>
              <a:rPr lang="en-US" sz="1800" dirty="0" smtClean="0"/>
              <a:t> T</a:t>
            </a:r>
            <a:r>
              <a:rPr lang="en-US" sz="1800" baseline="30000" dirty="0" smtClean="0"/>
              <a:t>o</a:t>
            </a:r>
            <a:r>
              <a:rPr lang="en-US" sz="1800" dirty="0" smtClean="0"/>
              <a:t> </a:t>
            </a:r>
            <a:r>
              <a:rPr lang="en-US" sz="1800" dirty="0" err="1" smtClean="0"/>
              <a:t>tới</a:t>
            </a:r>
            <a:r>
              <a:rPr lang="en-US" sz="1800" dirty="0" smtClean="0"/>
              <a:t> </a:t>
            </a:r>
            <a:r>
              <a:rPr lang="en-US" sz="1800" dirty="0" err="1" smtClean="0"/>
              <a:t>tiêu</a:t>
            </a:r>
            <a:r>
              <a:rPr lang="en-US" sz="1800" dirty="0" smtClean="0"/>
              <a:t> </a:t>
            </a:r>
            <a:r>
              <a:rPr lang="en-US" sz="1800" dirty="0" err="1" smtClean="0"/>
              <a:t>hao</a:t>
            </a:r>
            <a:r>
              <a:rPr lang="en-US" sz="1800" dirty="0" smtClean="0"/>
              <a:t> Oxy </a:t>
            </a:r>
            <a:r>
              <a:rPr lang="en-US" sz="1800" dirty="0" err="1" smtClean="0"/>
              <a:t>và</a:t>
            </a:r>
            <a:r>
              <a:rPr lang="en-US" sz="1800" dirty="0" smtClean="0"/>
              <a:t> </a:t>
            </a:r>
            <a:r>
              <a:rPr lang="en-US" sz="1800" dirty="0" err="1" smtClean="0"/>
              <a:t>ngưỡng</a:t>
            </a:r>
            <a:r>
              <a:rPr lang="en-US" sz="1800" dirty="0" smtClean="0"/>
              <a:t> </a:t>
            </a:r>
            <a:r>
              <a:rPr lang="en-US" sz="1800" dirty="0" err="1" smtClean="0"/>
              <a:t>chịu</a:t>
            </a:r>
            <a:r>
              <a:rPr lang="en-US" sz="1800" dirty="0" smtClean="0"/>
              <a:t> </a:t>
            </a:r>
            <a:r>
              <a:rPr lang="en-US" sz="1800" dirty="0" err="1" smtClean="0"/>
              <a:t>đựng</a:t>
            </a:r>
            <a:r>
              <a:rPr lang="en-US" sz="1800" dirty="0" smtClean="0"/>
              <a:t> </a:t>
            </a:r>
            <a:br>
              <a:rPr lang="en-US" sz="1800" dirty="0" smtClean="0"/>
            </a:br>
            <a:r>
              <a:rPr lang="en-US" sz="1800" dirty="0" smtClean="0"/>
              <a:t>CO</a:t>
            </a:r>
            <a:r>
              <a:rPr lang="en-US" sz="1800" baseline="-25000" dirty="0" smtClean="0"/>
              <a:t>2</a:t>
            </a:r>
            <a:r>
              <a:rPr lang="en-US" sz="1800" dirty="0" smtClean="0"/>
              <a:t>; NH</a:t>
            </a:r>
            <a:r>
              <a:rPr lang="en-US" sz="1800" baseline="-25000" dirty="0" smtClean="0"/>
              <a:t>3</a:t>
            </a:r>
            <a:r>
              <a:rPr lang="en-US" sz="1800" dirty="0" smtClean="0"/>
              <a:t> </a:t>
            </a:r>
            <a:r>
              <a:rPr lang="en-US" sz="1800" baseline="-25000" dirty="0" smtClean="0"/>
              <a:t>;</a:t>
            </a:r>
            <a:r>
              <a:rPr lang="en-US" sz="1800" dirty="0" smtClean="0"/>
              <a:t> H</a:t>
            </a:r>
            <a:r>
              <a:rPr lang="en-US" sz="1800" baseline="-25000" dirty="0" smtClean="0"/>
              <a:t>2</a:t>
            </a:r>
            <a:r>
              <a:rPr lang="en-US" sz="1800" dirty="0" smtClean="0"/>
              <a:t>S</a:t>
            </a:r>
            <a:endParaRPr lang="en-US" sz="1800" dirty="0"/>
          </a:p>
        </p:txBody>
      </p:sp>
      <p:sp>
        <p:nvSpPr>
          <p:cNvPr id="4" name="Footer Placeholder 3"/>
          <p:cNvSpPr>
            <a:spLocks noGrp="1"/>
          </p:cNvSpPr>
          <p:nvPr>
            <p:ph type="ftr" sz="quarter" idx="10"/>
          </p:nvPr>
        </p:nvSpPr>
        <p:spPr/>
        <p:txBody>
          <a:bodyPr/>
          <a:lstStyle/>
          <a:p>
            <a:r>
              <a:rPr lang="en-US" smtClean="0"/>
              <a:t>Company  Logo</a:t>
            </a:r>
            <a:endParaRPr lang="en-US"/>
          </a:p>
        </p:txBody>
      </p:sp>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857533" cy="508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066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91400" cy="563562"/>
          </a:xfrm>
        </p:spPr>
        <p:txBody>
          <a:bodyPr/>
          <a:lstStyle/>
          <a:p>
            <a:r>
              <a:rPr lang="en-US" sz="3000" dirty="0" smtClean="0"/>
              <a:t>1.2 </a:t>
            </a:r>
            <a:r>
              <a:rPr lang="en-US" sz="3000" dirty="0" err="1" smtClean="0"/>
              <a:t>Bệnh</a:t>
            </a:r>
            <a:r>
              <a:rPr lang="en-US" sz="3000" dirty="0" smtClean="0"/>
              <a:t> do </a:t>
            </a:r>
            <a:r>
              <a:rPr lang="en-US" sz="3000" dirty="0" err="1" smtClean="0"/>
              <a:t>nhiệt</a:t>
            </a:r>
            <a:r>
              <a:rPr lang="en-US" sz="3000" dirty="0" smtClean="0"/>
              <a:t> </a:t>
            </a:r>
            <a:r>
              <a:rPr lang="en-US" sz="3000" dirty="0" err="1" smtClean="0"/>
              <a:t>độ</a:t>
            </a:r>
            <a:endParaRPr lang="en-US" sz="3000" dirty="0"/>
          </a:p>
        </p:txBody>
      </p:sp>
      <p:sp>
        <p:nvSpPr>
          <p:cNvPr id="4" name="Footer Placeholder 3"/>
          <p:cNvSpPr>
            <a:spLocks noGrp="1"/>
          </p:cNvSpPr>
          <p:nvPr>
            <p:ph type="ftr" sz="quarter" idx="10"/>
          </p:nvPr>
        </p:nvSpPr>
        <p:spPr/>
        <p:txBody>
          <a:bodyPr/>
          <a:lstStyle/>
          <a:p>
            <a:r>
              <a:rPr lang="en-US" smtClean="0"/>
              <a:t>Company  Logo</a:t>
            </a:r>
            <a:endParaRPr lang="en-US"/>
          </a:p>
        </p:txBody>
      </p:sp>
      <p:sp>
        <p:nvSpPr>
          <p:cNvPr id="5" name="Content Placeholder 4"/>
          <p:cNvSpPr>
            <a:spLocks noGrp="1"/>
          </p:cNvSpPr>
          <p:nvPr>
            <p:ph idx="1"/>
          </p:nvPr>
        </p:nvSpPr>
        <p:spPr/>
        <p:txBody>
          <a:bodyPr/>
          <a:lstStyle/>
          <a:p>
            <a:pPr algn="just">
              <a:spcAft>
                <a:spcPts val="600"/>
              </a:spcAft>
            </a:pPr>
            <a:r>
              <a:rPr lang="en-US" sz="2400" dirty="0" err="1" smtClean="0"/>
              <a:t>Nhiệt</a:t>
            </a:r>
            <a:r>
              <a:rPr lang="en-US" sz="2400" dirty="0" smtClean="0"/>
              <a:t> </a:t>
            </a:r>
            <a:r>
              <a:rPr lang="en-US" sz="2400" dirty="0" err="1" smtClean="0"/>
              <a:t>độ</a:t>
            </a:r>
            <a:r>
              <a:rPr lang="vi-VN" sz="2400" dirty="0" smtClean="0"/>
              <a:t> </a:t>
            </a:r>
            <a:r>
              <a:rPr lang="vi-VN" sz="2400" dirty="0"/>
              <a:t>biến đổi đột ngột: </a:t>
            </a:r>
            <a:endParaRPr lang="en-US" sz="2400" dirty="0" smtClean="0"/>
          </a:p>
          <a:p>
            <a:pPr algn="just">
              <a:spcAft>
                <a:spcPts val="600"/>
              </a:spcAft>
              <a:buFont typeface="Wingdings" pitchFamily="2" charset="2"/>
              <a:buChar char="Ø"/>
            </a:pPr>
            <a:r>
              <a:rPr lang="vi-VN" sz="2400" b="0" dirty="0" smtClean="0"/>
              <a:t>Kích </a:t>
            </a:r>
            <a:r>
              <a:rPr lang="vi-VN" sz="2400" b="0" dirty="0"/>
              <a:t>thích dây thần kinh da </a:t>
            </a:r>
          </a:p>
          <a:p>
            <a:pPr algn="just">
              <a:spcAft>
                <a:spcPts val="600"/>
              </a:spcAft>
              <a:buFont typeface="Wingdings" pitchFamily="2" charset="2"/>
              <a:buChar char="Ø"/>
            </a:pPr>
            <a:r>
              <a:rPr lang="vi-VN" sz="2400" b="0" dirty="0" smtClean="0"/>
              <a:t>Các </a:t>
            </a:r>
            <a:r>
              <a:rPr lang="vi-VN" sz="2400" b="0" dirty="0"/>
              <a:t>cơ quan mất khả năng điều tiết </a:t>
            </a:r>
            <a:endParaRPr lang="en-US" sz="2400" b="0" dirty="0"/>
          </a:p>
          <a:p>
            <a:pPr algn="just">
              <a:spcAft>
                <a:spcPts val="600"/>
              </a:spcAft>
              <a:buFont typeface="Wingdings" pitchFamily="2" charset="2"/>
              <a:buChar char="Ø"/>
            </a:pPr>
            <a:r>
              <a:rPr lang="en-US" sz="2400" b="0" dirty="0" err="1" smtClean="0"/>
              <a:t>Biến</a:t>
            </a:r>
            <a:r>
              <a:rPr lang="en-US" sz="2400" b="0" dirty="0" smtClean="0"/>
              <a:t> </a:t>
            </a:r>
            <a:r>
              <a:rPr lang="en-US" sz="2400" b="0" dirty="0" err="1" smtClean="0"/>
              <a:t>đổi</a:t>
            </a:r>
            <a:r>
              <a:rPr lang="en-US" sz="2400" b="0" dirty="0" smtClean="0"/>
              <a:t> </a:t>
            </a:r>
            <a:r>
              <a:rPr lang="en-US" sz="2400" b="0" dirty="0" err="1" smtClean="0"/>
              <a:t>các</a:t>
            </a:r>
            <a:r>
              <a:rPr lang="en-US" sz="2400" b="0" dirty="0" smtClean="0"/>
              <a:t> </a:t>
            </a:r>
            <a:r>
              <a:rPr lang="en-US" sz="2400" b="0" dirty="0" err="1" smtClean="0"/>
              <a:t>hoạt</a:t>
            </a:r>
            <a:r>
              <a:rPr lang="en-US" sz="2400" b="0" dirty="0" smtClean="0"/>
              <a:t> </a:t>
            </a:r>
            <a:r>
              <a:rPr lang="en-US" sz="2400" b="0" dirty="0" err="1" smtClean="0"/>
              <a:t>động</a:t>
            </a:r>
            <a:r>
              <a:rPr lang="en-US" sz="2400" b="0" dirty="0" smtClean="0"/>
              <a:t> </a:t>
            </a:r>
            <a:r>
              <a:rPr lang="en-US" sz="2400" b="0" dirty="0" err="1" smtClean="0"/>
              <a:t>trao</a:t>
            </a:r>
            <a:r>
              <a:rPr lang="en-US" sz="2400" b="0" dirty="0" smtClean="0"/>
              <a:t> </a:t>
            </a:r>
            <a:r>
              <a:rPr lang="en-US" sz="2400" b="0" dirty="0" err="1" smtClean="0"/>
              <a:t>đổi</a:t>
            </a:r>
            <a:r>
              <a:rPr lang="en-US" sz="2400" b="0" dirty="0" smtClean="0"/>
              <a:t> </a:t>
            </a:r>
            <a:r>
              <a:rPr lang="en-US" sz="2400" b="0" dirty="0" err="1" smtClean="0"/>
              <a:t>chất</a:t>
            </a:r>
            <a:r>
              <a:rPr lang="en-US" sz="2400" b="0" dirty="0" smtClean="0"/>
              <a:t> </a:t>
            </a:r>
            <a:r>
              <a:rPr lang="en-US" sz="2400" b="0" dirty="0" err="1" smtClean="0"/>
              <a:t>của</a:t>
            </a:r>
            <a:r>
              <a:rPr lang="en-US" sz="2400" b="0" dirty="0" smtClean="0"/>
              <a:t> </a:t>
            </a:r>
            <a:r>
              <a:rPr lang="en-US" sz="2400" b="0" dirty="0" err="1" smtClean="0"/>
              <a:t>cơ</a:t>
            </a:r>
            <a:r>
              <a:rPr lang="en-US" sz="2400" b="0" dirty="0" smtClean="0"/>
              <a:t> </a:t>
            </a:r>
            <a:r>
              <a:rPr lang="en-US" sz="2400" b="0" dirty="0" err="1" smtClean="0"/>
              <a:t>thể</a:t>
            </a:r>
            <a:endParaRPr lang="vi-VN" sz="2400" b="0" dirty="0"/>
          </a:p>
          <a:p>
            <a:pPr algn="just">
              <a:spcAft>
                <a:spcPts val="600"/>
              </a:spcAft>
              <a:buFont typeface="Wingdings" pitchFamily="2" charset="2"/>
              <a:buChar char="Ø"/>
            </a:pPr>
            <a:r>
              <a:rPr lang="vi-VN" sz="2400" b="0" dirty="0" smtClean="0"/>
              <a:t>Da </a:t>
            </a:r>
            <a:r>
              <a:rPr lang="vi-VN" sz="2400" b="0" dirty="0"/>
              <a:t>biến đổi từ màu sáng qua màu tối </a:t>
            </a:r>
          </a:p>
          <a:p>
            <a:pPr algn="just">
              <a:spcAft>
                <a:spcPts val="600"/>
              </a:spcAft>
              <a:buFont typeface="Wingdings" pitchFamily="2" charset="2"/>
              <a:buChar char="Ø"/>
            </a:pPr>
            <a:r>
              <a:rPr lang="vi-VN" sz="2400" b="0" dirty="0" smtClean="0"/>
              <a:t>Nguy </a:t>
            </a:r>
            <a:r>
              <a:rPr lang="vi-VN" sz="2400" b="0" dirty="0"/>
              <a:t>cơ phát sinh bệnh tật </a:t>
            </a:r>
          </a:p>
          <a:p>
            <a:pPr algn="just">
              <a:spcAft>
                <a:spcPts val="600"/>
              </a:spcAft>
            </a:pPr>
            <a:endParaRPr lang="en-US" sz="2400" b="0" dirty="0"/>
          </a:p>
        </p:txBody>
      </p:sp>
    </p:spTree>
    <p:extLst>
      <p:ext uri="{BB962C8B-B14F-4D97-AF65-F5344CB8AC3E}">
        <p14:creationId xmlns:p14="http://schemas.microsoft.com/office/powerpoint/2010/main" val="2609831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91400" cy="563562"/>
          </a:xfrm>
        </p:spPr>
        <p:txBody>
          <a:bodyPr/>
          <a:lstStyle/>
          <a:p>
            <a:r>
              <a:rPr lang="en-US" sz="3000" dirty="0" smtClean="0"/>
              <a:t>1.2 </a:t>
            </a:r>
            <a:r>
              <a:rPr lang="en-US" sz="3000" dirty="0" err="1" smtClean="0"/>
              <a:t>Bệnh</a:t>
            </a:r>
            <a:r>
              <a:rPr lang="en-US" sz="3000" dirty="0" smtClean="0"/>
              <a:t> do </a:t>
            </a:r>
            <a:r>
              <a:rPr lang="en-US" sz="3000" dirty="0" err="1" smtClean="0"/>
              <a:t>nhiệt</a:t>
            </a:r>
            <a:r>
              <a:rPr lang="en-US" sz="3000" dirty="0" smtClean="0"/>
              <a:t> </a:t>
            </a:r>
            <a:r>
              <a:rPr lang="en-US" sz="3000" dirty="0" err="1" smtClean="0"/>
              <a:t>độ</a:t>
            </a:r>
            <a:endParaRPr lang="en-US" sz="3000" dirty="0"/>
          </a:p>
        </p:txBody>
      </p:sp>
      <p:sp>
        <p:nvSpPr>
          <p:cNvPr id="4" name="Footer Placeholder 3"/>
          <p:cNvSpPr>
            <a:spLocks noGrp="1"/>
          </p:cNvSpPr>
          <p:nvPr>
            <p:ph type="ftr" sz="quarter" idx="10"/>
          </p:nvPr>
        </p:nvSpPr>
        <p:spPr/>
        <p:txBody>
          <a:bodyPr/>
          <a:lstStyle/>
          <a:p>
            <a:r>
              <a:rPr lang="en-US" smtClean="0"/>
              <a:t>Company  Logo</a:t>
            </a:r>
            <a:endParaRPr lang="en-US"/>
          </a:p>
        </p:txBody>
      </p:sp>
      <p:sp>
        <p:nvSpPr>
          <p:cNvPr id="5" name="Content Placeholder 4"/>
          <p:cNvSpPr>
            <a:spLocks noGrp="1"/>
          </p:cNvSpPr>
          <p:nvPr>
            <p:ph idx="1"/>
          </p:nvPr>
        </p:nvSpPr>
        <p:spPr/>
        <p:txBody>
          <a:bodyPr/>
          <a:lstStyle/>
          <a:p>
            <a:r>
              <a:rPr lang="en-US" sz="2400" b="0" dirty="0" err="1" smtClean="0"/>
              <a:t>Nhiệt</a:t>
            </a:r>
            <a:r>
              <a:rPr lang="en-US" sz="2400" b="0" dirty="0" smtClean="0"/>
              <a:t> </a:t>
            </a:r>
            <a:r>
              <a:rPr lang="en-US" sz="2400" b="0" dirty="0" err="1" smtClean="0"/>
              <a:t>độ</a:t>
            </a:r>
            <a:r>
              <a:rPr lang="en-US" sz="2400" b="0" dirty="0" smtClean="0"/>
              <a:t> </a:t>
            </a:r>
            <a:r>
              <a:rPr lang="en-US" sz="2400" b="0" dirty="0" err="1" smtClean="0"/>
              <a:t>ảnh</a:t>
            </a:r>
            <a:r>
              <a:rPr lang="en-US" sz="2400" b="0" dirty="0" smtClean="0"/>
              <a:t> </a:t>
            </a:r>
            <a:r>
              <a:rPr lang="en-US" sz="2400" b="0" dirty="0" err="1" smtClean="0"/>
              <a:t>hưởng</a:t>
            </a:r>
            <a:r>
              <a:rPr lang="en-US" sz="2400" b="0" dirty="0" smtClean="0"/>
              <a:t> </a:t>
            </a:r>
            <a:r>
              <a:rPr lang="en-US" sz="2400" b="0" dirty="0" err="1" smtClean="0"/>
              <a:t>tới</a:t>
            </a:r>
            <a:r>
              <a:rPr lang="en-US" sz="2400" b="0" dirty="0" smtClean="0"/>
              <a:t> </a:t>
            </a:r>
            <a:r>
              <a:rPr lang="en-US" sz="2400" b="0" dirty="0" err="1" smtClean="0"/>
              <a:t>phát</a:t>
            </a:r>
            <a:r>
              <a:rPr lang="en-US" sz="2400" b="0" dirty="0" smtClean="0"/>
              <a:t> </a:t>
            </a:r>
            <a:r>
              <a:rPr lang="en-US" sz="2400" b="0" dirty="0" err="1" smtClean="0"/>
              <a:t>triển</a:t>
            </a:r>
            <a:r>
              <a:rPr lang="en-US" sz="2400" b="0" dirty="0" smtClean="0"/>
              <a:t> </a:t>
            </a:r>
            <a:r>
              <a:rPr lang="en-US" sz="2400" b="0" dirty="0" err="1" smtClean="0"/>
              <a:t>tuyến</a:t>
            </a:r>
            <a:r>
              <a:rPr lang="en-US" sz="2400" b="0" dirty="0" smtClean="0"/>
              <a:t> </a:t>
            </a:r>
            <a:r>
              <a:rPr lang="en-US" sz="2400" b="0" dirty="0" err="1" smtClean="0"/>
              <a:t>sinh</a:t>
            </a:r>
            <a:r>
              <a:rPr lang="en-US" sz="2400" b="0" dirty="0" smtClean="0"/>
              <a:t> </a:t>
            </a:r>
            <a:r>
              <a:rPr lang="en-US" sz="2400" b="0" dirty="0" err="1" smtClean="0"/>
              <a:t>dục</a:t>
            </a:r>
            <a:r>
              <a:rPr lang="en-US" sz="2400" b="0" dirty="0" smtClean="0"/>
              <a:t> </a:t>
            </a:r>
            <a:r>
              <a:rPr lang="en-US" sz="2400" b="0" dirty="0" err="1" smtClean="0"/>
              <a:t>và</a:t>
            </a:r>
            <a:r>
              <a:rPr lang="en-US" sz="2400" b="0" dirty="0" smtClean="0"/>
              <a:t> </a:t>
            </a:r>
            <a:r>
              <a:rPr lang="en-US" sz="2400" b="0" dirty="0" err="1" smtClean="0"/>
              <a:t>phôi</a:t>
            </a:r>
            <a:endParaRPr lang="en-US" sz="2400" b="0" dirty="0" smtClean="0"/>
          </a:p>
          <a:p>
            <a:pPr>
              <a:spcAft>
                <a:spcPts val="600"/>
              </a:spcAft>
              <a:buFont typeface="Wingdings" pitchFamily="2" charset="2"/>
              <a:buChar char="Ø"/>
            </a:pPr>
            <a:r>
              <a:rPr lang="en-US" sz="2400" b="0" dirty="0" err="1" smtClean="0"/>
              <a:t>Chậm</a:t>
            </a:r>
            <a:r>
              <a:rPr lang="en-US" sz="2400" b="0" dirty="0" smtClean="0"/>
              <a:t> </a:t>
            </a:r>
            <a:r>
              <a:rPr lang="en-US" sz="2400" b="0" dirty="0" err="1" smtClean="0"/>
              <a:t>hoặc</a:t>
            </a:r>
            <a:r>
              <a:rPr lang="en-US" sz="2400" b="0" dirty="0" smtClean="0"/>
              <a:t> </a:t>
            </a:r>
            <a:r>
              <a:rPr lang="en-US" sz="2400" b="0" dirty="0" err="1" smtClean="0"/>
              <a:t>không</a:t>
            </a:r>
            <a:r>
              <a:rPr lang="en-US" sz="2400" b="0" dirty="0" smtClean="0"/>
              <a:t> </a:t>
            </a:r>
            <a:r>
              <a:rPr lang="en-US" sz="2400" b="0" dirty="0" err="1" smtClean="0"/>
              <a:t>phát</a:t>
            </a:r>
            <a:r>
              <a:rPr lang="en-US" sz="2400" b="0" dirty="0" smtClean="0"/>
              <a:t> </a:t>
            </a:r>
            <a:r>
              <a:rPr lang="en-US" sz="2400" b="0" dirty="0" err="1" smtClean="0"/>
              <a:t>triển</a:t>
            </a:r>
            <a:r>
              <a:rPr lang="en-US" sz="2400" b="0" dirty="0" smtClean="0"/>
              <a:t> </a:t>
            </a:r>
            <a:r>
              <a:rPr lang="en-US" sz="2400" b="0" dirty="0" err="1" smtClean="0"/>
              <a:t>tuyến</a:t>
            </a:r>
            <a:r>
              <a:rPr lang="en-US" sz="2400" b="0" dirty="0" smtClean="0"/>
              <a:t> </a:t>
            </a:r>
            <a:r>
              <a:rPr lang="en-US" sz="2400" b="0" dirty="0" err="1" smtClean="0"/>
              <a:t>sinh</a:t>
            </a:r>
            <a:r>
              <a:rPr lang="en-US" sz="2400" b="0" dirty="0" smtClean="0"/>
              <a:t> </a:t>
            </a:r>
            <a:r>
              <a:rPr lang="en-US" sz="2400" b="0" dirty="0" err="1" smtClean="0"/>
              <a:t>dục</a:t>
            </a:r>
            <a:endParaRPr lang="en-US" sz="2400" b="0" dirty="0" smtClean="0"/>
          </a:p>
          <a:p>
            <a:pPr>
              <a:spcAft>
                <a:spcPts val="600"/>
              </a:spcAft>
              <a:buFont typeface="Wingdings" pitchFamily="2" charset="2"/>
              <a:buChar char="Ø"/>
            </a:pPr>
            <a:r>
              <a:rPr lang="en-US" sz="2400" b="0" dirty="0" err="1" smtClean="0"/>
              <a:t>Không</a:t>
            </a:r>
            <a:r>
              <a:rPr lang="en-US" sz="2400" b="0" dirty="0" smtClean="0"/>
              <a:t> </a:t>
            </a:r>
            <a:r>
              <a:rPr lang="en-US" sz="2400" b="0" dirty="0" err="1" smtClean="0"/>
              <a:t>phát</a:t>
            </a:r>
            <a:r>
              <a:rPr lang="en-US" sz="2400" b="0" dirty="0" smtClean="0"/>
              <a:t> </a:t>
            </a:r>
            <a:r>
              <a:rPr lang="en-US" sz="2400" b="0" dirty="0" err="1" smtClean="0"/>
              <a:t>triển</a:t>
            </a:r>
            <a:r>
              <a:rPr lang="en-US" sz="2400" b="0" dirty="0" smtClean="0"/>
              <a:t> </a:t>
            </a:r>
            <a:r>
              <a:rPr lang="en-US" sz="2400" b="0" dirty="0" err="1" smtClean="0"/>
              <a:t>phôi</a:t>
            </a:r>
            <a:endParaRPr lang="en-US" sz="2400" b="0" dirty="0" smtClean="0"/>
          </a:p>
          <a:p>
            <a:pPr>
              <a:spcAft>
                <a:spcPts val="600"/>
              </a:spcAft>
              <a:buFont typeface="Wingdings" pitchFamily="2" charset="2"/>
              <a:buChar char="Ø"/>
            </a:pPr>
            <a:r>
              <a:rPr lang="en-US" sz="2400" b="0" dirty="0" err="1" smtClean="0"/>
              <a:t>Phôi</a:t>
            </a:r>
            <a:r>
              <a:rPr lang="en-US" sz="2400" b="0" dirty="0" smtClean="0"/>
              <a:t> </a:t>
            </a:r>
            <a:r>
              <a:rPr lang="en-US" sz="2400" b="0" dirty="0" err="1" smtClean="0"/>
              <a:t>phát</a:t>
            </a:r>
            <a:r>
              <a:rPr lang="en-US" sz="2400" b="0" dirty="0" smtClean="0"/>
              <a:t> </a:t>
            </a:r>
            <a:r>
              <a:rPr lang="en-US" sz="2400" b="0" dirty="0" err="1" smtClean="0"/>
              <a:t>triển</a:t>
            </a:r>
            <a:r>
              <a:rPr lang="en-US" sz="2400" b="0" dirty="0" smtClean="0"/>
              <a:t> </a:t>
            </a:r>
            <a:r>
              <a:rPr lang="en-US" sz="2400" b="0" dirty="0" err="1" smtClean="0"/>
              <a:t>dị</a:t>
            </a:r>
            <a:r>
              <a:rPr lang="en-US" sz="2400" b="0" dirty="0" smtClean="0"/>
              <a:t> </a:t>
            </a:r>
            <a:r>
              <a:rPr lang="en-US" sz="2400" b="0" dirty="0" err="1" smtClean="0"/>
              <a:t>hình</a:t>
            </a:r>
            <a:endParaRPr lang="en-US" sz="2400" b="0" dirty="0" smtClean="0"/>
          </a:p>
          <a:p>
            <a:pPr marL="0" indent="0">
              <a:spcAft>
                <a:spcPts val="600"/>
              </a:spcAft>
              <a:buNone/>
            </a:pPr>
            <a:r>
              <a:rPr lang="vi-VN" sz="2400" b="0" dirty="0"/>
              <a:t>Cá Chép cho đẻ trong điều kiện nhiệt độ thích </a:t>
            </a:r>
            <a:r>
              <a:rPr lang="vi-VN" sz="2400" b="0" dirty="0" smtClean="0"/>
              <a:t>hợp </a:t>
            </a:r>
            <a:r>
              <a:rPr lang="vi-VN" sz="2400" b="0" dirty="0"/>
              <a:t>là </a:t>
            </a:r>
            <a:r>
              <a:rPr lang="vi-VN" sz="2400" b="0" dirty="0" smtClean="0"/>
              <a:t>20-25</a:t>
            </a:r>
            <a:r>
              <a:rPr lang="en-US" sz="2400" b="0" baseline="30000" dirty="0" smtClean="0"/>
              <a:t>o</a:t>
            </a:r>
            <a:r>
              <a:rPr lang="vi-VN" sz="2400" b="0" dirty="0" smtClean="0"/>
              <a:t>C</a:t>
            </a:r>
            <a:r>
              <a:rPr lang="vi-VN" sz="2400" b="0" dirty="0"/>
              <a:t>, cá Mè </a:t>
            </a:r>
            <a:r>
              <a:rPr lang="vi-VN" sz="2400" b="0" dirty="0" smtClean="0"/>
              <a:t>24-29</a:t>
            </a:r>
            <a:r>
              <a:rPr lang="en-US" sz="2400" b="0" baseline="30000" dirty="0" smtClean="0"/>
              <a:t>o</a:t>
            </a:r>
            <a:r>
              <a:rPr lang="vi-VN" sz="2400" b="0" dirty="0" smtClean="0"/>
              <a:t>C</a:t>
            </a:r>
            <a:endParaRPr lang="en-US" sz="2400" b="0" dirty="0" smtClean="0"/>
          </a:p>
          <a:p>
            <a:pPr>
              <a:spcAft>
                <a:spcPts val="600"/>
              </a:spcAft>
              <a:buFont typeface="Wingdings" pitchFamily="2" charset="2"/>
              <a:buChar char="Ø"/>
            </a:pPr>
            <a:r>
              <a:rPr lang="en-US" sz="2400" b="0" dirty="0" err="1" smtClean="0"/>
              <a:t>Chú</a:t>
            </a:r>
            <a:r>
              <a:rPr lang="en-US" sz="2400" b="0" dirty="0" smtClean="0"/>
              <a:t> ý </a:t>
            </a:r>
            <a:r>
              <a:rPr lang="en-US" sz="2400" b="0" dirty="0" err="1" smtClean="0"/>
              <a:t>trong</a:t>
            </a:r>
            <a:r>
              <a:rPr lang="en-US" sz="2400" b="0" dirty="0" smtClean="0"/>
              <a:t> </a:t>
            </a:r>
            <a:r>
              <a:rPr lang="en-US" sz="2400" b="0" dirty="0" err="1" smtClean="0"/>
              <a:t>sinh</a:t>
            </a:r>
            <a:r>
              <a:rPr lang="en-US" sz="2400" b="0" dirty="0" smtClean="0"/>
              <a:t> </a:t>
            </a:r>
            <a:r>
              <a:rPr lang="en-US" sz="2400" b="0" dirty="0" err="1" smtClean="0"/>
              <a:t>sản</a:t>
            </a:r>
            <a:r>
              <a:rPr lang="en-US" sz="2400" b="0" dirty="0" smtClean="0"/>
              <a:t> </a:t>
            </a:r>
            <a:r>
              <a:rPr lang="en-US" sz="2400" b="0" dirty="0" err="1" smtClean="0"/>
              <a:t>nhân</a:t>
            </a:r>
            <a:r>
              <a:rPr lang="en-US" sz="2400" b="0" dirty="0" smtClean="0"/>
              <a:t> </a:t>
            </a:r>
            <a:r>
              <a:rPr lang="en-US" sz="2400" b="0" dirty="0" err="1" smtClean="0"/>
              <a:t>tạo</a:t>
            </a:r>
            <a:endParaRPr lang="en-US" sz="2400" b="0" dirty="0"/>
          </a:p>
        </p:txBody>
      </p:sp>
    </p:spTree>
    <p:extLst>
      <p:ext uri="{BB962C8B-B14F-4D97-AF65-F5344CB8AC3E}">
        <p14:creationId xmlns:p14="http://schemas.microsoft.com/office/powerpoint/2010/main" val="2609831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91400" cy="563562"/>
          </a:xfrm>
        </p:spPr>
        <p:txBody>
          <a:bodyPr/>
          <a:lstStyle/>
          <a:p>
            <a:r>
              <a:rPr lang="en-US" sz="3000" dirty="0" smtClean="0"/>
              <a:t>1.2 </a:t>
            </a:r>
            <a:r>
              <a:rPr lang="en-US" sz="3000" dirty="0" err="1" smtClean="0"/>
              <a:t>Bệnh</a:t>
            </a:r>
            <a:r>
              <a:rPr lang="en-US" sz="3000" dirty="0" smtClean="0"/>
              <a:t> do </a:t>
            </a:r>
            <a:r>
              <a:rPr lang="en-US" sz="3000" dirty="0" err="1" smtClean="0"/>
              <a:t>nhiệt</a:t>
            </a:r>
            <a:r>
              <a:rPr lang="en-US" sz="3000" dirty="0" smtClean="0"/>
              <a:t> </a:t>
            </a:r>
            <a:r>
              <a:rPr lang="en-US" sz="3000" dirty="0" err="1" smtClean="0"/>
              <a:t>độ</a:t>
            </a:r>
            <a:endParaRPr lang="en-US" sz="3000" dirty="0"/>
          </a:p>
        </p:txBody>
      </p:sp>
      <p:sp>
        <p:nvSpPr>
          <p:cNvPr id="4" name="Footer Placeholder 3"/>
          <p:cNvSpPr>
            <a:spLocks noGrp="1"/>
          </p:cNvSpPr>
          <p:nvPr>
            <p:ph type="ftr" sz="quarter" idx="10"/>
          </p:nvPr>
        </p:nvSpPr>
        <p:spPr/>
        <p:txBody>
          <a:bodyPr/>
          <a:lstStyle/>
          <a:p>
            <a:r>
              <a:rPr lang="en-US" smtClean="0"/>
              <a:t>Company  Logo</a:t>
            </a:r>
            <a:endParaRPr lang="en-US"/>
          </a:p>
        </p:txBody>
      </p:sp>
      <p:sp>
        <p:nvSpPr>
          <p:cNvPr id="5" name="Content Placeholder 4"/>
          <p:cNvSpPr>
            <a:spLocks noGrp="1"/>
          </p:cNvSpPr>
          <p:nvPr>
            <p:ph idx="1"/>
          </p:nvPr>
        </p:nvSpPr>
        <p:spPr/>
        <p:txBody>
          <a:bodyPr/>
          <a:lstStyle/>
          <a:p>
            <a:pPr>
              <a:spcAft>
                <a:spcPts val="600"/>
              </a:spcAft>
            </a:pPr>
            <a:r>
              <a:rPr lang="en-US" sz="2400" dirty="0" err="1" smtClean="0">
                <a:latin typeface="+mj-lt"/>
              </a:rPr>
              <a:t>Thay</a:t>
            </a:r>
            <a:r>
              <a:rPr lang="en-US" sz="2400" dirty="0" smtClean="0">
                <a:latin typeface="+mj-lt"/>
              </a:rPr>
              <a:t> </a:t>
            </a:r>
            <a:r>
              <a:rPr lang="en-US" sz="2400" dirty="0" err="1" smtClean="0">
                <a:latin typeface="+mj-lt"/>
              </a:rPr>
              <a:t>đổi</a:t>
            </a:r>
            <a:r>
              <a:rPr lang="en-US" sz="2400" dirty="0" smtClean="0">
                <a:latin typeface="+mj-lt"/>
              </a:rPr>
              <a:t> </a:t>
            </a:r>
            <a:r>
              <a:rPr lang="en-US" sz="2400" dirty="0" err="1" smtClean="0">
                <a:latin typeface="+mj-lt"/>
              </a:rPr>
              <a:t>nhiệt</a:t>
            </a:r>
            <a:r>
              <a:rPr lang="en-US" sz="2400" dirty="0" smtClean="0">
                <a:latin typeface="+mj-lt"/>
              </a:rPr>
              <a:t> </a:t>
            </a:r>
            <a:r>
              <a:rPr lang="en-US" sz="2400" dirty="0" err="1" smtClean="0">
                <a:latin typeface="+mj-lt"/>
              </a:rPr>
              <a:t>độ</a:t>
            </a:r>
            <a:r>
              <a:rPr lang="en-US" sz="2400" dirty="0" smtClean="0">
                <a:latin typeface="+mj-lt"/>
              </a:rPr>
              <a:t> </a:t>
            </a:r>
            <a:r>
              <a:rPr lang="en-US" sz="2400" dirty="0" err="1" smtClean="0">
                <a:latin typeface="+mj-lt"/>
              </a:rPr>
              <a:t>trong</a:t>
            </a:r>
            <a:r>
              <a:rPr lang="en-US" sz="2400" dirty="0" smtClean="0">
                <a:latin typeface="+mj-lt"/>
              </a:rPr>
              <a:t> </a:t>
            </a:r>
            <a:r>
              <a:rPr lang="en-US" sz="2400" dirty="0" err="1" smtClean="0">
                <a:latin typeface="+mj-lt"/>
              </a:rPr>
              <a:t>quá</a:t>
            </a:r>
            <a:r>
              <a:rPr lang="en-US" sz="2400" dirty="0" smtClean="0">
                <a:latin typeface="+mj-lt"/>
              </a:rPr>
              <a:t> </a:t>
            </a:r>
            <a:r>
              <a:rPr lang="en-US" sz="2400" dirty="0" err="1" smtClean="0">
                <a:latin typeface="+mj-lt"/>
              </a:rPr>
              <a:t>trình</a:t>
            </a:r>
            <a:r>
              <a:rPr lang="en-US" sz="2400" dirty="0" smtClean="0">
                <a:latin typeface="+mj-lt"/>
              </a:rPr>
              <a:t> </a:t>
            </a:r>
            <a:r>
              <a:rPr lang="en-US" sz="2400" dirty="0" err="1" smtClean="0">
                <a:latin typeface="+mj-lt"/>
              </a:rPr>
              <a:t>vận</a:t>
            </a:r>
            <a:r>
              <a:rPr lang="en-US" sz="2400" dirty="0" smtClean="0">
                <a:latin typeface="+mj-lt"/>
              </a:rPr>
              <a:t> </a:t>
            </a:r>
            <a:r>
              <a:rPr lang="en-US" sz="2400" dirty="0" err="1" smtClean="0">
                <a:latin typeface="+mj-lt"/>
              </a:rPr>
              <a:t>chuyển</a:t>
            </a:r>
            <a:endParaRPr lang="en-US" sz="2400" dirty="0" smtClean="0">
              <a:latin typeface="+mj-lt"/>
            </a:endParaRPr>
          </a:p>
          <a:p>
            <a:pPr>
              <a:buFont typeface="Wingdings" pitchFamily="2" charset="2"/>
              <a:buChar char="Ø"/>
            </a:pPr>
            <a:r>
              <a:rPr lang="en-US" sz="2400" b="0" dirty="0" err="1" smtClean="0">
                <a:latin typeface="+mj-lt"/>
              </a:rPr>
              <a:t>Vị</a:t>
            </a:r>
            <a:r>
              <a:rPr lang="en-US" sz="2400" b="0" dirty="0" smtClean="0">
                <a:latin typeface="+mj-lt"/>
              </a:rPr>
              <a:t> </a:t>
            </a:r>
            <a:r>
              <a:rPr lang="en-US" sz="2400" b="0" dirty="0" err="1" smtClean="0">
                <a:latin typeface="+mj-lt"/>
              </a:rPr>
              <a:t>trí</a:t>
            </a:r>
            <a:r>
              <a:rPr lang="en-US" sz="2400" b="0" dirty="0" smtClean="0">
                <a:latin typeface="+mj-lt"/>
              </a:rPr>
              <a:t> </a:t>
            </a:r>
            <a:r>
              <a:rPr lang="en-US" sz="2400" b="0" dirty="0" err="1" smtClean="0">
                <a:latin typeface="+mj-lt"/>
              </a:rPr>
              <a:t>địa</a:t>
            </a:r>
            <a:r>
              <a:rPr lang="en-US" sz="2400" b="0" dirty="0" smtClean="0">
                <a:latin typeface="+mj-lt"/>
              </a:rPr>
              <a:t> </a:t>
            </a:r>
            <a:r>
              <a:rPr lang="en-US" sz="2400" b="0" dirty="0" err="1" smtClean="0">
                <a:latin typeface="+mj-lt"/>
              </a:rPr>
              <a:t>lý</a:t>
            </a:r>
            <a:endParaRPr lang="en-US" sz="2400" b="0" dirty="0" smtClean="0">
              <a:latin typeface="+mj-lt"/>
            </a:endParaRPr>
          </a:p>
          <a:p>
            <a:pPr>
              <a:buFont typeface="Wingdings" pitchFamily="2" charset="2"/>
              <a:buChar char="Ø"/>
            </a:pPr>
            <a:r>
              <a:rPr lang="en-US" sz="2400" b="0" dirty="0" err="1" smtClean="0">
                <a:latin typeface="+mj-lt"/>
              </a:rPr>
              <a:t>Quá</a:t>
            </a:r>
            <a:r>
              <a:rPr lang="en-US" sz="2400" b="0" dirty="0" smtClean="0">
                <a:latin typeface="+mj-lt"/>
              </a:rPr>
              <a:t> </a:t>
            </a:r>
            <a:r>
              <a:rPr lang="en-US" sz="2400" b="0" dirty="0" err="1" smtClean="0">
                <a:latin typeface="+mj-lt"/>
              </a:rPr>
              <a:t>trình</a:t>
            </a:r>
            <a:r>
              <a:rPr lang="en-US" sz="2400" b="0" dirty="0" smtClean="0">
                <a:latin typeface="+mj-lt"/>
              </a:rPr>
              <a:t> di </a:t>
            </a:r>
            <a:r>
              <a:rPr lang="en-US" sz="2400" b="0" dirty="0" err="1" smtClean="0">
                <a:latin typeface="+mj-lt"/>
              </a:rPr>
              <a:t>chuyển</a:t>
            </a:r>
            <a:endParaRPr lang="en-US" sz="2400" b="0" dirty="0" smtClean="0">
              <a:latin typeface="+mj-lt"/>
            </a:endParaRPr>
          </a:p>
          <a:p>
            <a:pPr>
              <a:buFont typeface="Wingdings" pitchFamily="2" charset="2"/>
              <a:buChar char="Ø"/>
            </a:pPr>
            <a:r>
              <a:rPr lang="en-US" sz="2400" b="0" dirty="0" err="1" smtClean="0">
                <a:latin typeface="+mj-lt"/>
              </a:rPr>
              <a:t>Thời</a:t>
            </a:r>
            <a:r>
              <a:rPr lang="en-US" sz="2400" b="0" dirty="0" smtClean="0">
                <a:latin typeface="+mj-lt"/>
              </a:rPr>
              <a:t> </a:t>
            </a:r>
            <a:r>
              <a:rPr lang="en-US" sz="2400" b="0" dirty="0" err="1" smtClean="0">
                <a:latin typeface="+mj-lt"/>
              </a:rPr>
              <a:t>điểm</a:t>
            </a:r>
            <a:r>
              <a:rPr lang="en-US" sz="2400" b="0" dirty="0" smtClean="0">
                <a:latin typeface="+mj-lt"/>
              </a:rPr>
              <a:t> </a:t>
            </a:r>
            <a:r>
              <a:rPr lang="en-US" sz="2400" b="0" dirty="0" err="1" smtClean="0">
                <a:latin typeface="+mj-lt"/>
              </a:rPr>
              <a:t>thu</a:t>
            </a:r>
            <a:r>
              <a:rPr lang="en-US" sz="2400" b="0" dirty="0" smtClean="0">
                <a:latin typeface="+mj-lt"/>
              </a:rPr>
              <a:t> </a:t>
            </a:r>
            <a:r>
              <a:rPr lang="en-US" sz="2400" b="0" dirty="0" err="1" smtClean="0">
                <a:latin typeface="+mj-lt"/>
              </a:rPr>
              <a:t>cá</a:t>
            </a:r>
            <a:r>
              <a:rPr lang="en-US" sz="2400" b="0" dirty="0" smtClean="0">
                <a:latin typeface="+mj-lt"/>
              </a:rPr>
              <a:t> </a:t>
            </a:r>
            <a:r>
              <a:rPr lang="en-US" sz="2400" b="0" dirty="0" err="1" smtClean="0">
                <a:latin typeface="+mj-lt"/>
              </a:rPr>
              <a:t>và</a:t>
            </a:r>
            <a:r>
              <a:rPr lang="en-US" sz="2400" b="0" dirty="0" smtClean="0">
                <a:latin typeface="+mj-lt"/>
              </a:rPr>
              <a:t> </a:t>
            </a:r>
            <a:r>
              <a:rPr lang="en-US" sz="2400" b="0" dirty="0" err="1" smtClean="0">
                <a:latin typeface="+mj-lt"/>
              </a:rPr>
              <a:t>thả</a:t>
            </a:r>
            <a:r>
              <a:rPr lang="en-US" sz="2400" b="0" dirty="0" smtClean="0">
                <a:latin typeface="+mj-lt"/>
              </a:rPr>
              <a:t> </a:t>
            </a:r>
            <a:r>
              <a:rPr lang="en-US" sz="2400" b="0" dirty="0" err="1" smtClean="0">
                <a:latin typeface="+mj-lt"/>
              </a:rPr>
              <a:t>cá</a:t>
            </a:r>
            <a:endParaRPr lang="en-US" sz="2400" b="0" dirty="0" smtClean="0">
              <a:latin typeface="+mj-lt"/>
            </a:endParaRPr>
          </a:p>
          <a:p>
            <a:pPr marL="0" indent="0">
              <a:buNone/>
            </a:pPr>
            <a:r>
              <a:rPr lang="en-US" sz="2400" b="0" dirty="0" smtClean="0">
                <a:latin typeface="+mj-lt"/>
              </a:rPr>
              <a:t>            </a:t>
            </a:r>
            <a:r>
              <a:rPr lang="en-US" sz="2400" b="0" dirty="0" err="1" smtClean="0">
                <a:latin typeface="+mj-lt"/>
              </a:rPr>
              <a:t>Những</a:t>
            </a:r>
            <a:r>
              <a:rPr lang="en-US" sz="2400" b="0" dirty="0" smtClean="0">
                <a:latin typeface="+mj-lt"/>
              </a:rPr>
              <a:t> </a:t>
            </a:r>
            <a:r>
              <a:rPr lang="en-US" sz="2400" b="0" dirty="0" err="1" smtClean="0">
                <a:latin typeface="+mj-lt"/>
              </a:rPr>
              <a:t>lưu</a:t>
            </a:r>
            <a:r>
              <a:rPr lang="en-US" sz="2400" b="0" dirty="0" smtClean="0">
                <a:latin typeface="+mj-lt"/>
              </a:rPr>
              <a:t> ý </a:t>
            </a:r>
            <a:r>
              <a:rPr lang="en-US" sz="2400" b="0" dirty="0" err="1" smtClean="0">
                <a:latin typeface="+mj-lt"/>
              </a:rPr>
              <a:t>khi</a:t>
            </a:r>
            <a:r>
              <a:rPr lang="en-US" sz="2400" b="0" dirty="0" smtClean="0">
                <a:latin typeface="+mj-lt"/>
              </a:rPr>
              <a:t> </a:t>
            </a:r>
            <a:r>
              <a:rPr lang="en-US" sz="2400" b="0" dirty="0" err="1" smtClean="0">
                <a:latin typeface="+mj-lt"/>
              </a:rPr>
              <a:t>thả</a:t>
            </a:r>
            <a:r>
              <a:rPr lang="en-US" sz="2400" b="0" dirty="0" smtClean="0">
                <a:latin typeface="+mj-lt"/>
              </a:rPr>
              <a:t> </a:t>
            </a:r>
            <a:r>
              <a:rPr lang="en-US" sz="2400" b="0" dirty="0" err="1" smtClean="0">
                <a:latin typeface="+mj-lt"/>
              </a:rPr>
              <a:t>cá</a:t>
            </a:r>
            <a:r>
              <a:rPr lang="en-US" sz="2400" b="0" dirty="0" smtClean="0">
                <a:latin typeface="+mj-lt"/>
              </a:rPr>
              <a:t>, </a:t>
            </a:r>
            <a:r>
              <a:rPr lang="en-US" sz="2400" b="0" dirty="0" err="1" smtClean="0">
                <a:latin typeface="+mj-lt"/>
              </a:rPr>
              <a:t>tôm</a:t>
            </a:r>
            <a:r>
              <a:rPr lang="en-US" sz="2400" b="0" dirty="0" smtClean="0">
                <a:latin typeface="+mj-lt"/>
              </a:rPr>
              <a:t> </a:t>
            </a:r>
            <a:r>
              <a:rPr lang="en-US" sz="2400" b="0" dirty="0" err="1" smtClean="0">
                <a:latin typeface="+mj-lt"/>
              </a:rPr>
              <a:t>giống</a:t>
            </a:r>
            <a:r>
              <a:rPr lang="en-US" sz="2400" b="0" dirty="0" smtClean="0">
                <a:latin typeface="+mj-lt"/>
              </a:rPr>
              <a:t>    </a:t>
            </a:r>
            <a:endParaRPr lang="en-US" sz="2400" b="0" dirty="0">
              <a:latin typeface="+mj-lt"/>
            </a:endParaRPr>
          </a:p>
        </p:txBody>
      </p:sp>
      <p:cxnSp>
        <p:nvCxnSpPr>
          <p:cNvPr id="6" name="Straight Arrow Connector 5"/>
          <p:cNvCxnSpPr/>
          <p:nvPr/>
        </p:nvCxnSpPr>
        <p:spPr>
          <a:xfrm>
            <a:off x="685800" y="3200400"/>
            <a:ext cx="533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831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52400"/>
            <a:ext cx="7391400" cy="563562"/>
          </a:xfrm>
        </p:spPr>
        <p:txBody>
          <a:bodyPr/>
          <a:lstStyle/>
          <a:p>
            <a:r>
              <a:rPr lang="en-US" sz="2400" dirty="0" err="1" smtClean="0"/>
              <a:t>Tôm</a:t>
            </a:r>
            <a:r>
              <a:rPr lang="en-US" sz="2400" dirty="0" smtClean="0"/>
              <a:t> </a:t>
            </a:r>
            <a:r>
              <a:rPr lang="en-US" sz="2400" dirty="0" err="1" smtClean="0"/>
              <a:t>sú</a:t>
            </a:r>
            <a:r>
              <a:rPr lang="en-US" sz="2400" dirty="0" smtClean="0"/>
              <a:t> </a:t>
            </a:r>
            <a:r>
              <a:rPr lang="en-US" sz="2400" dirty="0" err="1" smtClean="0"/>
              <a:t>bị</a:t>
            </a:r>
            <a:r>
              <a:rPr lang="en-US" sz="2400" dirty="0" smtClean="0"/>
              <a:t> </a:t>
            </a:r>
            <a:r>
              <a:rPr lang="en-US" sz="2400" dirty="0" err="1" smtClean="0"/>
              <a:t>cong</a:t>
            </a:r>
            <a:r>
              <a:rPr lang="en-US" sz="2400" dirty="0" smtClean="0"/>
              <a:t> </a:t>
            </a:r>
            <a:r>
              <a:rPr lang="en-US" sz="2400" dirty="0" err="1" smtClean="0"/>
              <a:t>thân</a:t>
            </a:r>
            <a:r>
              <a:rPr lang="en-US" sz="2400" dirty="0" smtClean="0"/>
              <a:t> </a:t>
            </a:r>
            <a:r>
              <a:rPr lang="en-US" sz="2400" dirty="0" err="1" smtClean="0"/>
              <a:t>và</a:t>
            </a:r>
            <a:r>
              <a:rPr lang="en-US" sz="2400" dirty="0" smtClean="0"/>
              <a:t> </a:t>
            </a:r>
            <a:r>
              <a:rPr lang="en-US" sz="2400" dirty="0" err="1" smtClean="0"/>
              <a:t>chuyển</a:t>
            </a:r>
            <a:r>
              <a:rPr lang="en-US" sz="2400" dirty="0" smtClean="0"/>
              <a:t> </a:t>
            </a:r>
            <a:r>
              <a:rPr lang="en-US" sz="2400" dirty="0" err="1" smtClean="0"/>
              <a:t>màu</a:t>
            </a:r>
            <a:r>
              <a:rPr lang="en-US" sz="2400" dirty="0" smtClean="0"/>
              <a:t> </a:t>
            </a:r>
            <a:r>
              <a:rPr lang="en-US" sz="2400" dirty="0" err="1" smtClean="0"/>
              <a:t>trắng</a:t>
            </a:r>
            <a:r>
              <a:rPr lang="en-US" sz="2400" dirty="0" smtClean="0"/>
              <a:t> </a:t>
            </a:r>
            <a:r>
              <a:rPr lang="en-US" sz="2400" dirty="0" err="1" smtClean="0"/>
              <a:t>khi</a:t>
            </a:r>
            <a:r>
              <a:rPr lang="en-US" sz="2400" dirty="0" smtClean="0"/>
              <a:t> </a:t>
            </a:r>
            <a:r>
              <a:rPr lang="en-US" sz="2400" dirty="0" err="1" smtClean="0"/>
              <a:t>sốc</a:t>
            </a:r>
            <a:r>
              <a:rPr lang="en-US" sz="2400" dirty="0" smtClean="0"/>
              <a:t> </a:t>
            </a:r>
            <a:r>
              <a:rPr lang="en-US" sz="2400" dirty="0" err="1" smtClean="0"/>
              <a:t>nhiệt</a:t>
            </a:r>
            <a:endParaRPr lang="en-US" sz="2400" dirty="0"/>
          </a:p>
        </p:txBody>
      </p:sp>
      <p:sp>
        <p:nvSpPr>
          <p:cNvPr id="4" name="Footer Placeholder 3"/>
          <p:cNvSpPr>
            <a:spLocks noGrp="1"/>
          </p:cNvSpPr>
          <p:nvPr>
            <p:ph type="ftr" sz="quarter" idx="10"/>
          </p:nvPr>
        </p:nvSpPr>
        <p:spPr/>
        <p:txBody>
          <a:bodyPr/>
          <a:lstStyle/>
          <a:p>
            <a:r>
              <a:rPr lang="en-US" smtClean="0"/>
              <a:t>Company  Logo</a:t>
            </a:r>
            <a:endParaRPr lang="en-US"/>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981075"/>
            <a:ext cx="70485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3581399"/>
            <a:ext cx="70485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118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smtClean="0"/>
              <a:t>Bệnh</a:t>
            </a:r>
            <a:r>
              <a:rPr lang="en-US" sz="3000" dirty="0" smtClean="0"/>
              <a:t> do </a:t>
            </a:r>
            <a:r>
              <a:rPr lang="en-US" sz="3000" dirty="0" err="1" smtClean="0"/>
              <a:t>thiếu</a:t>
            </a:r>
            <a:r>
              <a:rPr lang="en-US" sz="3000" dirty="0" smtClean="0"/>
              <a:t> Oxy</a:t>
            </a:r>
            <a:endParaRPr lang="en-US" sz="3000" dirty="0"/>
          </a:p>
        </p:txBody>
      </p:sp>
      <p:sp>
        <p:nvSpPr>
          <p:cNvPr id="3" name="Content Placeholder 2"/>
          <p:cNvSpPr>
            <a:spLocks noGrp="1"/>
          </p:cNvSpPr>
          <p:nvPr>
            <p:ph idx="1"/>
          </p:nvPr>
        </p:nvSpPr>
        <p:spPr/>
        <p:txBody>
          <a:bodyPr/>
          <a:lstStyle/>
          <a:p>
            <a:pPr algn="just">
              <a:spcAft>
                <a:spcPts val="600"/>
              </a:spcAft>
              <a:buFont typeface="Wingdings" pitchFamily="2" charset="2"/>
              <a:buChar char="Ø"/>
            </a:pPr>
            <a:r>
              <a:rPr lang="vi-VN" sz="2400" b="0" dirty="0" smtClean="0">
                <a:latin typeface="+mj-lt"/>
              </a:rPr>
              <a:t>Cá </a:t>
            </a:r>
            <a:r>
              <a:rPr lang="vi-VN" sz="2400" b="0" dirty="0">
                <a:latin typeface="+mj-lt"/>
              </a:rPr>
              <a:t>tôm sống trong nước cần </a:t>
            </a:r>
            <a:r>
              <a:rPr lang="vi-VN" sz="2400" b="0" dirty="0" smtClean="0">
                <a:latin typeface="+mj-lt"/>
              </a:rPr>
              <a:t>O</a:t>
            </a:r>
            <a:r>
              <a:rPr lang="en-US" sz="2400" b="0" baseline="-25000" dirty="0" smtClean="0">
                <a:latin typeface="+mj-lt"/>
              </a:rPr>
              <a:t>2</a:t>
            </a:r>
            <a:r>
              <a:rPr lang="vi-VN" sz="2400" b="0" dirty="0" smtClean="0">
                <a:latin typeface="+mj-lt"/>
              </a:rPr>
              <a:t> </a:t>
            </a:r>
            <a:r>
              <a:rPr lang="vi-VN" sz="2400" b="0" dirty="0">
                <a:latin typeface="+mj-lt"/>
              </a:rPr>
              <a:t>đầy đủ để thực </a:t>
            </a:r>
            <a:r>
              <a:rPr lang="vi-VN" sz="2400" b="0" dirty="0" smtClean="0">
                <a:latin typeface="+mj-lt"/>
              </a:rPr>
              <a:t>hiện </a:t>
            </a:r>
            <a:r>
              <a:rPr lang="vi-VN" sz="2400" b="0" dirty="0">
                <a:latin typeface="+mj-lt"/>
              </a:rPr>
              <a:t>quá trình trao đổi chất. </a:t>
            </a:r>
            <a:endParaRPr lang="en-US" sz="2400" b="0" dirty="0" smtClean="0">
              <a:latin typeface="+mj-lt"/>
            </a:endParaRPr>
          </a:p>
          <a:p>
            <a:pPr algn="just">
              <a:spcAft>
                <a:spcPts val="600"/>
              </a:spcAft>
              <a:buFont typeface="Wingdings" pitchFamily="2" charset="2"/>
              <a:buChar char="Ø"/>
            </a:pPr>
            <a:r>
              <a:rPr lang="vi-VN" sz="2400" b="0" dirty="0" smtClean="0">
                <a:latin typeface="+mj-lt"/>
              </a:rPr>
              <a:t>Tuy </a:t>
            </a:r>
            <a:r>
              <a:rPr lang="vi-VN" sz="2400" b="0" dirty="0">
                <a:latin typeface="+mj-lt"/>
              </a:rPr>
              <a:t>nhiên, mỗi loài </a:t>
            </a:r>
            <a:r>
              <a:rPr lang="vi-VN" sz="2400" b="0" dirty="0" smtClean="0">
                <a:latin typeface="+mj-lt"/>
              </a:rPr>
              <a:t>cá </a:t>
            </a:r>
            <a:r>
              <a:rPr lang="vi-VN" sz="2400" b="0" dirty="0">
                <a:latin typeface="+mj-lt"/>
              </a:rPr>
              <a:t>tôm, mỗi giai đoạn phát triển và điều kiện </a:t>
            </a:r>
            <a:r>
              <a:rPr lang="vi-VN" sz="2400" b="0" dirty="0" smtClean="0">
                <a:latin typeface="+mj-lt"/>
              </a:rPr>
              <a:t>môi</a:t>
            </a:r>
            <a:r>
              <a:rPr lang="en-US" sz="2400" b="0" dirty="0" smtClean="0">
                <a:latin typeface="+mj-lt"/>
              </a:rPr>
              <a:t> </a:t>
            </a:r>
            <a:r>
              <a:rPr lang="vi-VN" sz="2400" b="0" dirty="0" smtClean="0">
                <a:latin typeface="+mj-lt"/>
              </a:rPr>
              <a:t>trường </a:t>
            </a:r>
            <a:r>
              <a:rPr lang="vi-VN" sz="2400" b="0" dirty="0">
                <a:latin typeface="+mj-lt"/>
              </a:rPr>
              <a:t>khác nhau, </a:t>
            </a:r>
            <a:r>
              <a:rPr lang="vi-VN" sz="2400" b="0" dirty="0" smtClean="0">
                <a:latin typeface="+mj-lt"/>
              </a:rPr>
              <a:t>yêu </a:t>
            </a:r>
            <a:r>
              <a:rPr lang="vi-VN" sz="2400" b="0" dirty="0">
                <a:latin typeface="+mj-lt"/>
              </a:rPr>
              <a:t>cầu lượng </a:t>
            </a:r>
            <a:r>
              <a:rPr lang="vi-VN" sz="2400" b="0" dirty="0" smtClean="0">
                <a:latin typeface="+mj-lt"/>
              </a:rPr>
              <a:t>O</a:t>
            </a:r>
            <a:r>
              <a:rPr lang="en-US" sz="2400" b="0" baseline="-25000" dirty="0" smtClean="0">
                <a:latin typeface="+mj-lt"/>
              </a:rPr>
              <a:t>2</a:t>
            </a:r>
            <a:r>
              <a:rPr lang="vi-VN" sz="2400" b="0" dirty="0" smtClean="0">
                <a:latin typeface="+mj-lt"/>
              </a:rPr>
              <a:t> </a:t>
            </a:r>
            <a:r>
              <a:rPr lang="vi-VN" sz="2400" b="0" dirty="0">
                <a:latin typeface="+mj-lt"/>
              </a:rPr>
              <a:t>khác nhau. </a:t>
            </a:r>
            <a:endParaRPr lang="en-US" sz="2400" b="0" dirty="0" smtClean="0">
              <a:latin typeface="+mj-lt"/>
            </a:endParaRPr>
          </a:p>
        </p:txBody>
      </p:sp>
      <p:sp>
        <p:nvSpPr>
          <p:cNvPr id="4" name="Footer Placeholder 3"/>
          <p:cNvSpPr>
            <a:spLocks noGrp="1"/>
          </p:cNvSpPr>
          <p:nvPr>
            <p:ph type="ftr" sz="quarter" idx="10"/>
          </p:nvPr>
        </p:nvSpPr>
        <p:spPr/>
        <p:txBody>
          <a:bodyPr/>
          <a:lstStyle/>
          <a:p>
            <a:r>
              <a:rPr lang="en-US" smtClean="0"/>
              <a:t>Company  Logo</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88" y="3429000"/>
            <a:ext cx="3777712" cy="2476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429000"/>
            <a:ext cx="3738114" cy="2476500"/>
          </a:xfrm>
          <a:prstGeom prst="rect">
            <a:avLst/>
          </a:prstGeom>
        </p:spPr>
      </p:pic>
    </p:spTree>
    <p:extLst>
      <p:ext uri="{BB962C8B-B14F-4D97-AF65-F5344CB8AC3E}">
        <p14:creationId xmlns:p14="http://schemas.microsoft.com/office/powerpoint/2010/main" val="2701327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Chương</a:t>
            </a:r>
            <a:r>
              <a:rPr lang="en-US" dirty="0" smtClean="0"/>
              <a:t> </a:t>
            </a:r>
            <a:r>
              <a:rPr lang="en-US" dirty="0" err="1" smtClean="0"/>
              <a:t>trình</a:t>
            </a:r>
            <a:r>
              <a:rPr lang="en-US" dirty="0" smtClean="0"/>
              <a:t> </a:t>
            </a:r>
            <a:r>
              <a:rPr lang="en-US" dirty="0" err="1" smtClean="0"/>
              <a:t>học</a:t>
            </a:r>
            <a:endParaRPr lang="en-US" dirty="0"/>
          </a:p>
        </p:txBody>
      </p:sp>
      <p:sp>
        <p:nvSpPr>
          <p:cNvPr id="3" name="Content Placeholder 2"/>
          <p:cNvSpPr>
            <a:spLocks noGrp="1"/>
          </p:cNvSpPr>
          <p:nvPr>
            <p:ph idx="1"/>
          </p:nvPr>
        </p:nvSpPr>
        <p:spPr>
          <a:xfrm>
            <a:off x="457200" y="1457325"/>
            <a:ext cx="8229600" cy="5248275"/>
          </a:xfrm>
        </p:spPr>
        <p:txBody>
          <a:bodyPr/>
          <a:lstStyle/>
          <a:p>
            <a:pPr marL="0" indent="0">
              <a:buNone/>
            </a:pPr>
            <a:r>
              <a:rPr lang="en-US" dirty="0" err="1" smtClean="0">
                <a:latin typeface="+mj-lt"/>
              </a:rPr>
              <a:t>Chương</a:t>
            </a:r>
            <a:r>
              <a:rPr lang="en-US" dirty="0" smtClean="0">
                <a:latin typeface="+mj-lt"/>
              </a:rPr>
              <a:t> 1: </a:t>
            </a:r>
            <a:r>
              <a:rPr lang="en-US" dirty="0" err="1" smtClean="0">
                <a:latin typeface="+mj-lt"/>
              </a:rPr>
              <a:t>Bệnh</a:t>
            </a:r>
            <a:r>
              <a:rPr lang="en-US" dirty="0" smtClean="0">
                <a:latin typeface="+mj-lt"/>
              </a:rPr>
              <a:t> do </a:t>
            </a:r>
            <a:r>
              <a:rPr lang="en-US" dirty="0" err="1" smtClean="0">
                <a:latin typeface="+mj-lt"/>
              </a:rPr>
              <a:t>yếu</a:t>
            </a:r>
            <a:r>
              <a:rPr lang="en-US" dirty="0" smtClean="0">
                <a:latin typeface="+mj-lt"/>
              </a:rPr>
              <a:t> </a:t>
            </a:r>
            <a:r>
              <a:rPr lang="en-US" dirty="0" err="1" smtClean="0">
                <a:latin typeface="+mj-lt"/>
              </a:rPr>
              <a:t>tố</a:t>
            </a:r>
            <a:r>
              <a:rPr lang="en-US" dirty="0" smtClean="0">
                <a:latin typeface="+mj-lt"/>
              </a:rPr>
              <a:t> </a:t>
            </a:r>
            <a:r>
              <a:rPr lang="en-US" dirty="0" err="1" smtClean="0">
                <a:latin typeface="+mj-lt"/>
              </a:rPr>
              <a:t>môi</a:t>
            </a:r>
            <a:r>
              <a:rPr lang="en-US" dirty="0" smtClean="0">
                <a:latin typeface="+mj-lt"/>
              </a:rPr>
              <a:t> </a:t>
            </a:r>
            <a:r>
              <a:rPr lang="en-US" dirty="0" err="1" smtClean="0">
                <a:latin typeface="+mj-lt"/>
              </a:rPr>
              <a:t>trường</a:t>
            </a:r>
            <a:endParaRPr lang="en-US" dirty="0" smtClean="0">
              <a:latin typeface="+mj-lt"/>
            </a:endParaRPr>
          </a:p>
          <a:p>
            <a:pPr marL="0" indent="0">
              <a:buNone/>
            </a:pPr>
            <a:r>
              <a:rPr lang="en-US" dirty="0" err="1" smtClean="0">
                <a:latin typeface="+mj-lt"/>
              </a:rPr>
              <a:t>Chương</a:t>
            </a:r>
            <a:r>
              <a:rPr lang="en-US" dirty="0" smtClean="0">
                <a:latin typeface="+mj-lt"/>
              </a:rPr>
              <a:t> 2: </a:t>
            </a:r>
            <a:r>
              <a:rPr lang="en-US" dirty="0" err="1" smtClean="0">
                <a:latin typeface="+mj-lt"/>
              </a:rPr>
              <a:t>Bệnh</a:t>
            </a:r>
            <a:r>
              <a:rPr lang="en-US" dirty="0" smtClean="0">
                <a:latin typeface="+mj-lt"/>
              </a:rPr>
              <a:t> do </a:t>
            </a:r>
            <a:r>
              <a:rPr lang="en-US" dirty="0" err="1" smtClean="0">
                <a:latin typeface="+mj-lt"/>
              </a:rPr>
              <a:t>độc</a:t>
            </a:r>
            <a:r>
              <a:rPr lang="en-US" dirty="0" smtClean="0">
                <a:latin typeface="+mj-lt"/>
              </a:rPr>
              <a:t> </a:t>
            </a:r>
            <a:r>
              <a:rPr lang="en-US" dirty="0" err="1" smtClean="0">
                <a:latin typeface="+mj-lt"/>
              </a:rPr>
              <a:t>tố</a:t>
            </a:r>
            <a:endParaRPr lang="en-US" dirty="0" smtClean="0">
              <a:latin typeface="+mj-lt"/>
            </a:endParaRPr>
          </a:p>
          <a:p>
            <a:pPr marL="0" indent="0">
              <a:buNone/>
            </a:pPr>
            <a:r>
              <a:rPr lang="en-US" dirty="0" err="1" smtClean="0">
                <a:latin typeface="+mj-lt"/>
              </a:rPr>
              <a:t>Chương</a:t>
            </a:r>
            <a:r>
              <a:rPr lang="en-US" dirty="0" smtClean="0">
                <a:latin typeface="+mj-lt"/>
              </a:rPr>
              <a:t> 3: </a:t>
            </a:r>
            <a:r>
              <a:rPr lang="en-US" dirty="0" err="1" smtClean="0">
                <a:latin typeface="+mj-lt"/>
              </a:rPr>
              <a:t>Bệnh</a:t>
            </a:r>
            <a:r>
              <a:rPr lang="en-US" dirty="0" smtClean="0">
                <a:latin typeface="+mj-lt"/>
              </a:rPr>
              <a:t> do </a:t>
            </a:r>
            <a:r>
              <a:rPr lang="en-US" dirty="0" err="1" smtClean="0">
                <a:latin typeface="+mj-lt"/>
              </a:rPr>
              <a:t>dinh</a:t>
            </a:r>
            <a:r>
              <a:rPr lang="en-US" dirty="0" smtClean="0">
                <a:latin typeface="+mj-lt"/>
              </a:rPr>
              <a:t> </a:t>
            </a:r>
            <a:r>
              <a:rPr lang="en-US" dirty="0" err="1" smtClean="0">
                <a:latin typeface="+mj-lt"/>
              </a:rPr>
              <a:t>dưỡng</a:t>
            </a:r>
            <a:r>
              <a:rPr lang="en-US" dirty="0" smtClean="0">
                <a:latin typeface="+mj-lt"/>
              </a:rPr>
              <a:t> (</a:t>
            </a:r>
            <a:r>
              <a:rPr lang="en-US" dirty="0" err="1" smtClean="0">
                <a:latin typeface="+mj-lt"/>
              </a:rPr>
              <a:t>Cô</a:t>
            </a:r>
            <a:r>
              <a:rPr lang="en-US" dirty="0" smtClean="0">
                <a:latin typeface="+mj-lt"/>
              </a:rPr>
              <a:t> Thu)</a:t>
            </a:r>
          </a:p>
          <a:p>
            <a:pPr marL="0" indent="0">
              <a:buNone/>
            </a:pPr>
            <a:r>
              <a:rPr lang="en-US" dirty="0" err="1" smtClean="0">
                <a:latin typeface="+mj-lt"/>
              </a:rPr>
              <a:t>Chương</a:t>
            </a:r>
            <a:r>
              <a:rPr lang="en-US" dirty="0" smtClean="0">
                <a:latin typeface="+mj-lt"/>
              </a:rPr>
              <a:t> 4: </a:t>
            </a:r>
            <a:r>
              <a:rPr lang="en-US" dirty="0" err="1" smtClean="0">
                <a:latin typeface="+mj-lt"/>
              </a:rPr>
              <a:t>Bệnh</a:t>
            </a:r>
            <a:r>
              <a:rPr lang="en-US" dirty="0" smtClean="0">
                <a:latin typeface="+mj-lt"/>
              </a:rPr>
              <a:t> do </a:t>
            </a:r>
            <a:r>
              <a:rPr lang="en-US" dirty="0" err="1" smtClean="0">
                <a:latin typeface="+mj-lt"/>
              </a:rPr>
              <a:t>địch</a:t>
            </a:r>
            <a:r>
              <a:rPr lang="en-US" dirty="0" smtClean="0">
                <a:latin typeface="+mj-lt"/>
              </a:rPr>
              <a:t> </a:t>
            </a:r>
            <a:r>
              <a:rPr lang="en-US" dirty="0" err="1" smtClean="0">
                <a:latin typeface="+mj-lt"/>
              </a:rPr>
              <a:t>hại</a:t>
            </a:r>
            <a:endParaRPr lang="en-US" dirty="0" smtClean="0">
              <a:latin typeface="+mj-lt"/>
            </a:endParaRPr>
          </a:p>
          <a:p>
            <a:pPr marL="0" indent="0">
              <a:buNone/>
            </a:pPr>
            <a:r>
              <a:rPr lang="en-US" dirty="0" err="1" smtClean="0">
                <a:latin typeface="+mj-lt"/>
              </a:rPr>
              <a:t>Kiểm</a:t>
            </a:r>
            <a:r>
              <a:rPr lang="en-US" dirty="0" smtClean="0">
                <a:latin typeface="+mj-lt"/>
              </a:rPr>
              <a:t> </a:t>
            </a:r>
            <a:r>
              <a:rPr lang="en-US" dirty="0" err="1" smtClean="0">
                <a:latin typeface="+mj-lt"/>
              </a:rPr>
              <a:t>tra</a:t>
            </a:r>
            <a:r>
              <a:rPr lang="en-US" dirty="0" smtClean="0">
                <a:latin typeface="+mj-lt"/>
              </a:rPr>
              <a:t>, Seminar</a:t>
            </a:r>
            <a:endParaRPr lang="en-US" dirty="0">
              <a:latin typeface="+mj-lt"/>
            </a:endParaRPr>
          </a:p>
        </p:txBody>
      </p:sp>
      <p:sp>
        <p:nvSpPr>
          <p:cNvPr id="4" name="Footer Placeholder 3"/>
          <p:cNvSpPr>
            <a:spLocks noGrp="1"/>
          </p:cNvSpPr>
          <p:nvPr>
            <p:ph type="ftr" sz="quarter" idx="10"/>
          </p:nvPr>
        </p:nvSpPr>
        <p:spPr/>
        <p:txBody>
          <a:bodyPr/>
          <a:lstStyle/>
          <a:p>
            <a:r>
              <a:rPr lang="en-US" smtClean="0"/>
              <a:t>Company  Logo</a:t>
            </a:r>
            <a:endParaRPr lang="en-US"/>
          </a:p>
        </p:txBody>
      </p:sp>
    </p:spTree>
    <p:extLst>
      <p:ext uri="{BB962C8B-B14F-4D97-AF65-F5344CB8AC3E}">
        <p14:creationId xmlns:p14="http://schemas.microsoft.com/office/powerpoint/2010/main" val="523134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spcAft>
                <a:spcPts val="600"/>
              </a:spcAft>
              <a:buFont typeface="Wingdings" pitchFamily="2" charset="2"/>
              <a:buChar char="Ø"/>
            </a:pPr>
            <a:r>
              <a:rPr lang="vi-VN" sz="2400" b="0" dirty="0" smtClean="0"/>
              <a:t>Cá </a:t>
            </a:r>
            <a:r>
              <a:rPr lang="vi-VN" sz="2400" b="0" dirty="0"/>
              <a:t>trắm cỏ, trắm đen, cá mè trắng, mè hoa thường hàm lượng O</a:t>
            </a:r>
            <a:r>
              <a:rPr lang="en-US" sz="2400" b="0" baseline="-25000" dirty="0"/>
              <a:t>2</a:t>
            </a:r>
            <a:r>
              <a:rPr lang="vi-VN" sz="2400" b="0" dirty="0"/>
              <a:t> trong nước 1 mg/l thì cá bắt đầu nổi </a:t>
            </a:r>
            <a:r>
              <a:rPr lang="vi-VN" sz="2400" b="0" dirty="0" smtClean="0"/>
              <a:t>đầu</a:t>
            </a:r>
            <a:endParaRPr lang="en-US" sz="2400" b="0" dirty="0"/>
          </a:p>
          <a:p>
            <a:pPr algn="just">
              <a:spcAft>
                <a:spcPts val="600"/>
              </a:spcAft>
              <a:buFont typeface="Wingdings" pitchFamily="2" charset="2"/>
              <a:buChar char="Ø"/>
            </a:pPr>
            <a:r>
              <a:rPr lang="en-US" sz="2400" b="0" dirty="0"/>
              <a:t>G</a:t>
            </a:r>
            <a:r>
              <a:rPr lang="vi-VN" sz="2400" b="0" dirty="0" smtClean="0"/>
              <a:t>iá </a:t>
            </a:r>
            <a:r>
              <a:rPr lang="vi-VN" sz="2400" b="0" dirty="0"/>
              <a:t>trị O</a:t>
            </a:r>
            <a:r>
              <a:rPr lang="en-US" sz="2400" b="0" baseline="-25000" dirty="0"/>
              <a:t>2</a:t>
            </a:r>
            <a:r>
              <a:rPr lang="vi-VN" sz="2400" b="0" dirty="0"/>
              <a:t> trong nước là 0,4-0,6 mg/l thì cá chết ngạt. </a:t>
            </a:r>
            <a:endParaRPr lang="en-US" sz="2400" b="0" dirty="0" smtClean="0"/>
          </a:p>
          <a:p>
            <a:pPr algn="just">
              <a:spcAft>
                <a:spcPts val="600"/>
              </a:spcAft>
              <a:buFont typeface="Wingdings" pitchFamily="2" charset="2"/>
              <a:buChar char="Ø"/>
            </a:pPr>
            <a:r>
              <a:rPr lang="vi-VN" sz="2400" b="0" dirty="0"/>
              <a:t> </a:t>
            </a:r>
            <a:r>
              <a:rPr lang="en-US" sz="2400" b="0" dirty="0" err="1" smtClean="0"/>
              <a:t>Trong</a:t>
            </a:r>
            <a:r>
              <a:rPr lang="en-US" sz="2400" b="0" dirty="0" smtClean="0"/>
              <a:t> </a:t>
            </a:r>
            <a:r>
              <a:rPr lang="en-US" sz="2400" b="0" dirty="0" err="1" smtClean="0"/>
              <a:t>ao</a:t>
            </a:r>
            <a:r>
              <a:rPr lang="en-US" sz="2400" b="0" dirty="0" smtClean="0"/>
              <a:t> </a:t>
            </a:r>
            <a:r>
              <a:rPr lang="en-US" sz="2400" b="0" dirty="0" err="1" smtClean="0"/>
              <a:t>nuôi</a:t>
            </a:r>
            <a:r>
              <a:rPr lang="en-US" sz="2400" b="0" dirty="0" smtClean="0"/>
              <a:t> </a:t>
            </a:r>
            <a:r>
              <a:rPr lang="en-US" sz="2400" b="0" dirty="0" err="1" smtClean="0"/>
              <a:t>tôm</a:t>
            </a:r>
            <a:r>
              <a:rPr lang="en-US" sz="2400" b="0" dirty="0" smtClean="0"/>
              <a:t>: </a:t>
            </a:r>
            <a:r>
              <a:rPr lang="en-US" sz="2400" b="0" dirty="0" err="1" smtClean="0"/>
              <a:t>thấp</a:t>
            </a:r>
            <a:r>
              <a:rPr lang="en-US" sz="2400" b="0" dirty="0" smtClean="0"/>
              <a:t> </a:t>
            </a:r>
            <a:r>
              <a:rPr lang="vi-VN" sz="2400" b="0" dirty="0" smtClean="0"/>
              <a:t>hơn </a:t>
            </a:r>
            <a:r>
              <a:rPr lang="vi-VN" sz="2400" b="0" dirty="0"/>
              <a:t>3 mg/l là nguyên nhân </a:t>
            </a:r>
            <a:r>
              <a:rPr lang="vi-VN" sz="2400" b="0" dirty="0" smtClean="0"/>
              <a:t>làm </a:t>
            </a:r>
            <a:r>
              <a:rPr lang="vi-VN" sz="2400" b="0" dirty="0"/>
              <a:t>mang tôm chuyển màu hồng. </a:t>
            </a:r>
            <a:endParaRPr lang="en-US" sz="2400" b="0" dirty="0" smtClean="0"/>
          </a:p>
          <a:p>
            <a:pPr marL="0" indent="0" algn="just">
              <a:spcAft>
                <a:spcPts val="600"/>
              </a:spcAft>
              <a:buNone/>
            </a:pPr>
            <a:endParaRPr lang="en-US" sz="2400" b="0" dirty="0" smtClean="0"/>
          </a:p>
        </p:txBody>
      </p:sp>
      <p:sp>
        <p:nvSpPr>
          <p:cNvPr id="4" name="Footer Placeholder 3"/>
          <p:cNvSpPr>
            <a:spLocks noGrp="1"/>
          </p:cNvSpPr>
          <p:nvPr>
            <p:ph type="ftr" sz="quarter" idx="10"/>
          </p:nvPr>
        </p:nvSpPr>
        <p:spPr/>
        <p:txBody>
          <a:bodyPr/>
          <a:lstStyle/>
          <a:p>
            <a:r>
              <a:rPr lang="en-US" smtClean="0"/>
              <a:t>Company  Logo</a:t>
            </a:r>
            <a:endParaRPr lang="en-US"/>
          </a:p>
        </p:txBody>
      </p:sp>
    </p:spTree>
    <p:extLst>
      <p:ext uri="{BB962C8B-B14F-4D97-AF65-F5344CB8AC3E}">
        <p14:creationId xmlns:p14="http://schemas.microsoft.com/office/powerpoint/2010/main" val="892291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152400"/>
            <a:ext cx="7391400" cy="563562"/>
          </a:xfrm>
        </p:spPr>
        <p:txBody>
          <a:bodyPr/>
          <a:lstStyle/>
          <a:p>
            <a:pPr eaLnBrk="1" hangingPunct="1"/>
            <a:r>
              <a:rPr lang="en-US" sz="3600" dirty="0" smtClean="0">
                <a:solidFill>
                  <a:srgbClr val="F3F668"/>
                </a:solidFill>
                <a:latin typeface="Times New Roman" pitchFamily="18" charset="0"/>
              </a:rPr>
              <a:t>2. Oxy </a:t>
            </a:r>
            <a:r>
              <a:rPr lang="en-US" sz="3600" dirty="0" err="1" smtClean="0">
                <a:solidFill>
                  <a:srgbClr val="F3F668"/>
                </a:solidFill>
                <a:latin typeface="Times New Roman" pitchFamily="18" charset="0"/>
              </a:rPr>
              <a:t>hoà</a:t>
            </a:r>
            <a:r>
              <a:rPr lang="en-US" sz="3600" dirty="0" smtClean="0">
                <a:solidFill>
                  <a:srgbClr val="F3F668"/>
                </a:solidFill>
                <a:latin typeface="Times New Roman" pitchFamily="18" charset="0"/>
              </a:rPr>
              <a:t> tan </a:t>
            </a:r>
            <a:r>
              <a:rPr lang="en-US" sz="3600" dirty="0" err="1" smtClean="0">
                <a:solidFill>
                  <a:srgbClr val="F3F668"/>
                </a:solidFill>
                <a:latin typeface="Times New Roman" pitchFamily="18" charset="0"/>
              </a:rPr>
              <a:t>đối</a:t>
            </a:r>
            <a:r>
              <a:rPr lang="en-US" sz="3600" dirty="0" smtClean="0">
                <a:solidFill>
                  <a:srgbClr val="F3F668"/>
                </a:solidFill>
                <a:latin typeface="Times New Roman" pitchFamily="18" charset="0"/>
              </a:rPr>
              <a:t> </a:t>
            </a:r>
            <a:r>
              <a:rPr lang="en-US" sz="3600" dirty="0" err="1" smtClean="0">
                <a:solidFill>
                  <a:srgbClr val="F3F668"/>
                </a:solidFill>
                <a:latin typeface="Times New Roman" pitchFamily="18" charset="0"/>
              </a:rPr>
              <a:t>với</a:t>
            </a:r>
            <a:r>
              <a:rPr lang="en-US" sz="3600" dirty="0" smtClean="0">
                <a:solidFill>
                  <a:srgbClr val="F3F668"/>
                </a:solidFill>
                <a:latin typeface="Times New Roman" pitchFamily="18" charset="0"/>
              </a:rPr>
              <a:t> NTTS</a:t>
            </a:r>
          </a:p>
        </p:txBody>
      </p:sp>
      <p:sp>
        <p:nvSpPr>
          <p:cNvPr id="28675" name="AutoShape 5"/>
          <p:cNvSpPr>
            <a:spLocks noChangeArrowheads="1"/>
          </p:cNvSpPr>
          <p:nvPr/>
        </p:nvSpPr>
        <p:spPr bwMode="gray">
          <a:xfrm>
            <a:off x="787400" y="1143000"/>
            <a:ext cx="7670800" cy="236220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32103" name="AutoShape 7"/>
          <p:cNvSpPr>
            <a:spLocks noChangeArrowheads="1"/>
          </p:cNvSpPr>
          <p:nvPr/>
        </p:nvSpPr>
        <p:spPr bwMode="gray">
          <a:xfrm>
            <a:off x="930275" y="1360488"/>
            <a:ext cx="1477963" cy="193198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32104" name="Freeform 8"/>
          <p:cNvSpPr>
            <a:spLocks/>
          </p:cNvSpPr>
          <p:nvPr/>
        </p:nvSpPr>
        <p:spPr bwMode="gray">
          <a:xfrm>
            <a:off x="1022350" y="1484313"/>
            <a:ext cx="736600" cy="96678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en-US"/>
          </a:p>
        </p:txBody>
      </p:sp>
      <p:sp>
        <p:nvSpPr>
          <p:cNvPr id="28678" name="Text Box 9"/>
          <p:cNvSpPr txBox="1">
            <a:spLocks noChangeArrowheads="1"/>
          </p:cNvSpPr>
          <p:nvPr/>
        </p:nvSpPr>
        <p:spPr bwMode="gray">
          <a:xfrm>
            <a:off x="1050925" y="2085975"/>
            <a:ext cx="12065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a:latin typeface="Times New Roman" pitchFamily="18" charset="0"/>
              </a:rPr>
              <a:t>Đặc điểm</a:t>
            </a:r>
          </a:p>
        </p:txBody>
      </p:sp>
      <p:sp>
        <p:nvSpPr>
          <p:cNvPr id="132106" name="Text Box 10"/>
          <p:cNvSpPr txBox="1">
            <a:spLocks noChangeArrowheads="1"/>
          </p:cNvSpPr>
          <p:nvPr/>
        </p:nvSpPr>
        <p:spPr bwMode="gray">
          <a:xfrm>
            <a:off x="2590800" y="1295400"/>
            <a:ext cx="5638800"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Hàm</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lượng</a:t>
            </a:r>
            <a:r>
              <a:rPr lang="en-US" sz="2000" dirty="0">
                <a:effectLst>
                  <a:outerShdw blurRad="38100" dist="38100" dir="2700000" algn="tl">
                    <a:srgbClr val="FFFFFF"/>
                  </a:outerShdw>
                </a:effectLst>
                <a:latin typeface="Times New Roman" pitchFamily="18" charset="0"/>
              </a:rPr>
              <a:t> ô </a:t>
            </a:r>
            <a:r>
              <a:rPr lang="en-US" sz="2000" dirty="0" err="1">
                <a:effectLst>
                  <a:outerShdw blurRad="38100" dist="38100" dir="2700000" algn="tl">
                    <a:srgbClr val="FFFFFF"/>
                  </a:outerShdw>
                </a:effectLst>
                <a:latin typeface="Times New Roman" pitchFamily="18" charset="0"/>
              </a:rPr>
              <a:t>xy</a:t>
            </a:r>
            <a:r>
              <a:rPr lang="en-US" sz="2000" dirty="0">
                <a:effectLst>
                  <a:outerShdw blurRad="38100" dist="38100" dir="2700000" algn="tl">
                    <a:srgbClr val="FFFFFF"/>
                  </a:outerShdw>
                </a:effectLst>
                <a:latin typeface="Times New Roman" pitchFamily="18" charset="0"/>
              </a:rPr>
              <a:t> min </a:t>
            </a:r>
            <a:r>
              <a:rPr lang="en-US" sz="2000" dirty="0" err="1">
                <a:effectLst>
                  <a:outerShdw blurRad="38100" dist="38100" dir="2700000" algn="tl">
                    <a:srgbClr val="FFFFFF"/>
                  </a:outerShdw>
                </a:effectLst>
                <a:latin typeface="Times New Roman" pitchFamily="18" charset="0"/>
              </a:rPr>
              <a:t>vào</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lúc</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sáng</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sớm</a:t>
            </a:r>
            <a:r>
              <a:rPr lang="en-US" sz="2000" dirty="0">
                <a:effectLst>
                  <a:outerShdw blurRad="38100" dist="38100" dir="2700000" algn="tl">
                    <a:srgbClr val="FFFFFF"/>
                  </a:outerShdw>
                </a:effectLst>
                <a:latin typeface="Times New Roman" pitchFamily="18" charset="0"/>
              </a:rPr>
              <a:t> (4-5 </a:t>
            </a:r>
            <a:r>
              <a:rPr lang="en-US" sz="2000" dirty="0" err="1">
                <a:effectLst>
                  <a:outerShdw blurRad="38100" dist="38100" dir="2700000" algn="tl">
                    <a:srgbClr val="FFFFFF"/>
                  </a:outerShdw>
                </a:effectLst>
                <a:latin typeface="Times New Roman" pitchFamily="18" charset="0"/>
              </a:rPr>
              <a:t>giờ</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và</a:t>
            </a:r>
            <a:r>
              <a:rPr lang="en-US" sz="2000" dirty="0">
                <a:effectLst>
                  <a:outerShdw blurRad="38100" dist="38100" dir="2700000" algn="tl">
                    <a:srgbClr val="FFFFFF"/>
                  </a:outerShdw>
                </a:effectLst>
                <a:latin typeface="Times New Roman" pitchFamily="18" charset="0"/>
              </a:rPr>
              <a:t> max </a:t>
            </a:r>
            <a:r>
              <a:rPr lang="en-US" sz="2000" dirty="0" err="1">
                <a:effectLst>
                  <a:outerShdw blurRad="38100" dist="38100" dir="2700000" algn="tl">
                    <a:srgbClr val="FFFFFF"/>
                  </a:outerShdw>
                </a:effectLst>
                <a:latin typeface="Times New Roman" pitchFamily="18" charset="0"/>
              </a:rPr>
              <a:t>vào</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khoảng</a:t>
            </a:r>
            <a:r>
              <a:rPr lang="en-US" sz="2000" dirty="0">
                <a:effectLst>
                  <a:outerShdw blurRad="38100" dist="38100" dir="2700000" algn="tl">
                    <a:srgbClr val="FFFFFF"/>
                  </a:outerShdw>
                </a:effectLst>
                <a:latin typeface="Times New Roman" pitchFamily="18" charset="0"/>
              </a:rPr>
              <a:t> 2 </a:t>
            </a:r>
            <a:r>
              <a:rPr lang="en-US" sz="2000" dirty="0" err="1">
                <a:effectLst>
                  <a:outerShdw blurRad="38100" dist="38100" dir="2700000" algn="tl">
                    <a:srgbClr val="FFFFFF"/>
                  </a:outerShdw>
                </a:effectLst>
                <a:latin typeface="Times New Roman" pitchFamily="18" charset="0"/>
              </a:rPr>
              <a:t>giờ</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chiều</a:t>
            </a:r>
            <a:r>
              <a:rPr lang="en-US" sz="2000" dirty="0">
                <a:effectLst>
                  <a:outerShdw blurRad="38100" dist="38100" dir="2700000" algn="tl">
                    <a:srgbClr val="FFFFFF"/>
                  </a:outerShdw>
                </a:effectLst>
                <a:latin typeface="Times New Roman" pitchFamily="18" charset="0"/>
              </a:rPr>
              <a:t>. </a:t>
            </a:r>
          </a:p>
          <a:p>
            <a:pPr algn="just">
              <a:defRPr/>
            </a:pP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Sản</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sinh</a:t>
            </a:r>
            <a:r>
              <a:rPr lang="en-US" sz="2000" dirty="0">
                <a:effectLst>
                  <a:outerShdw blurRad="38100" dist="38100" dir="2700000" algn="tl">
                    <a:srgbClr val="FFFFFF"/>
                  </a:outerShdw>
                </a:effectLst>
                <a:latin typeface="Times New Roman" pitchFamily="18" charset="0"/>
              </a:rPr>
              <a:t> ô </a:t>
            </a:r>
            <a:r>
              <a:rPr lang="en-US" sz="2000" dirty="0" err="1">
                <a:effectLst>
                  <a:outerShdw blurRad="38100" dist="38100" dir="2700000" algn="tl">
                    <a:srgbClr val="FFFFFF"/>
                  </a:outerShdw>
                </a:effectLst>
                <a:latin typeface="Times New Roman" pitchFamily="18" charset="0"/>
              </a:rPr>
              <a:t>xy</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cho</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thuỷ</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vực</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giúp</a:t>
            </a:r>
            <a:r>
              <a:rPr lang="en-US" sz="2000" dirty="0">
                <a:effectLst>
                  <a:outerShdw blurRad="38100" dist="38100" dir="2700000" algn="tl">
                    <a:srgbClr val="FFFFFF"/>
                  </a:outerShdw>
                </a:effectLst>
                <a:latin typeface="Times New Roman" pitchFamily="18" charset="0"/>
              </a:rPr>
              <a:t> ĐVTS </a:t>
            </a:r>
            <a:r>
              <a:rPr lang="en-US" sz="2000" dirty="0" err="1">
                <a:effectLst>
                  <a:outerShdw blurRad="38100" dist="38100" dir="2700000" algn="tl">
                    <a:srgbClr val="FFFFFF"/>
                  </a:outerShdw>
                </a:effectLst>
                <a:latin typeface="Times New Roman" pitchFamily="18" charset="0"/>
              </a:rPr>
              <a:t>phát</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triển</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tốt</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và</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khoẻ</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mạnh</a:t>
            </a:r>
            <a:r>
              <a:rPr lang="en-US" sz="2000" dirty="0">
                <a:effectLst>
                  <a:outerShdw blurRad="38100" dist="38100" dir="2700000" algn="tl">
                    <a:srgbClr val="FFFFFF"/>
                  </a:outerShdw>
                </a:effectLst>
                <a:latin typeface="Times New Roman" pitchFamily="18" charset="0"/>
              </a:rPr>
              <a:t>. </a:t>
            </a:r>
          </a:p>
          <a:p>
            <a:pPr algn="just">
              <a:defRPr/>
            </a:pP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Hàm</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lượng</a:t>
            </a:r>
            <a:r>
              <a:rPr lang="en-US" sz="2000" dirty="0">
                <a:effectLst>
                  <a:outerShdw blurRad="38100" dist="38100" dir="2700000" algn="tl">
                    <a:srgbClr val="FFFFFF"/>
                  </a:outerShdw>
                </a:effectLst>
                <a:latin typeface="Times New Roman" pitchFamily="18" charset="0"/>
              </a:rPr>
              <a:t> ô </a:t>
            </a:r>
            <a:r>
              <a:rPr lang="en-US" sz="2000" dirty="0" err="1">
                <a:effectLst>
                  <a:outerShdw blurRad="38100" dist="38100" dir="2700000" algn="tl">
                    <a:srgbClr val="FFFFFF"/>
                  </a:outerShdw>
                </a:effectLst>
                <a:latin typeface="Times New Roman" pitchFamily="18" charset="0"/>
              </a:rPr>
              <a:t>xy</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hoà</a:t>
            </a:r>
            <a:r>
              <a:rPr lang="en-US" sz="2000" dirty="0">
                <a:effectLst>
                  <a:outerShdw blurRad="38100" dist="38100" dir="2700000" algn="tl">
                    <a:srgbClr val="FFFFFF"/>
                  </a:outerShdw>
                </a:effectLst>
                <a:latin typeface="Times New Roman" pitchFamily="18" charset="0"/>
              </a:rPr>
              <a:t> tan </a:t>
            </a:r>
            <a:r>
              <a:rPr lang="en-US" sz="2000" dirty="0" err="1">
                <a:effectLst>
                  <a:outerShdw blurRad="38100" dist="38100" dir="2700000" algn="tl">
                    <a:srgbClr val="FFFFFF"/>
                  </a:outerShdw>
                </a:effectLst>
                <a:latin typeface="Times New Roman" pitchFamily="18" charset="0"/>
              </a:rPr>
              <a:t>cực</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đại</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trong</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nước</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khi</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nhiệt</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độ</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O</a:t>
            </a:r>
            <a:r>
              <a:rPr lang="en-US" sz="2000" baseline="30000" dirty="0" err="1">
                <a:effectLst>
                  <a:outerShdw blurRad="38100" dist="38100" dir="2700000" algn="tl">
                    <a:srgbClr val="FFFFFF"/>
                  </a:outerShdw>
                </a:effectLst>
                <a:latin typeface="Times New Roman" pitchFamily="18" charset="0"/>
              </a:rPr>
              <a:t>o</a:t>
            </a:r>
            <a:r>
              <a:rPr lang="en-US" sz="2000" dirty="0" err="1">
                <a:effectLst>
                  <a:outerShdw blurRad="38100" dist="38100" dir="2700000" algn="tl">
                    <a:srgbClr val="FFFFFF"/>
                  </a:outerShdw>
                </a:effectLst>
                <a:latin typeface="Times New Roman" pitchFamily="18" charset="0"/>
              </a:rPr>
              <a:t>C</a:t>
            </a:r>
            <a:r>
              <a:rPr lang="en-US" sz="2000" dirty="0">
                <a:effectLst>
                  <a:outerShdw blurRad="38100" dist="38100" dir="2700000" algn="tl">
                    <a:srgbClr val="FFFFFF"/>
                  </a:outerShdw>
                </a:effectLst>
                <a:latin typeface="Times New Roman" pitchFamily="18" charset="0"/>
              </a:rPr>
              <a:t> </a:t>
            </a:r>
            <a:r>
              <a:rPr lang="en-US" sz="2000" dirty="0" err="1">
                <a:effectLst>
                  <a:outerShdw blurRad="38100" dist="38100" dir="2700000" algn="tl">
                    <a:srgbClr val="FFFFFF"/>
                  </a:outerShdw>
                </a:effectLst>
                <a:latin typeface="Times New Roman" pitchFamily="18" charset="0"/>
              </a:rPr>
              <a:t>khoảng</a:t>
            </a:r>
            <a:r>
              <a:rPr lang="en-US" sz="2000" dirty="0">
                <a:effectLst>
                  <a:outerShdw blurRad="38100" dist="38100" dir="2700000" algn="tl">
                    <a:srgbClr val="FFFFFF"/>
                  </a:outerShdw>
                </a:effectLst>
                <a:latin typeface="Times New Roman" pitchFamily="18" charset="0"/>
              </a:rPr>
              <a:t> 14,56 mg </a:t>
            </a:r>
            <a:r>
              <a:rPr lang="en-US" sz="2000" dirty="0" smtClean="0">
                <a:effectLst>
                  <a:outerShdw blurRad="38100" dist="38100" dir="2700000" algn="tl">
                    <a:srgbClr val="FFFFFF"/>
                  </a:outerShdw>
                </a:effectLst>
                <a:latin typeface="Times New Roman" pitchFamily="18" charset="0"/>
              </a:rPr>
              <a:t>O</a:t>
            </a:r>
            <a:r>
              <a:rPr lang="en-US" sz="2000" baseline="-25000" dirty="0" smtClean="0">
                <a:effectLst>
                  <a:outerShdw blurRad="38100" dist="38100" dir="2700000" algn="tl">
                    <a:srgbClr val="FFFFFF"/>
                  </a:outerShdw>
                </a:effectLst>
                <a:latin typeface="Times New Roman" pitchFamily="18" charset="0"/>
              </a:rPr>
              <a:t>2</a:t>
            </a:r>
            <a:r>
              <a:rPr lang="en-US" sz="2000" dirty="0" smtClean="0">
                <a:effectLst>
                  <a:outerShdw blurRad="38100" dist="38100" dir="2700000" algn="tl">
                    <a:srgbClr val="FFFFFF"/>
                  </a:outerShdw>
                </a:effectLst>
                <a:latin typeface="Times New Roman" pitchFamily="18" charset="0"/>
              </a:rPr>
              <a:t>/l</a:t>
            </a:r>
            <a:r>
              <a:rPr lang="en-US" sz="2000" dirty="0">
                <a:effectLst>
                  <a:outerShdw blurRad="38100" dist="38100" dir="2700000" algn="tl">
                    <a:srgbClr val="FFFFFF"/>
                  </a:outerShdw>
                </a:effectLst>
                <a:latin typeface="Times New Roman" pitchFamily="18" charset="0"/>
              </a:rPr>
              <a:t>.</a:t>
            </a:r>
            <a:r>
              <a:rPr lang="en-US" sz="2000" dirty="0">
                <a:latin typeface="Times New Roman" pitchFamily="18" charset="0"/>
              </a:rPr>
              <a:t> </a:t>
            </a:r>
          </a:p>
        </p:txBody>
      </p:sp>
      <p:sp>
        <p:nvSpPr>
          <p:cNvPr id="28680" name="AutoShape 12"/>
          <p:cNvSpPr>
            <a:spLocks noChangeArrowheads="1"/>
          </p:cNvSpPr>
          <p:nvPr/>
        </p:nvSpPr>
        <p:spPr bwMode="gray">
          <a:xfrm>
            <a:off x="774700" y="3962400"/>
            <a:ext cx="7543800" cy="228600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grpSp>
        <p:nvGrpSpPr>
          <p:cNvPr id="28681" name="Group 13"/>
          <p:cNvGrpSpPr>
            <a:grpSpLocks/>
          </p:cNvGrpSpPr>
          <p:nvPr/>
        </p:nvGrpSpPr>
        <p:grpSpPr bwMode="auto">
          <a:xfrm>
            <a:off x="939800" y="4173538"/>
            <a:ext cx="1454150" cy="1870075"/>
            <a:chOff x="999" y="1092"/>
            <a:chExt cx="768" cy="746"/>
          </a:xfrm>
        </p:grpSpPr>
        <p:sp>
          <p:nvSpPr>
            <p:cNvPr id="132110" name="AutoShape 14"/>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32111" name="Freeform 15"/>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en-US"/>
            </a:p>
          </p:txBody>
        </p:sp>
        <p:sp>
          <p:nvSpPr>
            <p:cNvPr id="28685" name="Text Box 16"/>
            <p:cNvSpPr txBox="1">
              <a:spLocks noChangeArrowheads="1"/>
            </p:cNvSpPr>
            <p:nvPr/>
          </p:nvSpPr>
          <p:spPr bwMode="gray">
            <a:xfrm>
              <a:off x="1014" y="1336"/>
              <a:ext cx="719"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dirty="0" err="1">
                  <a:solidFill>
                    <a:schemeClr val="bg1"/>
                  </a:solidFill>
                  <a:latin typeface="Times New Roman" pitchFamily="18" charset="0"/>
                </a:rPr>
                <a:t>Yếu</a:t>
              </a:r>
              <a:r>
                <a:rPr lang="en-US" sz="2000" b="1" dirty="0">
                  <a:solidFill>
                    <a:schemeClr val="bg1"/>
                  </a:solidFill>
                  <a:latin typeface="Times New Roman" pitchFamily="18" charset="0"/>
                </a:rPr>
                <a:t> </a:t>
              </a:r>
              <a:r>
                <a:rPr lang="en-US" sz="2000" b="1" dirty="0" err="1">
                  <a:solidFill>
                    <a:schemeClr val="bg1"/>
                  </a:solidFill>
                  <a:latin typeface="Times New Roman" pitchFamily="18" charset="0"/>
                </a:rPr>
                <a:t>tố</a:t>
              </a:r>
              <a:r>
                <a:rPr lang="en-US" sz="2000" b="1" dirty="0">
                  <a:solidFill>
                    <a:schemeClr val="bg1"/>
                  </a:solidFill>
                  <a:latin typeface="Times New Roman" pitchFamily="18" charset="0"/>
                </a:rPr>
                <a:t> </a:t>
              </a:r>
            </a:p>
            <a:p>
              <a:pPr algn="ctr"/>
              <a:r>
                <a:rPr lang="en-US" sz="2000" b="1" dirty="0" err="1">
                  <a:solidFill>
                    <a:schemeClr val="bg1"/>
                  </a:solidFill>
                  <a:latin typeface="Times New Roman" pitchFamily="18" charset="0"/>
                </a:rPr>
                <a:t>ảnh</a:t>
              </a:r>
              <a:r>
                <a:rPr lang="en-US" sz="2000" b="1" dirty="0">
                  <a:solidFill>
                    <a:schemeClr val="bg1"/>
                  </a:solidFill>
                  <a:latin typeface="Times New Roman" pitchFamily="18" charset="0"/>
                </a:rPr>
                <a:t> </a:t>
              </a:r>
              <a:r>
                <a:rPr lang="en-US" sz="2000" b="1" dirty="0" err="1">
                  <a:solidFill>
                    <a:schemeClr val="bg1"/>
                  </a:solidFill>
                  <a:latin typeface="Times New Roman" pitchFamily="18" charset="0"/>
                </a:rPr>
                <a:t>hưởng</a:t>
              </a:r>
              <a:endParaRPr lang="en-US" sz="2000" b="1" dirty="0">
                <a:solidFill>
                  <a:schemeClr val="bg1"/>
                </a:solidFill>
                <a:latin typeface="Times New Roman" pitchFamily="18" charset="0"/>
              </a:endParaRPr>
            </a:p>
          </p:txBody>
        </p:sp>
      </p:grpSp>
      <p:sp>
        <p:nvSpPr>
          <p:cNvPr id="28682" name="Text Box 17"/>
          <p:cNvSpPr txBox="1">
            <a:spLocks noChangeArrowheads="1"/>
          </p:cNvSpPr>
          <p:nvPr/>
        </p:nvSpPr>
        <p:spPr bwMode="gray">
          <a:xfrm>
            <a:off x="2592388" y="4114800"/>
            <a:ext cx="5543550"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000" dirty="0">
                <a:latin typeface="Times New Roman" pitchFamily="18" charset="0"/>
              </a:rPr>
              <a:t>- </a:t>
            </a:r>
            <a:r>
              <a:rPr lang="en-US" sz="2000" dirty="0" err="1">
                <a:latin typeface="Times New Roman" pitchFamily="18" charset="0"/>
              </a:rPr>
              <a:t>Nhiệt</a:t>
            </a:r>
            <a:r>
              <a:rPr lang="en-US" sz="2000" dirty="0">
                <a:latin typeface="Times New Roman" pitchFamily="18" charset="0"/>
              </a:rPr>
              <a:t> </a:t>
            </a:r>
            <a:r>
              <a:rPr lang="en-US" sz="2000" dirty="0" err="1">
                <a:latin typeface="Times New Roman" pitchFamily="18" charset="0"/>
              </a:rPr>
              <a:t>độ</a:t>
            </a:r>
            <a:r>
              <a:rPr lang="en-US" sz="2000" dirty="0">
                <a:latin typeface="Times New Roman" pitchFamily="18" charset="0"/>
              </a:rPr>
              <a:t>, </a:t>
            </a:r>
            <a:r>
              <a:rPr lang="en-US" sz="2000" dirty="0" err="1">
                <a:latin typeface="Times New Roman" pitchFamily="18" charset="0"/>
              </a:rPr>
              <a:t>độ</a:t>
            </a:r>
            <a:r>
              <a:rPr lang="en-US" sz="2000" dirty="0">
                <a:latin typeface="Times New Roman" pitchFamily="18" charset="0"/>
              </a:rPr>
              <a:t> </a:t>
            </a:r>
            <a:r>
              <a:rPr lang="en-US" sz="2000" dirty="0" err="1">
                <a:latin typeface="Times New Roman" pitchFamily="18" charset="0"/>
              </a:rPr>
              <a:t>mặn</a:t>
            </a:r>
            <a:r>
              <a:rPr lang="en-US" sz="2000" dirty="0">
                <a:latin typeface="Times New Roman" pitchFamily="18" charset="0"/>
              </a:rPr>
              <a:t> </a:t>
            </a:r>
            <a:r>
              <a:rPr lang="en-US" sz="2000" dirty="0" err="1">
                <a:latin typeface="Times New Roman" pitchFamily="18" charset="0"/>
              </a:rPr>
              <a:t>và</a:t>
            </a:r>
            <a:r>
              <a:rPr lang="en-US" sz="2000" dirty="0">
                <a:latin typeface="Times New Roman" pitchFamily="18" charset="0"/>
              </a:rPr>
              <a:t> </a:t>
            </a:r>
            <a:r>
              <a:rPr lang="en-US" sz="2000" dirty="0" err="1">
                <a:latin typeface="Times New Roman" pitchFamily="18" charset="0"/>
              </a:rPr>
              <a:t>vĩ</a:t>
            </a:r>
            <a:r>
              <a:rPr lang="en-US" sz="2000" dirty="0">
                <a:latin typeface="Times New Roman" pitchFamily="18" charset="0"/>
              </a:rPr>
              <a:t> </a:t>
            </a:r>
            <a:r>
              <a:rPr lang="en-US" sz="2000" dirty="0" err="1">
                <a:latin typeface="Times New Roman" pitchFamily="18" charset="0"/>
              </a:rPr>
              <a:t>độ</a:t>
            </a:r>
            <a:r>
              <a:rPr lang="en-US" sz="2000" dirty="0">
                <a:latin typeface="Times New Roman" pitchFamily="18" charset="0"/>
              </a:rPr>
              <a:t> </a:t>
            </a:r>
            <a:r>
              <a:rPr lang="en-US" sz="2000" dirty="0" err="1">
                <a:latin typeface="Times New Roman" pitchFamily="18" charset="0"/>
              </a:rPr>
              <a:t>cao</a:t>
            </a:r>
            <a:r>
              <a:rPr lang="en-US" sz="2000" dirty="0">
                <a:latin typeface="Times New Roman" pitchFamily="18" charset="0"/>
              </a:rPr>
              <a:t> (</a:t>
            </a:r>
            <a:r>
              <a:rPr lang="en-US" sz="2000" dirty="0" err="1">
                <a:latin typeface="Times New Roman" pitchFamily="18" charset="0"/>
              </a:rPr>
              <a:t>áp</a:t>
            </a:r>
            <a:r>
              <a:rPr lang="en-US" sz="2000" dirty="0">
                <a:latin typeface="Times New Roman" pitchFamily="18" charset="0"/>
              </a:rPr>
              <a:t> </a:t>
            </a:r>
            <a:r>
              <a:rPr lang="en-US" sz="2000" dirty="0" err="1">
                <a:latin typeface="Times New Roman" pitchFamily="18" charset="0"/>
              </a:rPr>
              <a:t>suất</a:t>
            </a:r>
            <a:r>
              <a:rPr lang="en-US" sz="2000" dirty="0">
                <a:latin typeface="Times New Roman" pitchFamily="18" charset="0"/>
              </a:rPr>
              <a:t> </a:t>
            </a:r>
            <a:r>
              <a:rPr lang="en-US" sz="2000" dirty="0" err="1">
                <a:latin typeface="Times New Roman" pitchFamily="18" charset="0"/>
              </a:rPr>
              <a:t>thấp</a:t>
            </a:r>
            <a:r>
              <a:rPr lang="en-US" sz="2000" dirty="0">
                <a:latin typeface="Times New Roman" pitchFamily="18" charset="0"/>
              </a:rPr>
              <a:t>) oxy </a:t>
            </a:r>
            <a:r>
              <a:rPr lang="en-US" sz="2000" dirty="0" err="1">
                <a:latin typeface="Times New Roman" pitchFamily="18" charset="0"/>
              </a:rPr>
              <a:t>hòa</a:t>
            </a:r>
            <a:r>
              <a:rPr lang="en-US" sz="2000" dirty="0">
                <a:latin typeface="Times New Roman" pitchFamily="18" charset="0"/>
              </a:rPr>
              <a:t> tan </a:t>
            </a:r>
            <a:r>
              <a:rPr lang="en-US" sz="2000" dirty="0" err="1">
                <a:latin typeface="Times New Roman" pitchFamily="18" charset="0"/>
              </a:rPr>
              <a:t>càng</a:t>
            </a:r>
            <a:r>
              <a:rPr lang="en-US" sz="2000" dirty="0">
                <a:latin typeface="Times New Roman" pitchFamily="18" charset="0"/>
              </a:rPr>
              <a:t> </a:t>
            </a:r>
            <a:r>
              <a:rPr lang="en-US" sz="2000" dirty="0" err="1">
                <a:latin typeface="Times New Roman" pitchFamily="18" charset="0"/>
              </a:rPr>
              <a:t>thấp</a:t>
            </a:r>
            <a:r>
              <a:rPr lang="en-US" sz="2000" dirty="0">
                <a:latin typeface="Times New Roman" pitchFamily="18" charset="0"/>
              </a:rPr>
              <a:t>.</a:t>
            </a:r>
          </a:p>
          <a:p>
            <a:pPr algn="just" eaLnBrk="1" hangingPunct="1"/>
            <a:r>
              <a:rPr lang="en-US" sz="2000" dirty="0">
                <a:latin typeface="Times New Roman" pitchFamily="18" charset="0"/>
              </a:rPr>
              <a:t>- </a:t>
            </a:r>
            <a:r>
              <a:rPr lang="en-US" sz="2000" dirty="0" err="1">
                <a:latin typeface="Times New Roman" pitchFamily="18" charset="0"/>
              </a:rPr>
              <a:t>Sinh</a:t>
            </a:r>
            <a:r>
              <a:rPr lang="en-US" sz="2000" dirty="0">
                <a:latin typeface="Times New Roman" pitchFamily="18" charset="0"/>
              </a:rPr>
              <a:t> </a:t>
            </a:r>
            <a:r>
              <a:rPr lang="en-US" sz="2000" dirty="0" err="1">
                <a:latin typeface="Times New Roman" pitchFamily="18" charset="0"/>
              </a:rPr>
              <a:t>vật</a:t>
            </a:r>
            <a:r>
              <a:rPr lang="en-US" sz="2000" dirty="0">
                <a:latin typeface="Times New Roman" pitchFamily="18" charset="0"/>
              </a:rPr>
              <a:t> </a:t>
            </a:r>
            <a:r>
              <a:rPr lang="en-US" sz="2000" dirty="0" err="1">
                <a:latin typeface="Times New Roman" pitchFamily="18" charset="0"/>
              </a:rPr>
              <a:t>phù</a:t>
            </a:r>
            <a:r>
              <a:rPr lang="en-US" sz="2000" dirty="0">
                <a:latin typeface="Times New Roman" pitchFamily="18" charset="0"/>
              </a:rPr>
              <a:t> du </a:t>
            </a:r>
            <a:r>
              <a:rPr lang="en-US" sz="2000" dirty="0" err="1">
                <a:latin typeface="Times New Roman" pitchFamily="18" charset="0"/>
              </a:rPr>
              <a:t>ảnh</a:t>
            </a:r>
            <a:r>
              <a:rPr lang="en-US" sz="2000" dirty="0">
                <a:latin typeface="Times New Roman" pitchFamily="18" charset="0"/>
              </a:rPr>
              <a:t> </a:t>
            </a:r>
            <a:r>
              <a:rPr lang="en-US" sz="2000" dirty="0" err="1">
                <a:latin typeface="Times New Roman" pitchFamily="18" charset="0"/>
              </a:rPr>
              <a:t>hưởng</a:t>
            </a:r>
            <a:r>
              <a:rPr lang="en-US" sz="2000" dirty="0">
                <a:latin typeface="Times New Roman" pitchFamily="18" charset="0"/>
              </a:rPr>
              <a:t> </a:t>
            </a:r>
            <a:r>
              <a:rPr lang="en-US" sz="2000" dirty="0" err="1">
                <a:latin typeface="Times New Roman" pitchFamily="18" charset="0"/>
              </a:rPr>
              <a:t>đến</a:t>
            </a:r>
            <a:r>
              <a:rPr lang="en-US" sz="2000" dirty="0">
                <a:latin typeface="Times New Roman" pitchFamily="18" charset="0"/>
              </a:rPr>
              <a:t> </a:t>
            </a:r>
            <a:r>
              <a:rPr lang="en-US" sz="2000" dirty="0" err="1">
                <a:latin typeface="Times New Roman" pitchFamily="18" charset="0"/>
              </a:rPr>
              <a:t>sự</a:t>
            </a:r>
            <a:r>
              <a:rPr lang="en-US" sz="2000" dirty="0">
                <a:latin typeface="Times New Roman" pitchFamily="18" charset="0"/>
              </a:rPr>
              <a:t> </a:t>
            </a:r>
            <a:r>
              <a:rPr lang="en-US" sz="2000" dirty="0" err="1">
                <a:latin typeface="Times New Roman" pitchFamily="18" charset="0"/>
              </a:rPr>
              <a:t>hòa</a:t>
            </a:r>
            <a:r>
              <a:rPr lang="en-US" sz="2000" dirty="0">
                <a:latin typeface="Times New Roman" pitchFamily="18" charset="0"/>
              </a:rPr>
              <a:t> tan </a:t>
            </a:r>
            <a:r>
              <a:rPr lang="en-US" sz="2000" dirty="0" err="1">
                <a:latin typeface="Times New Roman" pitchFamily="18" charset="0"/>
              </a:rPr>
              <a:t>của</a:t>
            </a:r>
            <a:r>
              <a:rPr lang="en-US" sz="2000" dirty="0">
                <a:latin typeface="Times New Roman" pitchFamily="18" charset="0"/>
              </a:rPr>
              <a:t> oxy (</a:t>
            </a:r>
            <a:r>
              <a:rPr lang="en-US" sz="2000" dirty="0" err="1">
                <a:latin typeface="Times New Roman" pitchFamily="18" charset="0"/>
              </a:rPr>
              <a:t>theo</a:t>
            </a:r>
            <a:r>
              <a:rPr lang="en-US" sz="2000" dirty="0">
                <a:latin typeface="Times New Roman" pitchFamily="18" charset="0"/>
              </a:rPr>
              <a:t> </a:t>
            </a:r>
            <a:r>
              <a:rPr lang="en-US" sz="2000" dirty="0" err="1">
                <a:latin typeface="Times New Roman" pitchFamily="18" charset="0"/>
              </a:rPr>
              <a:t>ngày</a:t>
            </a:r>
            <a:r>
              <a:rPr lang="en-US" sz="2000" dirty="0">
                <a:latin typeface="Times New Roman" pitchFamily="18" charset="0"/>
              </a:rPr>
              <a:t>, </a:t>
            </a:r>
            <a:r>
              <a:rPr lang="en-US" sz="2000" dirty="0" err="1">
                <a:latin typeface="Times New Roman" pitchFamily="18" charset="0"/>
              </a:rPr>
              <a:t>đêm</a:t>
            </a:r>
            <a:r>
              <a:rPr lang="en-US" sz="2000" dirty="0">
                <a:latin typeface="Times New Roman" pitchFamily="18" charset="0"/>
              </a:rPr>
              <a:t>, ĐV hay TV)</a:t>
            </a:r>
          </a:p>
          <a:p>
            <a:pPr algn="just" eaLnBrk="1" hangingPunct="1"/>
            <a:r>
              <a:rPr lang="en-US" sz="2000" dirty="0">
                <a:latin typeface="Times New Roman" pitchFamily="18" charset="0"/>
              </a:rPr>
              <a:t>- </a:t>
            </a:r>
            <a:r>
              <a:rPr lang="en-US" sz="2000" dirty="0" err="1">
                <a:latin typeface="Times New Roman" pitchFamily="18" charset="0"/>
              </a:rPr>
              <a:t>Sự</a:t>
            </a:r>
            <a:r>
              <a:rPr lang="en-US" sz="2000" dirty="0">
                <a:latin typeface="Times New Roman" pitchFamily="18" charset="0"/>
              </a:rPr>
              <a:t> </a:t>
            </a:r>
            <a:r>
              <a:rPr lang="en-US" sz="2000" dirty="0" err="1">
                <a:latin typeface="Times New Roman" pitchFamily="18" charset="0"/>
              </a:rPr>
              <a:t>hiện</a:t>
            </a:r>
            <a:r>
              <a:rPr lang="en-US" sz="2000" dirty="0">
                <a:latin typeface="Times New Roman" pitchFamily="18" charset="0"/>
              </a:rPr>
              <a:t> </a:t>
            </a:r>
            <a:r>
              <a:rPr lang="en-US" sz="2000" dirty="0" err="1">
                <a:latin typeface="Times New Roman" pitchFamily="18" charset="0"/>
              </a:rPr>
              <a:t>diện</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các</a:t>
            </a:r>
            <a:r>
              <a:rPr lang="en-US" sz="2000" dirty="0">
                <a:latin typeface="Times New Roman" pitchFamily="18" charset="0"/>
              </a:rPr>
              <a:t> </a:t>
            </a:r>
            <a:r>
              <a:rPr lang="en-US" sz="2000" dirty="0" err="1">
                <a:latin typeface="Times New Roman" pitchFamily="18" charset="0"/>
              </a:rPr>
              <a:t>chất</a:t>
            </a:r>
            <a:r>
              <a:rPr lang="en-US" sz="2000" dirty="0">
                <a:latin typeface="Times New Roman" pitchFamily="18" charset="0"/>
              </a:rPr>
              <a:t> </a:t>
            </a:r>
            <a:r>
              <a:rPr lang="en-US" sz="2000" dirty="0" err="1">
                <a:latin typeface="Times New Roman" pitchFamily="18" charset="0"/>
              </a:rPr>
              <a:t>khử</a:t>
            </a:r>
            <a:r>
              <a:rPr lang="en-US" sz="2000" dirty="0">
                <a:latin typeface="Times New Roman" pitchFamily="18" charset="0"/>
              </a:rPr>
              <a:t> </a:t>
            </a:r>
            <a:r>
              <a:rPr lang="en-US" sz="2000" dirty="0" err="1">
                <a:latin typeface="Times New Roman" pitchFamily="18" charset="0"/>
              </a:rPr>
              <a:t>trong</a:t>
            </a:r>
            <a:r>
              <a:rPr lang="en-US" sz="2000" dirty="0">
                <a:latin typeface="Times New Roman" pitchFamily="18" charset="0"/>
              </a:rPr>
              <a:t> </a:t>
            </a:r>
            <a:r>
              <a:rPr lang="en-US" sz="2000" dirty="0" err="1">
                <a:latin typeface="Times New Roman" pitchFamily="18" charset="0"/>
              </a:rPr>
              <a:t>nước</a:t>
            </a:r>
            <a:endParaRPr lang="en-US" sz="2000" dirty="0">
              <a:latin typeface="Times New Roman" pitchFamily="18" charset="0"/>
            </a:endParaRPr>
          </a:p>
          <a:p>
            <a:pPr algn="just" eaLnBrk="1" hangingPunct="1"/>
            <a:r>
              <a:rPr lang="en-US" sz="2000" dirty="0">
                <a:latin typeface="Times New Roman" pitchFamily="18" charset="0"/>
              </a:rPr>
              <a:t>- </a:t>
            </a:r>
            <a:r>
              <a:rPr lang="en-US" sz="2000" dirty="0" err="1">
                <a:latin typeface="Times New Roman" pitchFamily="18" charset="0"/>
              </a:rPr>
              <a:t>Vật</a:t>
            </a:r>
            <a:r>
              <a:rPr lang="en-US" sz="2000" dirty="0">
                <a:latin typeface="Times New Roman" pitchFamily="18" charset="0"/>
              </a:rPr>
              <a:t> </a:t>
            </a:r>
            <a:r>
              <a:rPr lang="en-US" sz="2000" dirty="0" err="1">
                <a:latin typeface="Times New Roman" pitchFamily="18" charset="0"/>
              </a:rPr>
              <a:t>chất</a:t>
            </a:r>
            <a:r>
              <a:rPr lang="en-US" sz="2000" dirty="0">
                <a:latin typeface="Times New Roman" pitchFamily="18" charset="0"/>
              </a:rPr>
              <a:t> </a:t>
            </a:r>
            <a:r>
              <a:rPr lang="en-US" sz="2000" dirty="0" err="1">
                <a:latin typeface="Times New Roman" pitchFamily="18" charset="0"/>
              </a:rPr>
              <a:t>hữu</a:t>
            </a:r>
            <a:r>
              <a:rPr lang="en-US" sz="2000" dirty="0">
                <a:latin typeface="Times New Roman" pitchFamily="18" charset="0"/>
              </a:rPr>
              <a:t> </a:t>
            </a:r>
            <a:r>
              <a:rPr lang="en-US" sz="2000" dirty="0" err="1">
                <a:latin typeface="Times New Roman" pitchFamily="18" charset="0"/>
              </a:rPr>
              <a:t>cơ</a:t>
            </a:r>
            <a:r>
              <a:rPr lang="en-US" sz="2000" dirty="0">
                <a:latin typeface="Times New Roman" pitchFamily="18" charset="0"/>
              </a:rPr>
              <a:t>, </a:t>
            </a:r>
            <a:r>
              <a:rPr lang="en-US" sz="2000" dirty="0" err="1">
                <a:latin typeface="Times New Roman" pitchFamily="18" charset="0"/>
              </a:rPr>
              <a:t>sự</a:t>
            </a:r>
            <a:r>
              <a:rPr lang="en-US" sz="2000" dirty="0">
                <a:latin typeface="Times New Roman" pitchFamily="18" charset="0"/>
              </a:rPr>
              <a:t> </a:t>
            </a:r>
            <a:r>
              <a:rPr lang="en-US" sz="2000" dirty="0" err="1">
                <a:latin typeface="Times New Roman" pitchFamily="18" charset="0"/>
              </a:rPr>
              <a:t>hô</a:t>
            </a:r>
            <a:r>
              <a:rPr lang="en-US" sz="2000" dirty="0">
                <a:latin typeface="Times New Roman" pitchFamily="18" charset="0"/>
              </a:rPr>
              <a:t> </a:t>
            </a:r>
            <a:r>
              <a:rPr lang="en-US" sz="2000" dirty="0" err="1">
                <a:latin typeface="Times New Roman" pitchFamily="18" charset="0"/>
              </a:rPr>
              <a:t>hấp</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ĐV </a:t>
            </a:r>
            <a:r>
              <a:rPr lang="en-US" sz="2000" dirty="0" err="1">
                <a:latin typeface="Times New Roman" pitchFamily="18" charset="0"/>
              </a:rPr>
              <a:t>trong</a:t>
            </a:r>
            <a:r>
              <a:rPr lang="en-US" sz="2000" dirty="0">
                <a:latin typeface="Times New Roman" pitchFamily="18" charset="0"/>
              </a:rPr>
              <a:t> </a:t>
            </a:r>
            <a:r>
              <a:rPr lang="en-US" sz="2000" dirty="0" err="1">
                <a:latin typeface="Times New Roman" pitchFamily="18" charset="0"/>
              </a:rPr>
              <a:t>nước</a:t>
            </a:r>
            <a:endParaRPr lang="en-US" sz="2000" dirty="0">
              <a:latin typeface="Times New Roman" pitchFamily="18" charset="0"/>
            </a:endParaRPr>
          </a:p>
        </p:txBody>
      </p:sp>
    </p:spTree>
    <p:extLst>
      <p:ext uri="{BB962C8B-B14F-4D97-AF65-F5344CB8AC3E}">
        <p14:creationId xmlns:p14="http://schemas.microsoft.com/office/powerpoint/2010/main" val="1301865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4" name="Rectangle 94"/>
          <p:cNvSpPr>
            <a:spLocks noGrp="1" noChangeArrowheads="1"/>
          </p:cNvSpPr>
          <p:nvPr>
            <p:ph type="title"/>
          </p:nvPr>
        </p:nvSpPr>
        <p:spPr>
          <a:xfrm>
            <a:off x="762000" y="274638"/>
            <a:ext cx="7848600" cy="563562"/>
          </a:xfrm>
        </p:spPr>
        <p:txBody>
          <a:bodyPr/>
          <a:lstStyle/>
          <a:p>
            <a:pPr eaLnBrk="1" hangingPunct="1">
              <a:defRPr/>
            </a:pPr>
            <a:r>
              <a:rPr lang="en-US" sz="2000" smtClean="0">
                <a:solidFill>
                  <a:srgbClr val="F3F668"/>
                </a:solidFill>
                <a:effectLst>
                  <a:outerShdw blurRad="38100" dist="38100" dir="2700000" algn="tl">
                    <a:srgbClr val="000000"/>
                  </a:outerShdw>
                </a:effectLst>
                <a:latin typeface="Times New Roman" pitchFamily="18" charset="0"/>
              </a:rPr>
              <a:t>Nhiệt độ, ô xy hòa tan bão hòa trong nước ngọt, nước mặn</a:t>
            </a:r>
            <a:br>
              <a:rPr lang="en-US" sz="2000" smtClean="0">
                <a:solidFill>
                  <a:srgbClr val="F3F668"/>
                </a:solidFill>
                <a:effectLst>
                  <a:outerShdw blurRad="38100" dist="38100" dir="2700000" algn="tl">
                    <a:srgbClr val="000000"/>
                  </a:outerShdw>
                </a:effectLst>
                <a:latin typeface="Times New Roman" pitchFamily="18" charset="0"/>
              </a:rPr>
            </a:br>
            <a:endParaRPr lang="en-US" sz="2000" smtClean="0">
              <a:solidFill>
                <a:srgbClr val="F3F668"/>
              </a:solidFill>
              <a:effectLst>
                <a:outerShdw blurRad="38100" dist="38100" dir="2700000" algn="tl">
                  <a:srgbClr val="000000"/>
                </a:outerShdw>
              </a:effectLst>
              <a:latin typeface="Times New Roman" pitchFamily="18" charset="0"/>
            </a:endParaRPr>
          </a:p>
        </p:txBody>
      </p:sp>
      <p:graphicFrame>
        <p:nvGraphicFramePr>
          <p:cNvPr id="133348" name="Group 228"/>
          <p:cNvGraphicFramePr>
            <a:graphicFrameLocks noGrp="1"/>
          </p:cNvGraphicFramePr>
          <p:nvPr>
            <p:ph idx="1"/>
            <p:extLst>
              <p:ext uri="{D42A27DB-BD31-4B8C-83A1-F6EECF244321}">
                <p14:modId xmlns:p14="http://schemas.microsoft.com/office/powerpoint/2010/main" val="169843964"/>
              </p:ext>
            </p:extLst>
          </p:nvPr>
        </p:nvGraphicFramePr>
        <p:xfrm>
          <a:off x="787400" y="838200"/>
          <a:ext cx="8331200" cy="5699560"/>
        </p:xfrm>
        <a:graphic>
          <a:graphicData uri="http://schemas.openxmlformats.org/drawingml/2006/table">
            <a:tbl>
              <a:tblPr/>
              <a:tblGrid>
                <a:gridCol w="2776538"/>
                <a:gridCol w="2778125"/>
                <a:gridCol w="2776537"/>
              </a:tblGrid>
              <a:tr h="48762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err="1" smtClean="0">
                          <a:ln>
                            <a:noFill/>
                          </a:ln>
                          <a:solidFill>
                            <a:schemeClr val="tx1">
                              <a:lumMod val="60000"/>
                              <a:lumOff val="40000"/>
                            </a:schemeClr>
                          </a:solidFill>
                          <a:effectLst/>
                          <a:latin typeface="Times New Roman" pitchFamily="18" charset="0"/>
                          <a:cs typeface="Times New Roman" pitchFamily="18" charset="0"/>
                        </a:rPr>
                        <a:t>Nhiệt</a:t>
                      </a:r>
                      <a:r>
                        <a:rPr kumimoji="0" lang="en-US" sz="1300" b="1" i="0" u="none" strike="noStrike" cap="none" normalizeH="0" baseline="0" dirty="0" smtClean="0">
                          <a:ln>
                            <a:noFill/>
                          </a:ln>
                          <a:solidFill>
                            <a:schemeClr val="tx1">
                              <a:lumMod val="60000"/>
                              <a:lumOff val="40000"/>
                            </a:schemeClr>
                          </a:solidFill>
                          <a:effectLst/>
                          <a:latin typeface="Times New Roman" pitchFamily="18" charset="0"/>
                          <a:cs typeface="Times New Roman" pitchFamily="18" charset="0"/>
                        </a:rPr>
                        <a:t> </a:t>
                      </a:r>
                      <a:r>
                        <a:rPr kumimoji="0" lang="en-US" sz="1300" b="1" i="0" u="none" strike="noStrike" cap="none" normalizeH="0" baseline="0" dirty="0" err="1" smtClean="0">
                          <a:ln>
                            <a:noFill/>
                          </a:ln>
                          <a:solidFill>
                            <a:schemeClr val="tx1">
                              <a:lumMod val="60000"/>
                              <a:lumOff val="40000"/>
                            </a:schemeClr>
                          </a:solidFill>
                          <a:effectLst/>
                          <a:latin typeface="Times New Roman" pitchFamily="18" charset="0"/>
                          <a:cs typeface="Times New Roman" pitchFamily="18" charset="0"/>
                        </a:rPr>
                        <a:t>độ</a:t>
                      </a:r>
                      <a:r>
                        <a:rPr kumimoji="0" lang="en-US" sz="1300" b="1" i="0" u="none" strike="noStrike" cap="none" normalizeH="0" baseline="0" dirty="0" smtClean="0">
                          <a:ln>
                            <a:noFill/>
                          </a:ln>
                          <a:solidFill>
                            <a:schemeClr val="tx1">
                              <a:lumMod val="60000"/>
                              <a:lumOff val="40000"/>
                            </a:schemeClr>
                          </a:solidFill>
                          <a:effectLst/>
                          <a:latin typeface="Times New Roman" pitchFamily="18" charset="0"/>
                          <a:cs typeface="Times New Roman" pitchFamily="18" charset="0"/>
                        </a:rPr>
                        <a:t> (</a:t>
                      </a:r>
                      <a:r>
                        <a:rPr kumimoji="0" lang="en-US" sz="1300" b="1" i="0" u="none" strike="noStrike" cap="none" normalizeH="0" baseline="30000" dirty="0" err="1" smtClean="0">
                          <a:ln>
                            <a:noFill/>
                          </a:ln>
                          <a:solidFill>
                            <a:schemeClr val="tx1">
                              <a:lumMod val="60000"/>
                              <a:lumOff val="40000"/>
                            </a:schemeClr>
                          </a:solidFill>
                          <a:effectLst/>
                          <a:latin typeface="Times New Roman" pitchFamily="18" charset="0"/>
                          <a:cs typeface="Times New Roman" pitchFamily="18" charset="0"/>
                        </a:rPr>
                        <a:t>o</a:t>
                      </a:r>
                      <a:r>
                        <a:rPr kumimoji="0" lang="en-US" sz="1300" b="1" i="0" u="none" strike="noStrike" cap="none" normalizeH="0" baseline="0" dirty="0" err="1" smtClean="0">
                          <a:ln>
                            <a:noFill/>
                          </a:ln>
                          <a:solidFill>
                            <a:schemeClr val="tx1">
                              <a:lumMod val="60000"/>
                              <a:lumOff val="40000"/>
                            </a:schemeClr>
                          </a:solidFill>
                          <a:effectLst/>
                          <a:latin typeface="Times New Roman" pitchFamily="18" charset="0"/>
                          <a:cs typeface="Times New Roman" pitchFamily="18" charset="0"/>
                        </a:rPr>
                        <a:t>C</a:t>
                      </a:r>
                      <a:r>
                        <a:rPr kumimoji="0" lang="en-US" sz="1300" b="1" i="0" u="none" strike="noStrike" cap="none" normalizeH="0" baseline="0" dirty="0" smtClean="0">
                          <a:ln>
                            <a:noFill/>
                          </a:ln>
                          <a:solidFill>
                            <a:schemeClr val="tx1">
                              <a:lumMod val="60000"/>
                              <a:lumOff val="40000"/>
                            </a:schemeClr>
                          </a:solidFill>
                          <a:effectLst/>
                          <a:latin typeface="Times New Roman" pitchFamily="18" charset="0"/>
                          <a:cs typeface="Times New Roman" pitchFamily="18" charset="0"/>
                        </a:rPr>
                        <a:t>)</a:t>
                      </a:r>
                      <a:endParaRPr kumimoji="0" lang="en-US" sz="1300" b="1" i="0" u="none" strike="noStrike" cap="none" normalizeH="0" baseline="0" dirty="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3810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Ô xy bão hoà trong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nước ngọt</a:t>
                      </a:r>
                      <a:endParaRPr kumimoji="0" lang="en-US" sz="13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3810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Ô xy bão hoà trong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Nước mặn (30%</a:t>
                      </a:r>
                      <a:r>
                        <a:rPr kumimoji="0" lang="en-US" sz="1300" b="1" i="1"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o</a:t>
                      </a:r>
                      <a:r>
                        <a:rPr kumimoji="0" lang="en-US" sz="13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a:t>
                      </a:r>
                      <a:endParaRPr kumimoji="0" lang="en-US" sz="13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3810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0</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14,6</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11,9</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13,81</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11,29</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4</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13,09</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10,73</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6</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12,44</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10,22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8</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11,83</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9,75</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10</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11,28</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9,32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10,77</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8,92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14</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60000"/>
                              <a:lumOff val="40000"/>
                            </a:schemeClr>
                          </a:solidFill>
                          <a:effectLst/>
                          <a:latin typeface="Times New Roman" pitchFamily="18" charset="0"/>
                          <a:cs typeface="Times New Roman" pitchFamily="18" charset="0"/>
                        </a:rPr>
                        <a:t>10,29</a:t>
                      </a:r>
                      <a:endParaRPr kumimoji="0" lang="en-US" sz="1200" b="1" i="0" u="none" strike="noStrike" cap="none" normalizeH="0" baseline="0" dirty="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8,55</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16</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9,86</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8,21</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18</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60000"/>
                              <a:lumOff val="40000"/>
                            </a:schemeClr>
                          </a:solidFill>
                          <a:effectLst/>
                          <a:latin typeface="Times New Roman" pitchFamily="18" charset="0"/>
                          <a:cs typeface="Times New Roman" pitchFamily="18" charset="0"/>
                        </a:rPr>
                        <a:t>9,45</a:t>
                      </a:r>
                      <a:endParaRPr kumimoji="0" lang="en-US" sz="1200" b="1" i="0" u="none" strike="noStrike" cap="none" normalizeH="0" baseline="0" dirty="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7,90</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20</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9,08</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7,60</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22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8,73</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7,33</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24</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8,40</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7,07</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26</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8,09</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6,83</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28</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7,81</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6,61</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30</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7,54</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6,39</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32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7,29</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6,19</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34</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7,05</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6,01</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36</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381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6,82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381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60000"/>
                              <a:lumOff val="40000"/>
                            </a:schemeClr>
                          </a:solidFill>
                          <a:effectLst/>
                          <a:latin typeface="Times New Roman" pitchFamily="18" charset="0"/>
                          <a:cs typeface="Times New Roman" pitchFamily="18" charset="0"/>
                        </a:rPr>
                        <a:t>5,83</a:t>
                      </a:r>
                      <a:endParaRPr kumimoji="0" lang="en-US" sz="1200" b="1" i="0" u="none" strike="noStrike" cap="none" normalizeH="0" baseline="0" dirty="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38100" cap="flat" cmpd="sng" algn="ctr">
                      <a:solidFill>
                        <a:srgbClr val="CC33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1443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90600" y="76200"/>
            <a:ext cx="7848600" cy="563563"/>
          </a:xfrm>
        </p:spPr>
        <p:txBody>
          <a:bodyPr/>
          <a:lstStyle/>
          <a:p>
            <a:pPr eaLnBrk="1" hangingPunct="1"/>
            <a:r>
              <a:rPr lang="en-US" sz="3600" dirty="0" smtClean="0">
                <a:latin typeface="Times New Roman" pitchFamily="18" charset="0"/>
              </a:rPr>
              <a:t>2. Oxy </a:t>
            </a:r>
            <a:r>
              <a:rPr lang="en-US" sz="3600" dirty="0" err="1" smtClean="0">
                <a:latin typeface="Times New Roman" pitchFamily="18" charset="0"/>
              </a:rPr>
              <a:t>hoà</a:t>
            </a:r>
            <a:r>
              <a:rPr lang="en-US" sz="3600" dirty="0" smtClean="0">
                <a:latin typeface="Times New Roman" pitchFamily="18" charset="0"/>
              </a:rPr>
              <a:t> tan </a:t>
            </a:r>
            <a:r>
              <a:rPr lang="en-US" sz="3600" dirty="0" err="1" smtClean="0">
                <a:latin typeface="Times New Roman" pitchFamily="18" charset="0"/>
              </a:rPr>
              <a:t>đối</a:t>
            </a:r>
            <a:r>
              <a:rPr lang="en-US" sz="3600" dirty="0" smtClean="0">
                <a:latin typeface="Times New Roman" pitchFamily="18" charset="0"/>
              </a:rPr>
              <a:t> </a:t>
            </a:r>
            <a:r>
              <a:rPr lang="en-US" sz="3600" dirty="0" err="1" smtClean="0">
                <a:latin typeface="Times New Roman" pitchFamily="18" charset="0"/>
              </a:rPr>
              <a:t>với</a:t>
            </a:r>
            <a:r>
              <a:rPr lang="en-US" sz="3600" dirty="0" smtClean="0">
                <a:latin typeface="Times New Roman" pitchFamily="18" charset="0"/>
              </a:rPr>
              <a:t> NTTS</a:t>
            </a:r>
          </a:p>
        </p:txBody>
      </p:sp>
      <p:sp>
        <p:nvSpPr>
          <p:cNvPr id="135173" name="AutoShape 5"/>
          <p:cNvSpPr>
            <a:spLocks noChangeArrowheads="1"/>
          </p:cNvSpPr>
          <p:nvPr/>
        </p:nvSpPr>
        <p:spPr bwMode="gray">
          <a:xfrm rot="57154980">
            <a:off x="3650457" y="2736056"/>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chemeClr val="tx1">
                  <a:lumMod val="60000"/>
                  <a:lumOff val="40000"/>
                </a:schemeClr>
              </a:solidFill>
            </a:endParaRPr>
          </a:p>
        </p:txBody>
      </p:sp>
      <p:sp>
        <p:nvSpPr>
          <p:cNvPr id="30724" name="Oval 6"/>
          <p:cNvSpPr>
            <a:spLocks noChangeArrowheads="1"/>
          </p:cNvSpPr>
          <p:nvPr/>
        </p:nvSpPr>
        <p:spPr bwMode="auto">
          <a:xfrm>
            <a:off x="2771775" y="3659068"/>
            <a:ext cx="3743325" cy="519351"/>
          </a:xfrm>
          <a:prstGeom prst="ellipse">
            <a:avLst/>
          </a:prstGeom>
          <a:noFill/>
          <a:ln w="38100" algn="ctr">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solidFill>
                <a:schemeClr val="tx1">
                  <a:lumMod val="60000"/>
                  <a:lumOff val="40000"/>
                </a:schemeClr>
              </a:solidFill>
            </a:endParaRPr>
          </a:p>
        </p:txBody>
      </p:sp>
      <p:sp>
        <p:nvSpPr>
          <p:cNvPr id="135176" name="Oval 8"/>
          <p:cNvSpPr>
            <a:spLocks noChangeArrowheads="1"/>
          </p:cNvSpPr>
          <p:nvPr/>
        </p:nvSpPr>
        <p:spPr bwMode="gray">
          <a:xfrm>
            <a:off x="3533775" y="2093913"/>
            <a:ext cx="360363" cy="360362"/>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en-US">
              <a:solidFill>
                <a:schemeClr val="tx1">
                  <a:lumMod val="60000"/>
                  <a:lumOff val="40000"/>
                </a:schemeClr>
              </a:solidFill>
            </a:endParaRPr>
          </a:p>
        </p:txBody>
      </p:sp>
      <p:sp>
        <p:nvSpPr>
          <p:cNvPr id="135177" name="Oval 9"/>
          <p:cNvSpPr>
            <a:spLocks noChangeArrowheads="1"/>
          </p:cNvSpPr>
          <p:nvPr/>
        </p:nvSpPr>
        <p:spPr bwMode="gray">
          <a:xfrm>
            <a:off x="3549650" y="2124075"/>
            <a:ext cx="223838" cy="225425"/>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solidFill>
                <a:schemeClr val="tx1">
                  <a:lumMod val="60000"/>
                  <a:lumOff val="40000"/>
                </a:schemeClr>
              </a:solidFill>
            </a:endParaRPr>
          </a:p>
        </p:txBody>
      </p:sp>
      <p:sp>
        <p:nvSpPr>
          <p:cNvPr id="30727" name="Oval 16"/>
          <p:cNvSpPr>
            <a:spLocks noChangeArrowheads="1"/>
          </p:cNvSpPr>
          <p:nvPr/>
        </p:nvSpPr>
        <p:spPr bwMode="gray">
          <a:xfrm>
            <a:off x="3733800" y="3658274"/>
            <a:ext cx="259766" cy="519351"/>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solidFill>
                <a:schemeClr val="tx1">
                  <a:lumMod val="60000"/>
                  <a:lumOff val="40000"/>
                </a:schemeClr>
              </a:solidFill>
            </a:endParaRPr>
          </a:p>
        </p:txBody>
      </p:sp>
      <p:sp>
        <p:nvSpPr>
          <p:cNvPr id="30728" name="Oval 17"/>
          <p:cNvSpPr>
            <a:spLocks noChangeArrowheads="1"/>
          </p:cNvSpPr>
          <p:nvPr/>
        </p:nvSpPr>
        <p:spPr bwMode="gray">
          <a:xfrm>
            <a:off x="3733800" y="3658274"/>
            <a:ext cx="259766" cy="519351"/>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solidFill>
                <a:schemeClr val="tx1">
                  <a:lumMod val="60000"/>
                  <a:lumOff val="40000"/>
                </a:schemeClr>
              </a:solidFill>
            </a:endParaRPr>
          </a:p>
        </p:txBody>
      </p:sp>
      <p:sp>
        <p:nvSpPr>
          <p:cNvPr id="30729" name="Oval 18"/>
          <p:cNvSpPr>
            <a:spLocks noChangeArrowheads="1"/>
          </p:cNvSpPr>
          <p:nvPr/>
        </p:nvSpPr>
        <p:spPr bwMode="gray">
          <a:xfrm>
            <a:off x="3854450" y="3656687"/>
            <a:ext cx="1587500" cy="519351"/>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solidFill>
                <a:schemeClr val="tx1">
                  <a:lumMod val="60000"/>
                  <a:lumOff val="40000"/>
                </a:schemeClr>
              </a:solidFill>
            </a:endParaRPr>
          </a:p>
        </p:txBody>
      </p:sp>
      <p:sp>
        <p:nvSpPr>
          <p:cNvPr id="30730" name="Oval 19"/>
          <p:cNvSpPr>
            <a:spLocks noChangeArrowheads="1"/>
          </p:cNvSpPr>
          <p:nvPr/>
        </p:nvSpPr>
        <p:spPr bwMode="gray">
          <a:xfrm>
            <a:off x="3854450" y="3661450"/>
            <a:ext cx="1587500" cy="519351"/>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solidFill>
                <a:schemeClr val="tx1">
                  <a:lumMod val="60000"/>
                  <a:lumOff val="40000"/>
                </a:schemeClr>
              </a:solidFill>
            </a:endParaRPr>
          </a:p>
        </p:txBody>
      </p:sp>
      <p:sp>
        <p:nvSpPr>
          <p:cNvPr id="30731" name="Oval 20"/>
          <p:cNvSpPr>
            <a:spLocks noChangeArrowheads="1"/>
          </p:cNvSpPr>
          <p:nvPr/>
        </p:nvSpPr>
        <p:spPr bwMode="gray">
          <a:xfrm>
            <a:off x="3933825" y="3658275"/>
            <a:ext cx="1428750" cy="519351"/>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solidFill>
                <a:schemeClr val="tx1">
                  <a:lumMod val="60000"/>
                  <a:lumOff val="40000"/>
                </a:schemeClr>
              </a:solidFill>
            </a:endParaRPr>
          </a:p>
        </p:txBody>
      </p:sp>
      <p:grpSp>
        <p:nvGrpSpPr>
          <p:cNvPr id="30732" name="Group 21"/>
          <p:cNvGrpSpPr>
            <a:grpSpLocks/>
          </p:cNvGrpSpPr>
          <p:nvPr/>
        </p:nvGrpSpPr>
        <p:grpSpPr bwMode="auto">
          <a:xfrm rot="-5400000">
            <a:off x="3976688" y="3214687"/>
            <a:ext cx="1333500" cy="1406525"/>
            <a:chOff x="4166" y="1706"/>
            <a:chExt cx="1252" cy="1252"/>
          </a:xfrm>
        </p:grpSpPr>
        <p:sp>
          <p:nvSpPr>
            <p:cNvPr id="30756" name="Oval 2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schemeClr val="tx1">
                    <a:lumMod val="60000"/>
                    <a:lumOff val="40000"/>
                  </a:schemeClr>
                </a:solidFill>
              </a:endParaRPr>
            </a:p>
          </p:txBody>
        </p:sp>
        <p:sp>
          <p:nvSpPr>
            <p:cNvPr id="30757" name="Oval 2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schemeClr val="tx1">
                    <a:lumMod val="60000"/>
                    <a:lumOff val="40000"/>
                  </a:schemeClr>
                </a:solidFill>
              </a:endParaRPr>
            </a:p>
          </p:txBody>
        </p:sp>
        <p:sp>
          <p:nvSpPr>
            <p:cNvPr id="30758" name="Oval 2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schemeClr val="tx1">
                    <a:lumMod val="60000"/>
                    <a:lumOff val="40000"/>
                  </a:schemeClr>
                </a:solidFill>
              </a:endParaRPr>
            </a:p>
          </p:txBody>
        </p:sp>
        <p:sp>
          <p:nvSpPr>
            <p:cNvPr id="30759" name="Oval 2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2000">
                  <a:solidFill>
                    <a:schemeClr val="tx1">
                      <a:lumMod val="60000"/>
                      <a:lumOff val="40000"/>
                    </a:schemeClr>
                  </a:solidFill>
                  <a:latin typeface="Times New Roman" pitchFamily="18" charset="0"/>
                </a:rPr>
                <a:t>   Nhu cầu oxy</a:t>
              </a:r>
            </a:p>
            <a:p>
              <a:pPr algn="ctr"/>
              <a:r>
                <a:rPr lang="en-US" sz="2000">
                  <a:solidFill>
                    <a:schemeClr val="tx1">
                      <a:lumMod val="60000"/>
                      <a:lumOff val="40000"/>
                    </a:schemeClr>
                  </a:solidFill>
                  <a:latin typeface="Times New Roman" pitchFamily="18" charset="0"/>
                </a:rPr>
                <a:t>  phụ thuộc</a:t>
              </a:r>
            </a:p>
          </p:txBody>
        </p:sp>
      </p:grpSp>
      <p:sp>
        <p:nvSpPr>
          <p:cNvPr id="135194" name="AutoShape 26"/>
          <p:cNvSpPr>
            <a:spLocks noChangeArrowheads="1"/>
          </p:cNvSpPr>
          <p:nvPr/>
        </p:nvSpPr>
        <p:spPr bwMode="gray">
          <a:xfrm rot="39821173">
            <a:off x="4869657" y="2659856"/>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chemeClr val="tx1">
                  <a:lumMod val="60000"/>
                  <a:lumOff val="40000"/>
                </a:schemeClr>
              </a:solidFill>
            </a:endParaRPr>
          </a:p>
        </p:txBody>
      </p:sp>
      <p:sp>
        <p:nvSpPr>
          <p:cNvPr id="135195" name="AutoShape 27"/>
          <p:cNvSpPr>
            <a:spLocks noChangeArrowheads="1"/>
          </p:cNvSpPr>
          <p:nvPr/>
        </p:nvSpPr>
        <p:spPr bwMode="gray">
          <a:xfrm rot="51121963">
            <a:off x="3405981" y="4671219"/>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chemeClr val="tx1">
                  <a:lumMod val="60000"/>
                  <a:lumOff val="40000"/>
                </a:schemeClr>
              </a:solidFill>
            </a:endParaRPr>
          </a:p>
        </p:txBody>
      </p:sp>
      <p:sp>
        <p:nvSpPr>
          <p:cNvPr id="135196" name="AutoShape 28"/>
          <p:cNvSpPr>
            <a:spLocks noChangeArrowheads="1"/>
          </p:cNvSpPr>
          <p:nvPr/>
        </p:nvSpPr>
        <p:spPr bwMode="gray">
          <a:xfrm rot="2952356">
            <a:off x="5022056" y="4747419"/>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chemeClr val="tx1">
                  <a:lumMod val="60000"/>
                  <a:lumOff val="40000"/>
                </a:schemeClr>
              </a:solidFill>
            </a:endParaRPr>
          </a:p>
        </p:txBody>
      </p:sp>
      <p:sp>
        <p:nvSpPr>
          <p:cNvPr id="135197" name="AutoShape 29"/>
          <p:cNvSpPr>
            <a:spLocks noChangeArrowheads="1"/>
          </p:cNvSpPr>
          <p:nvPr/>
        </p:nvSpPr>
        <p:spPr bwMode="gray">
          <a:xfrm rot="10800000">
            <a:off x="3035300" y="3721100"/>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chemeClr val="tx1">
                  <a:lumMod val="60000"/>
                  <a:lumOff val="40000"/>
                </a:schemeClr>
              </a:solidFill>
            </a:endParaRPr>
          </a:p>
        </p:txBody>
      </p:sp>
      <p:sp>
        <p:nvSpPr>
          <p:cNvPr id="135198" name="AutoShape 30"/>
          <p:cNvSpPr>
            <a:spLocks noChangeArrowheads="1"/>
          </p:cNvSpPr>
          <p:nvPr/>
        </p:nvSpPr>
        <p:spPr bwMode="gray">
          <a:xfrm>
            <a:off x="5486400" y="3733800"/>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chemeClr val="tx1">
                  <a:lumMod val="60000"/>
                  <a:lumOff val="40000"/>
                </a:schemeClr>
              </a:solidFill>
            </a:endParaRPr>
          </a:p>
        </p:txBody>
      </p:sp>
      <p:sp>
        <p:nvSpPr>
          <p:cNvPr id="135200" name="Oval 32"/>
          <p:cNvSpPr>
            <a:spLocks noChangeArrowheads="1"/>
          </p:cNvSpPr>
          <p:nvPr/>
        </p:nvSpPr>
        <p:spPr bwMode="gray">
          <a:xfrm>
            <a:off x="2590800" y="3678238"/>
            <a:ext cx="360363" cy="360362"/>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en-US">
              <a:solidFill>
                <a:schemeClr val="tx1">
                  <a:lumMod val="60000"/>
                  <a:lumOff val="40000"/>
                </a:schemeClr>
              </a:solidFill>
            </a:endParaRPr>
          </a:p>
        </p:txBody>
      </p:sp>
      <p:sp>
        <p:nvSpPr>
          <p:cNvPr id="135201" name="Oval 33"/>
          <p:cNvSpPr>
            <a:spLocks noChangeArrowheads="1"/>
          </p:cNvSpPr>
          <p:nvPr/>
        </p:nvSpPr>
        <p:spPr bwMode="gray">
          <a:xfrm>
            <a:off x="2606675" y="3708400"/>
            <a:ext cx="223838" cy="225425"/>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solidFill>
                <a:schemeClr val="tx1">
                  <a:lumMod val="60000"/>
                  <a:lumOff val="40000"/>
                </a:schemeClr>
              </a:solidFill>
            </a:endParaRPr>
          </a:p>
        </p:txBody>
      </p:sp>
      <p:sp>
        <p:nvSpPr>
          <p:cNvPr id="135203" name="Oval 35"/>
          <p:cNvSpPr>
            <a:spLocks noChangeArrowheads="1"/>
          </p:cNvSpPr>
          <p:nvPr/>
        </p:nvSpPr>
        <p:spPr bwMode="gray">
          <a:xfrm>
            <a:off x="5659438" y="5202238"/>
            <a:ext cx="360362" cy="360362"/>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en-US">
              <a:solidFill>
                <a:schemeClr val="tx1">
                  <a:lumMod val="60000"/>
                  <a:lumOff val="40000"/>
                </a:schemeClr>
              </a:solidFill>
            </a:endParaRPr>
          </a:p>
        </p:txBody>
      </p:sp>
      <p:sp>
        <p:nvSpPr>
          <p:cNvPr id="135204" name="Oval 36"/>
          <p:cNvSpPr>
            <a:spLocks noChangeArrowheads="1"/>
          </p:cNvSpPr>
          <p:nvPr/>
        </p:nvSpPr>
        <p:spPr bwMode="gray">
          <a:xfrm>
            <a:off x="5675313" y="5232400"/>
            <a:ext cx="223837" cy="225425"/>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solidFill>
                <a:schemeClr val="tx1">
                  <a:lumMod val="60000"/>
                  <a:lumOff val="40000"/>
                </a:schemeClr>
              </a:solidFill>
            </a:endParaRPr>
          </a:p>
        </p:txBody>
      </p:sp>
      <p:sp>
        <p:nvSpPr>
          <p:cNvPr id="135206" name="Oval 38"/>
          <p:cNvSpPr>
            <a:spLocks noChangeArrowheads="1"/>
          </p:cNvSpPr>
          <p:nvPr/>
        </p:nvSpPr>
        <p:spPr bwMode="gray">
          <a:xfrm>
            <a:off x="3200400" y="5105400"/>
            <a:ext cx="360363" cy="360363"/>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en-US">
              <a:solidFill>
                <a:schemeClr val="tx1">
                  <a:lumMod val="60000"/>
                  <a:lumOff val="40000"/>
                </a:schemeClr>
              </a:solidFill>
            </a:endParaRPr>
          </a:p>
        </p:txBody>
      </p:sp>
      <p:sp>
        <p:nvSpPr>
          <p:cNvPr id="135207" name="Oval 39"/>
          <p:cNvSpPr>
            <a:spLocks noChangeArrowheads="1"/>
          </p:cNvSpPr>
          <p:nvPr/>
        </p:nvSpPr>
        <p:spPr bwMode="gray">
          <a:xfrm>
            <a:off x="3216275" y="5135563"/>
            <a:ext cx="223838" cy="225425"/>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solidFill>
                <a:schemeClr val="tx1">
                  <a:lumMod val="60000"/>
                  <a:lumOff val="40000"/>
                </a:schemeClr>
              </a:solidFill>
            </a:endParaRPr>
          </a:p>
        </p:txBody>
      </p:sp>
      <p:grpSp>
        <p:nvGrpSpPr>
          <p:cNvPr id="30744" name="Group 54"/>
          <p:cNvGrpSpPr>
            <a:grpSpLocks/>
          </p:cNvGrpSpPr>
          <p:nvPr/>
        </p:nvGrpSpPr>
        <p:grpSpPr bwMode="auto">
          <a:xfrm>
            <a:off x="6345238" y="3690938"/>
            <a:ext cx="360362" cy="360362"/>
            <a:chOff x="3997" y="2325"/>
            <a:chExt cx="227" cy="227"/>
          </a:xfrm>
        </p:grpSpPr>
        <p:sp>
          <p:nvSpPr>
            <p:cNvPr id="135209" name="Oval 41"/>
            <p:cNvSpPr>
              <a:spLocks noChangeArrowheads="1"/>
            </p:cNvSpPr>
            <p:nvPr/>
          </p:nvSpPr>
          <p:spPr bwMode="gray">
            <a:xfrm>
              <a:off x="3997" y="2325"/>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en-US">
                <a:solidFill>
                  <a:schemeClr val="tx1">
                    <a:lumMod val="60000"/>
                    <a:lumOff val="40000"/>
                  </a:schemeClr>
                </a:solidFill>
              </a:endParaRPr>
            </a:p>
          </p:txBody>
        </p:sp>
        <p:sp>
          <p:nvSpPr>
            <p:cNvPr id="135210" name="Oval 42"/>
            <p:cNvSpPr>
              <a:spLocks noChangeArrowheads="1"/>
            </p:cNvSpPr>
            <p:nvPr/>
          </p:nvSpPr>
          <p:spPr bwMode="gray">
            <a:xfrm>
              <a:off x="4007" y="2344"/>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solidFill>
                  <a:schemeClr val="tx1">
                    <a:lumMod val="60000"/>
                    <a:lumOff val="40000"/>
                  </a:schemeClr>
                </a:solidFill>
              </a:endParaRPr>
            </a:p>
          </p:txBody>
        </p:sp>
      </p:grpSp>
      <p:grpSp>
        <p:nvGrpSpPr>
          <p:cNvPr id="30745" name="Group 53"/>
          <p:cNvGrpSpPr>
            <a:grpSpLocks/>
          </p:cNvGrpSpPr>
          <p:nvPr/>
        </p:nvGrpSpPr>
        <p:grpSpPr bwMode="auto">
          <a:xfrm>
            <a:off x="5430838" y="2133600"/>
            <a:ext cx="360362" cy="360363"/>
            <a:chOff x="3421" y="1344"/>
            <a:chExt cx="227" cy="227"/>
          </a:xfrm>
        </p:grpSpPr>
        <p:sp>
          <p:nvSpPr>
            <p:cNvPr id="135212" name="Oval 44"/>
            <p:cNvSpPr>
              <a:spLocks noChangeArrowheads="1"/>
            </p:cNvSpPr>
            <p:nvPr/>
          </p:nvSpPr>
          <p:spPr bwMode="gray">
            <a:xfrm>
              <a:off x="3421" y="1344"/>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en-US">
                <a:solidFill>
                  <a:schemeClr val="tx1">
                    <a:lumMod val="60000"/>
                    <a:lumOff val="40000"/>
                  </a:schemeClr>
                </a:solidFill>
              </a:endParaRPr>
            </a:p>
          </p:txBody>
        </p:sp>
        <p:sp>
          <p:nvSpPr>
            <p:cNvPr id="135213" name="Oval 45"/>
            <p:cNvSpPr>
              <a:spLocks noChangeArrowheads="1"/>
            </p:cNvSpPr>
            <p:nvPr/>
          </p:nvSpPr>
          <p:spPr bwMode="gray">
            <a:xfrm>
              <a:off x="3431" y="1363"/>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solidFill>
                  <a:schemeClr val="tx1">
                    <a:lumMod val="60000"/>
                    <a:lumOff val="40000"/>
                  </a:schemeClr>
                </a:solidFill>
              </a:endParaRPr>
            </a:p>
          </p:txBody>
        </p:sp>
      </p:grpSp>
      <p:sp>
        <p:nvSpPr>
          <p:cNvPr id="30746" name="Text Box 47"/>
          <p:cNvSpPr txBox="1">
            <a:spLocks noChangeArrowheads="1"/>
          </p:cNvSpPr>
          <p:nvPr/>
        </p:nvSpPr>
        <p:spPr bwMode="auto">
          <a:xfrm>
            <a:off x="941388" y="1524000"/>
            <a:ext cx="24114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a:solidFill>
                  <a:schemeClr val="tx1">
                    <a:lumMod val="60000"/>
                    <a:lumOff val="40000"/>
                  </a:schemeClr>
                </a:solidFill>
                <a:latin typeface="Times New Roman" pitchFamily="18" charset="0"/>
              </a:rPr>
              <a:t>Loài: khác nhau </a:t>
            </a:r>
          </a:p>
          <a:p>
            <a:pPr algn="ctr"/>
            <a:r>
              <a:rPr lang="en-US" sz="2000">
                <a:solidFill>
                  <a:schemeClr val="tx1">
                    <a:lumMod val="60000"/>
                    <a:lumOff val="40000"/>
                  </a:schemeClr>
                </a:solidFill>
                <a:latin typeface="Times New Roman" pitchFamily="18" charset="0"/>
              </a:rPr>
              <a:t>thì nhu cầu khác nhau</a:t>
            </a:r>
          </a:p>
        </p:txBody>
      </p:sp>
      <p:sp>
        <p:nvSpPr>
          <p:cNvPr id="30747" name="Text Box 48"/>
          <p:cNvSpPr txBox="1">
            <a:spLocks noChangeArrowheads="1"/>
          </p:cNvSpPr>
          <p:nvPr/>
        </p:nvSpPr>
        <p:spPr bwMode="auto">
          <a:xfrm>
            <a:off x="712788" y="5516563"/>
            <a:ext cx="2716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a:solidFill>
                  <a:schemeClr val="tx1">
                    <a:lumMod val="60000"/>
                    <a:lumOff val="40000"/>
                  </a:schemeClr>
                </a:solidFill>
                <a:latin typeface="Times New Roman" pitchFamily="18" charset="0"/>
              </a:rPr>
              <a:t>Tiêu hóa: Sau khi </a:t>
            </a:r>
          </a:p>
          <a:p>
            <a:pPr algn="ctr"/>
            <a:r>
              <a:rPr lang="en-US" sz="2000">
                <a:solidFill>
                  <a:schemeClr val="tx1">
                    <a:lumMod val="60000"/>
                    <a:lumOff val="40000"/>
                  </a:schemeClr>
                </a:solidFill>
                <a:latin typeface="Times New Roman" pitchFamily="18" charset="0"/>
              </a:rPr>
              <a:t>ăn cá cần nhiều ô xy hơn</a:t>
            </a:r>
          </a:p>
        </p:txBody>
      </p:sp>
      <p:sp>
        <p:nvSpPr>
          <p:cNvPr id="30748" name="Text Box 49"/>
          <p:cNvSpPr txBox="1">
            <a:spLocks noChangeArrowheads="1"/>
          </p:cNvSpPr>
          <p:nvPr/>
        </p:nvSpPr>
        <p:spPr bwMode="auto">
          <a:xfrm>
            <a:off x="5875338" y="5562600"/>
            <a:ext cx="27352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Clr>
                <a:schemeClr val="hlink"/>
              </a:buClr>
              <a:buFont typeface="Wingdings" pitchFamily="2" charset="2"/>
              <a:buNone/>
            </a:pPr>
            <a:r>
              <a:rPr lang="en-US" sz="2000">
                <a:solidFill>
                  <a:schemeClr val="tx1">
                    <a:lumMod val="60000"/>
                    <a:lumOff val="40000"/>
                  </a:schemeClr>
                </a:solidFill>
                <a:latin typeface="Times New Roman" pitchFamily="18" charset="0"/>
              </a:rPr>
              <a:t>Cá bị stress nhu cầu </a:t>
            </a:r>
          </a:p>
          <a:p>
            <a:pPr algn="ctr" eaLnBrk="1" hangingPunct="1">
              <a:spcBef>
                <a:spcPct val="20000"/>
              </a:spcBef>
              <a:buClr>
                <a:schemeClr val="hlink"/>
              </a:buClr>
              <a:buFont typeface="Wingdings" pitchFamily="2" charset="2"/>
              <a:buNone/>
            </a:pPr>
            <a:r>
              <a:rPr lang="en-US" sz="2000">
                <a:solidFill>
                  <a:schemeClr val="tx1">
                    <a:lumMod val="60000"/>
                    <a:lumOff val="40000"/>
                  </a:schemeClr>
                </a:solidFill>
                <a:latin typeface="Times New Roman" pitchFamily="18" charset="0"/>
              </a:rPr>
              <a:t>oxy cao hơn bình thường</a:t>
            </a:r>
          </a:p>
        </p:txBody>
      </p:sp>
      <p:sp>
        <p:nvSpPr>
          <p:cNvPr id="30749" name="Text Box 50"/>
          <p:cNvSpPr txBox="1">
            <a:spLocks noChangeArrowheads="1"/>
          </p:cNvSpPr>
          <p:nvPr/>
        </p:nvSpPr>
        <p:spPr bwMode="auto">
          <a:xfrm>
            <a:off x="749300" y="3505200"/>
            <a:ext cx="18843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a:solidFill>
                  <a:schemeClr val="tx1">
                    <a:lumMod val="60000"/>
                    <a:lumOff val="40000"/>
                  </a:schemeClr>
                </a:solidFill>
                <a:latin typeface="Times New Roman" pitchFamily="18" charset="0"/>
              </a:rPr>
              <a:t>Nhiệt độ: cao </a:t>
            </a:r>
          </a:p>
          <a:p>
            <a:pPr algn="ctr"/>
            <a:r>
              <a:rPr lang="en-US" sz="2000">
                <a:solidFill>
                  <a:schemeClr val="tx1">
                    <a:lumMod val="60000"/>
                    <a:lumOff val="40000"/>
                  </a:schemeClr>
                </a:solidFill>
                <a:latin typeface="Times New Roman" pitchFamily="18" charset="0"/>
              </a:rPr>
              <a:t>nhu cầu  oxy lớn</a:t>
            </a:r>
          </a:p>
        </p:txBody>
      </p:sp>
      <p:sp>
        <p:nvSpPr>
          <p:cNvPr id="30750" name="Text Box 51"/>
          <p:cNvSpPr txBox="1">
            <a:spLocks noChangeArrowheads="1"/>
          </p:cNvSpPr>
          <p:nvPr/>
        </p:nvSpPr>
        <p:spPr bwMode="auto">
          <a:xfrm>
            <a:off x="6632575" y="3581400"/>
            <a:ext cx="2435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a:solidFill>
                  <a:schemeClr val="tx1">
                    <a:lumMod val="60000"/>
                    <a:lumOff val="40000"/>
                  </a:schemeClr>
                </a:solidFill>
                <a:latin typeface="Times New Roman" pitchFamily="18" charset="0"/>
              </a:rPr>
              <a:t>Hoạt động: cá HĐ </a:t>
            </a:r>
          </a:p>
          <a:p>
            <a:pPr algn="ctr"/>
            <a:r>
              <a:rPr lang="en-US" sz="2000">
                <a:solidFill>
                  <a:schemeClr val="tx1">
                    <a:lumMod val="60000"/>
                    <a:lumOff val="40000"/>
                  </a:schemeClr>
                </a:solidFill>
                <a:latin typeface="Times New Roman" pitchFamily="18" charset="0"/>
              </a:rPr>
              <a:t>nhu cầu oxy &gt; cá nghỉ</a:t>
            </a:r>
          </a:p>
        </p:txBody>
      </p:sp>
      <p:sp>
        <p:nvSpPr>
          <p:cNvPr id="30751" name="Text Box 52"/>
          <p:cNvSpPr txBox="1">
            <a:spLocks noChangeArrowheads="1"/>
          </p:cNvSpPr>
          <p:nvPr/>
        </p:nvSpPr>
        <p:spPr bwMode="auto">
          <a:xfrm>
            <a:off x="5943600" y="1447800"/>
            <a:ext cx="1901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a:solidFill>
                  <a:schemeClr val="tx1">
                    <a:lumMod val="60000"/>
                    <a:lumOff val="40000"/>
                  </a:schemeClr>
                </a:solidFill>
                <a:latin typeface="Times New Roman" pitchFamily="18" charset="0"/>
              </a:rPr>
              <a:t>Kích thước: nhỏ </a:t>
            </a:r>
          </a:p>
          <a:p>
            <a:pPr algn="ctr"/>
            <a:r>
              <a:rPr lang="en-US" sz="2000">
                <a:solidFill>
                  <a:schemeClr val="tx1">
                    <a:lumMod val="60000"/>
                    <a:lumOff val="40000"/>
                  </a:schemeClr>
                </a:solidFill>
                <a:latin typeface="Times New Roman" pitchFamily="18" charset="0"/>
              </a:rPr>
              <a:t>yêu cầu oxy lớn</a:t>
            </a:r>
          </a:p>
        </p:txBody>
      </p:sp>
    </p:spTree>
    <p:extLst>
      <p:ext uri="{BB962C8B-B14F-4D97-AF65-F5344CB8AC3E}">
        <p14:creationId xmlns:p14="http://schemas.microsoft.com/office/powerpoint/2010/main" val="4110523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1"/>
          <p:cNvSpPr>
            <a:spLocks noGrp="1" noChangeArrowheads="1"/>
          </p:cNvSpPr>
          <p:nvPr>
            <p:ph type="title"/>
          </p:nvPr>
        </p:nvSpPr>
        <p:spPr/>
        <p:txBody>
          <a:bodyPr/>
          <a:lstStyle/>
          <a:p>
            <a:pPr eaLnBrk="1" hangingPunct="1"/>
            <a:r>
              <a:rPr lang="en-US" sz="3600" dirty="0" smtClean="0">
                <a:latin typeface="Times New Roman" pitchFamily="18" charset="0"/>
              </a:rPr>
              <a:t>2. Oxy </a:t>
            </a:r>
            <a:r>
              <a:rPr lang="en-US" sz="3600" dirty="0" err="1" smtClean="0">
                <a:latin typeface="Times New Roman" pitchFamily="18" charset="0"/>
              </a:rPr>
              <a:t>hoà</a:t>
            </a:r>
            <a:r>
              <a:rPr lang="en-US" sz="3600" dirty="0" smtClean="0">
                <a:latin typeface="Times New Roman" pitchFamily="18" charset="0"/>
              </a:rPr>
              <a:t> tan </a:t>
            </a:r>
            <a:r>
              <a:rPr lang="en-US" sz="3600" dirty="0" err="1" smtClean="0">
                <a:latin typeface="Times New Roman" pitchFamily="18" charset="0"/>
              </a:rPr>
              <a:t>đối</a:t>
            </a:r>
            <a:r>
              <a:rPr lang="en-US" sz="3600" dirty="0" smtClean="0">
                <a:latin typeface="Times New Roman" pitchFamily="18" charset="0"/>
              </a:rPr>
              <a:t> </a:t>
            </a:r>
            <a:r>
              <a:rPr lang="en-US" sz="3600" dirty="0" err="1" smtClean="0">
                <a:latin typeface="Times New Roman" pitchFamily="18" charset="0"/>
              </a:rPr>
              <a:t>với</a:t>
            </a:r>
            <a:r>
              <a:rPr lang="en-US" sz="3600" dirty="0" smtClean="0">
                <a:latin typeface="Times New Roman" pitchFamily="18" charset="0"/>
              </a:rPr>
              <a:t> NTTS</a:t>
            </a:r>
          </a:p>
        </p:txBody>
      </p:sp>
      <p:sp>
        <p:nvSpPr>
          <p:cNvPr id="31747" name="Rectangle 3"/>
          <p:cNvSpPr>
            <a:spLocks noGrp="1" noChangeArrowheads="1"/>
          </p:cNvSpPr>
          <p:nvPr>
            <p:ph type="body" sz="half" idx="1"/>
          </p:nvPr>
        </p:nvSpPr>
        <p:spPr bwMode="auto">
          <a:xfrm>
            <a:off x="762000" y="1066800"/>
            <a:ext cx="7239000" cy="2209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90000"/>
              </a:lnSpc>
              <a:buFont typeface="Wingdings" pitchFamily="2" charset="2"/>
              <a:buNone/>
            </a:pPr>
            <a:r>
              <a:rPr lang="en-US" sz="2000" b="0" smtClean="0">
                <a:solidFill>
                  <a:schemeClr val="tx1">
                    <a:lumMod val="60000"/>
                    <a:lumOff val="40000"/>
                  </a:schemeClr>
                </a:solidFill>
                <a:latin typeface="Times New Roman" pitchFamily="18" charset="0"/>
              </a:rPr>
              <a:t>1. Quan hệ giữa ô xy và To trong ao nuôi</a:t>
            </a:r>
          </a:p>
          <a:p>
            <a:pPr eaLnBrk="1" hangingPunct="1">
              <a:lnSpc>
                <a:spcPct val="90000"/>
              </a:lnSpc>
              <a:buFont typeface="Wingdings" pitchFamily="2" charset="2"/>
              <a:buNone/>
            </a:pPr>
            <a:endParaRPr lang="en-US" sz="2000" b="0" smtClean="0">
              <a:solidFill>
                <a:schemeClr val="tx1">
                  <a:lumMod val="60000"/>
                  <a:lumOff val="40000"/>
                </a:schemeClr>
              </a:solidFill>
              <a:latin typeface="Times New Roman" pitchFamily="18" charset="0"/>
            </a:endParaRPr>
          </a:p>
          <a:p>
            <a:pPr eaLnBrk="1" hangingPunct="1">
              <a:lnSpc>
                <a:spcPct val="90000"/>
              </a:lnSpc>
              <a:buFont typeface="Wingdings" pitchFamily="2" charset="2"/>
              <a:buNone/>
            </a:pPr>
            <a:endParaRPr lang="en-US" sz="2000" b="0" smtClean="0">
              <a:solidFill>
                <a:schemeClr val="tx1">
                  <a:lumMod val="60000"/>
                  <a:lumOff val="40000"/>
                </a:schemeClr>
              </a:solidFill>
              <a:latin typeface="Times New Roman" pitchFamily="18" charset="0"/>
            </a:endParaRPr>
          </a:p>
          <a:p>
            <a:pPr eaLnBrk="1" hangingPunct="1">
              <a:lnSpc>
                <a:spcPct val="90000"/>
              </a:lnSpc>
              <a:buFont typeface="Wingdings" pitchFamily="2" charset="2"/>
              <a:buNone/>
            </a:pPr>
            <a:endParaRPr lang="en-US" sz="2000" b="0" smtClean="0">
              <a:solidFill>
                <a:schemeClr val="tx1">
                  <a:lumMod val="60000"/>
                  <a:lumOff val="40000"/>
                </a:schemeClr>
              </a:solidFill>
              <a:latin typeface="Times New Roman" pitchFamily="18" charset="0"/>
            </a:endParaRPr>
          </a:p>
          <a:p>
            <a:pPr eaLnBrk="1" hangingPunct="1">
              <a:lnSpc>
                <a:spcPct val="90000"/>
              </a:lnSpc>
              <a:buFont typeface="Wingdings" pitchFamily="2" charset="2"/>
              <a:buNone/>
            </a:pPr>
            <a:endParaRPr lang="en-US" sz="2000" b="0" smtClean="0">
              <a:solidFill>
                <a:schemeClr val="tx1">
                  <a:lumMod val="60000"/>
                  <a:lumOff val="40000"/>
                </a:schemeClr>
              </a:solidFill>
              <a:latin typeface="Times New Roman" pitchFamily="18" charset="0"/>
            </a:endParaRPr>
          </a:p>
          <a:p>
            <a:pPr eaLnBrk="1" hangingPunct="1">
              <a:lnSpc>
                <a:spcPct val="90000"/>
              </a:lnSpc>
              <a:buFont typeface="Wingdings" pitchFamily="2" charset="2"/>
              <a:buNone/>
            </a:pPr>
            <a:r>
              <a:rPr lang="en-US" sz="2000" b="0" smtClean="0">
                <a:solidFill>
                  <a:schemeClr val="tx1">
                    <a:lumMod val="60000"/>
                    <a:lumOff val="40000"/>
                  </a:schemeClr>
                </a:solidFill>
                <a:latin typeface="Times New Roman" pitchFamily="18" charset="0"/>
              </a:rPr>
              <a:t>2. Quan hệ giữa kích cỡ, loài với lượng oxy tiêu thụ</a:t>
            </a:r>
          </a:p>
          <a:p>
            <a:pPr eaLnBrk="1" hangingPunct="1">
              <a:lnSpc>
                <a:spcPct val="90000"/>
              </a:lnSpc>
              <a:buFont typeface="Wingdings" pitchFamily="2" charset="2"/>
              <a:buNone/>
            </a:pPr>
            <a:endParaRPr lang="en-US" sz="2000" b="0" smtClean="0">
              <a:solidFill>
                <a:schemeClr val="tx1">
                  <a:lumMod val="60000"/>
                  <a:lumOff val="40000"/>
                </a:schemeClr>
              </a:solidFill>
              <a:latin typeface="Times New Roman" pitchFamily="18" charset="0"/>
            </a:endParaRPr>
          </a:p>
        </p:txBody>
      </p:sp>
      <p:grpSp>
        <p:nvGrpSpPr>
          <p:cNvPr id="31748" name="Group 7"/>
          <p:cNvGrpSpPr>
            <a:grpSpLocks/>
          </p:cNvGrpSpPr>
          <p:nvPr/>
        </p:nvGrpSpPr>
        <p:grpSpPr bwMode="auto">
          <a:xfrm>
            <a:off x="1143000" y="1600200"/>
            <a:ext cx="4419600" cy="1066800"/>
            <a:chOff x="864" y="912"/>
            <a:chExt cx="2784" cy="672"/>
          </a:xfrm>
        </p:grpSpPr>
        <p:sp>
          <p:nvSpPr>
            <p:cNvPr id="31791" name="Rectangle 4"/>
            <p:cNvSpPr>
              <a:spLocks noChangeArrowheads="1"/>
            </p:cNvSpPr>
            <p:nvPr/>
          </p:nvSpPr>
          <p:spPr bwMode="auto">
            <a:xfrm>
              <a:off x="864" y="912"/>
              <a:ext cx="2784" cy="672"/>
            </a:xfrm>
            <a:prstGeom prst="rect">
              <a:avLst/>
            </a:prstGeom>
            <a:noFill/>
            <a:ln w="254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lumMod val="60000"/>
                    <a:lumOff val="40000"/>
                  </a:schemeClr>
                </a:solidFill>
              </a:endParaRPr>
            </a:p>
          </p:txBody>
        </p:sp>
        <p:sp>
          <p:nvSpPr>
            <p:cNvPr id="31792" name="Rectangle 5"/>
            <p:cNvSpPr>
              <a:spLocks noChangeArrowheads="1"/>
            </p:cNvSpPr>
            <p:nvPr/>
          </p:nvSpPr>
          <p:spPr bwMode="auto">
            <a:xfrm>
              <a:off x="894" y="1008"/>
              <a:ext cx="265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spcBef>
                  <a:spcPct val="20000"/>
                </a:spcBef>
                <a:buClr>
                  <a:schemeClr val="hlink"/>
                </a:buClr>
                <a:buFont typeface="Wingdings" pitchFamily="2" charset="2"/>
                <a:buNone/>
              </a:pPr>
              <a:r>
                <a:rPr lang="en-US" sz="2000" dirty="0">
                  <a:solidFill>
                    <a:schemeClr val="tx1">
                      <a:lumMod val="60000"/>
                      <a:lumOff val="40000"/>
                    </a:schemeClr>
                  </a:solidFill>
                  <a:latin typeface="Times New Roman" pitchFamily="18" charset="0"/>
                </a:rPr>
                <a:t>K = 10 - 0,2 x </a:t>
              </a:r>
              <a:r>
                <a:rPr lang="en-US" sz="2000" dirty="0" err="1">
                  <a:solidFill>
                    <a:schemeClr val="tx1">
                      <a:lumMod val="60000"/>
                      <a:lumOff val="40000"/>
                    </a:schemeClr>
                  </a:solidFill>
                  <a:latin typeface="Times New Roman" pitchFamily="18" charset="0"/>
                </a:rPr>
                <a:t>T</a:t>
              </a:r>
              <a:r>
                <a:rPr lang="en-US" sz="2000" baseline="30000" dirty="0" err="1">
                  <a:solidFill>
                    <a:schemeClr val="tx1">
                      <a:lumMod val="60000"/>
                      <a:lumOff val="40000"/>
                    </a:schemeClr>
                  </a:solidFill>
                  <a:latin typeface="Times New Roman" pitchFamily="18" charset="0"/>
                </a:rPr>
                <a:t>o</a:t>
              </a:r>
              <a:r>
                <a:rPr lang="en-US" sz="2000" dirty="0" err="1">
                  <a:solidFill>
                    <a:schemeClr val="tx1">
                      <a:lumMod val="60000"/>
                      <a:lumOff val="40000"/>
                    </a:schemeClr>
                  </a:solidFill>
                  <a:latin typeface="Times New Roman" pitchFamily="18" charset="0"/>
                </a:rPr>
                <a:t>C</a:t>
              </a:r>
              <a:r>
                <a:rPr lang="en-US" sz="2000" dirty="0">
                  <a:solidFill>
                    <a:schemeClr val="tx1">
                      <a:lumMod val="60000"/>
                      <a:lumOff val="40000"/>
                    </a:schemeClr>
                  </a:solidFill>
                  <a:latin typeface="Times New Roman" pitchFamily="18" charset="0"/>
                </a:rPr>
                <a:t> (mg </a:t>
              </a:r>
              <a:r>
                <a:rPr lang="en-US" sz="2000" dirty="0" err="1">
                  <a:solidFill>
                    <a:schemeClr val="tx1">
                      <a:lumMod val="60000"/>
                      <a:lumOff val="40000"/>
                    </a:schemeClr>
                  </a:solidFill>
                  <a:latin typeface="Times New Roman" pitchFamily="18" charset="0"/>
                </a:rPr>
                <a:t>O</a:t>
              </a:r>
              <a:r>
                <a:rPr lang="en-US" sz="2000" baseline="30000" dirty="0" err="1">
                  <a:solidFill>
                    <a:schemeClr val="tx1">
                      <a:lumMod val="60000"/>
                      <a:lumOff val="40000"/>
                    </a:schemeClr>
                  </a:solidFill>
                  <a:latin typeface="Times New Roman" pitchFamily="18" charset="0"/>
                </a:rPr>
                <a:t>o</a:t>
              </a:r>
              <a:r>
                <a:rPr lang="en-US" sz="2000" dirty="0">
                  <a:solidFill>
                    <a:schemeClr val="tx1">
                      <a:lumMod val="60000"/>
                      <a:lumOff val="40000"/>
                    </a:schemeClr>
                  </a:solidFill>
                  <a:latin typeface="Times New Roman" pitchFamily="18" charset="0"/>
                </a:rPr>
                <a:t>/l)</a:t>
              </a:r>
            </a:p>
            <a:p>
              <a:pPr algn="ctr">
                <a:lnSpc>
                  <a:spcPct val="90000"/>
                </a:lnSpc>
                <a:spcBef>
                  <a:spcPct val="20000"/>
                </a:spcBef>
                <a:buClr>
                  <a:schemeClr val="hlink"/>
                </a:buClr>
                <a:buFont typeface="Wingdings" pitchFamily="2" charset="2"/>
                <a:buNone/>
              </a:pPr>
              <a:r>
                <a:rPr lang="en-US" sz="2000" i="1" dirty="0" err="1">
                  <a:solidFill>
                    <a:schemeClr val="tx1">
                      <a:lumMod val="60000"/>
                      <a:lumOff val="40000"/>
                    </a:schemeClr>
                  </a:solidFill>
                  <a:latin typeface="Times New Roman" pitchFamily="18" charset="0"/>
                </a:rPr>
                <a:t>Với</a:t>
              </a:r>
              <a:r>
                <a:rPr lang="en-US" sz="2000" i="1" dirty="0">
                  <a:solidFill>
                    <a:schemeClr val="tx1">
                      <a:lumMod val="60000"/>
                      <a:lumOff val="40000"/>
                    </a:schemeClr>
                  </a:solidFill>
                  <a:latin typeface="Times New Roman" pitchFamily="18" charset="0"/>
                </a:rPr>
                <a:t> K: </a:t>
              </a:r>
              <a:r>
                <a:rPr lang="en-US" sz="2000" i="1" dirty="0" err="1">
                  <a:solidFill>
                    <a:schemeClr val="tx1">
                      <a:lumMod val="60000"/>
                      <a:lumOff val="40000"/>
                    </a:schemeClr>
                  </a:solidFill>
                  <a:latin typeface="Times New Roman" pitchFamily="18" charset="0"/>
                </a:rPr>
                <a:t>lượng</a:t>
              </a:r>
              <a:r>
                <a:rPr lang="en-US" sz="2000" i="1" dirty="0">
                  <a:solidFill>
                    <a:schemeClr val="tx1">
                      <a:lumMod val="60000"/>
                      <a:lumOff val="40000"/>
                    </a:schemeClr>
                  </a:solidFill>
                  <a:latin typeface="Times New Roman" pitchFamily="18" charset="0"/>
                </a:rPr>
                <a:t> oxy </a:t>
              </a:r>
              <a:r>
                <a:rPr lang="en-US" sz="2000" i="1" dirty="0" err="1">
                  <a:solidFill>
                    <a:schemeClr val="tx1">
                      <a:lumMod val="60000"/>
                      <a:lumOff val="40000"/>
                    </a:schemeClr>
                  </a:solidFill>
                  <a:latin typeface="Times New Roman" pitchFamily="18" charset="0"/>
                </a:rPr>
                <a:t>hoà</a:t>
              </a:r>
              <a:r>
                <a:rPr lang="en-US" sz="2000" i="1" dirty="0">
                  <a:solidFill>
                    <a:schemeClr val="tx1">
                      <a:lumMod val="60000"/>
                      <a:lumOff val="40000"/>
                    </a:schemeClr>
                  </a:solidFill>
                  <a:latin typeface="Times New Roman" pitchFamily="18" charset="0"/>
                </a:rPr>
                <a:t> tan </a:t>
              </a:r>
              <a:r>
                <a:rPr lang="en-US" sz="2000" i="1" dirty="0" err="1">
                  <a:solidFill>
                    <a:schemeClr val="tx1">
                      <a:lumMod val="60000"/>
                      <a:lumOff val="40000"/>
                    </a:schemeClr>
                  </a:solidFill>
                  <a:latin typeface="Times New Roman" pitchFamily="18" charset="0"/>
                </a:rPr>
                <a:t>trong</a:t>
              </a:r>
              <a:r>
                <a:rPr lang="en-US" sz="2000" i="1" dirty="0">
                  <a:solidFill>
                    <a:schemeClr val="tx1">
                      <a:lumMod val="60000"/>
                      <a:lumOff val="40000"/>
                    </a:schemeClr>
                  </a:solidFill>
                  <a:latin typeface="Times New Roman" pitchFamily="18" charset="0"/>
                </a:rPr>
                <a:t> </a:t>
              </a:r>
              <a:r>
                <a:rPr lang="en-US" sz="2000" i="1" dirty="0" err="1">
                  <a:solidFill>
                    <a:schemeClr val="tx1">
                      <a:lumMod val="60000"/>
                      <a:lumOff val="40000"/>
                    </a:schemeClr>
                  </a:solidFill>
                  <a:latin typeface="Times New Roman" pitchFamily="18" charset="0"/>
                </a:rPr>
                <a:t>ao</a:t>
              </a:r>
              <a:r>
                <a:rPr lang="en-US" sz="2000" i="1" dirty="0">
                  <a:solidFill>
                    <a:schemeClr val="tx1">
                      <a:lumMod val="60000"/>
                      <a:lumOff val="40000"/>
                    </a:schemeClr>
                  </a:solidFill>
                  <a:latin typeface="Times New Roman" pitchFamily="18" charset="0"/>
                </a:rPr>
                <a:t> </a:t>
              </a:r>
              <a:r>
                <a:rPr lang="en-US" sz="2000" i="1" dirty="0" err="1">
                  <a:solidFill>
                    <a:schemeClr val="tx1">
                      <a:lumMod val="60000"/>
                      <a:lumOff val="40000"/>
                    </a:schemeClr>
                  </a:solidFill>
                  <a:latin typeface="Times New Roman" pitchFamily="18" charset="0"/>
                </a:rPr>
                <a:t>nuôi</a:t>
              </a:r>
              <a:endParaRPr lang="en-US" sz="2000" i="1" dirty="0">
                <a:solidFill>
                  <a:schemeClr val="tx1">
                    <a:lumMod val="60000"/>
                    <a:lumOff val="40000"/>
                  </a:schemeClr>
                </a:solidFill>
                <a:latin typeface="Times New Roman" pitchFamily="18" charset="0"/>
              </a:endParaRPr>
            </a:p>
          </p:txBody>
        </p:sp>
      </p:grpSp>
      <p:graphicFrame>
        <p:nvGraphicFramePr>
          <p:cNvPr id="136308" name="Group 116"/>
          <p:cNvGraphicFramePr>
            <a:graphicFrameLocks noGrp="1"/>
          </p:cNvGraphicFramePr>
          <p:nvPr>
            <p:ph sz="half" idx="2"/>
            <p:extLst>
              <p:ext uri="{D42A27DB-BD31-4B8C-83A1-F6EECF244321}">
                <p14:modId xmlns:p14="http://schemas.microsoft.com/office/powerpoint/2010/main" val="2891552201"/>
              </p:ext>
            </p:extLst>
          </p:nvPr>
        </p:nvGraphicFramePr>
        <p:xfrm>
          <a:off x="914400" y="3276600"/>
          <a:ext cx="8077200" cy="2773610"/>
        </p:xfrm>
        <a:graphic>
          <a:graphicData uri="http://schemas.openxmlformats.org/drawingml/2006/table">
            <a:tbl>
              <a:tblPr/>
              <a:tblGrid>
                <a:gridCol w="2019300"/>
                <a:gridCol w="1714500"/>
                <a:gridCol w="2324100"/>
                <a:gridCol w="2019300"/>
              </a:tblGrid>
              <a:tr h="39619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1" i="0" u="none" strike="noStrike" cap="none" normalizeH="0" baseline="0" dirty="0" err="1" smtClean="0">
                          <a:ln>
                            <a:noFill/>
                          </a:ln>
                          <a:solidFill>
                            <a:schemeClr val="tx1">
                              <a:lumMod val="60000"/>
                              <a:lumOff val="40000"/>
                            </a:schemeClr>
                          </a:solidFill>
                          <a:effectLst/>
                          <a:latin typeface="Times New Roman" pitchFamily="18" charset="0"/>
                        </a:rPr>
                        <a:t>Loài</a:t>
                      </a:r>
                      <a:r>
                        <a:rPr kumimoji="0" lang="en-US" sz="2000" b="1" i="0" u="none" strike="noStrike" cap="none" normalizeH="0" baseline="0" dirty="0" smtClean="0">
                          <a:ln>
                            <a:noFill/>
                          </a:ln>
                          <a:solidFill>
                            <a:schemeClr val="tx1">
                              <a:lumMod val="60000"/>
                              <a:lumOff val="40000"/>
                            </a:schemeClr>
                          </a:solidFill>
                          <a:effectLst/>
                          <a:latin typeface="Times New Roman" pitchFamily="18" charset="0"/>
                        </a:rPr>
                        <a:t> </a:t>
                      </a:r>
                      <a:r>
                        <a:rPr kumimoji="0" lang="en-US" sz="2000" b="1" i="0" u="none" strike="noStrike" cap="none" normalizeH="0" baseline="0" dirty="0" err="1" smtClean="0">
                          <a:ln>
                            <a:noFill/>
                          </a:ln>
                          <a:solidFill>
                            <a:schemeClr val="tx1">
                              <a:lumMod val="60000"/>
                              <a:lumOff val="40000"/>
                            </a:schemeClr>
                          </a:solidFill>
                          <a:effectLst/>
                          <a:latin typeface="Times New Roman" pitchFamily="18" charset="0"/>
                        </a:rPr>
                        <a:t>cá</a:t>
                      </a:r>
                      <a:endParaRPr kumimoji="0" lang="en-US" sz="2000" b="1" i="0" u="none" strike="noStrike" cap="none" normalizeH="0" baseline="0" dirty="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381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lumMod val="60000"/>
                              <a:lumOff val="40000"/>
                            </a:schemeClr>
                          </a:solidFill>
                          <a:effectLst/>
                          <a:latin typeface="Times New Roman" pitchFamily="18" charset="0"/>
                        </a:rPr>
                        <a:t>Tuổi </a:t>
                      </a:r>
                    </a:p>
                  </a:txBody>
                  <a:tcPr marT="45715" marB="45715"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381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lumMod val="60000"/>
                              <a:lumOff val="40000"/>
                            </a:schemeClr>
                          </a:solidFill>
                          <a:effectLst/>
                          <a:latin typeface="Times New Roman" pitchFamily="18" charset="0"/>
                        </a:rPr>
                        <a:t>Nhiệt độ</a:t>
                      </a:r>
                    </a:p>
                  </a:txBody>
                  <a:tcPr marT="45715" marB="45715"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381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lumMod val="60000"/>
                              <a:lumOff val="40000"/>
                            </a:schemeClr>
                          </a:solidFill>
                          <a:effectLst/>
                          <a:latin typeface="Times New Roman" pitchFamily="18" charset="0"/>
                        </a:rPr>
                        <a:t>Mg O</a:t>
                      </a:r>
                      <a:r>
                        <a:rPr kumimoji="0" lang="en-US" sz="2000" b="1" i="0" u="none" strike="noStrike" cap="none" normalizeH="0" baseline="-25000" smtClean="0">
                          <a:ln>
                            <a:noFill/>
                          </a:ln>
                          <a:solidFill>
                            <a:schemeClr val="tx1">
                              <a:lumMod val="60000"/>
                              <a:lumOff val="40000"/>
                            </a:schemeClr>
                          </a:solidFill>
                          <a:effectLst/>
                          <a:latin typeface="Times New Roman" pitchFamily="18" charset="0"/>
                        </a:rPr>
                        <a:t>2</a:t>
                      </a:r>
                      <a:r>
                        <a:rPr kumimoji="0" lang="en-US" sz="2000" b="1" i="0" u="none" strike="noStrike" cap="none" normalizeH="0" baseline="0" smtClean="0">
                          <a:ln>
                            <a:noFill/>
                          </a:ln>
                          <a:solidFill>
                            <a:schemeClr val="tx1">
                              <a:lumMod val="60000"/>
                              <a:lumOff val="40000"/>
                            </a:schemeClr>
                          </a:solidFill>
                          <a:effectLst/>
                          <a:latin typeface="Times New Roman" pitchFamily="18" charset="0"/>
                        </a:rPr>
                        <a:t>/h/kg cá</a:t>
                      </a:r>
                    </a:p>
                  </a:txBody>
                  <a:tcPr marT="45715" marB="45715" horzOverflow="overflow">
                    <a:lnL w="28575"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381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r>
              <a:tr h="39619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lumMod val="60000"/>
                              <a:lumOff val="40000"/>
                            </a:schemeClr>
                          </a:solidFill>
                          <a:effectLst/>
                          <a:latin typeface="Times New Roman" pitchFamily="18" charset="0"/>
                        </a:rPr>
                        <a:t>Cá trắm</a:t>
                      </a:r>
                    </a:p>
                  </a:txBody>
                  <a:tcPr marT="45715" marB="45715" horzOverflow="overflow">
                    <a:lnL w="381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lumMod val="60000"/>
                              <a:lumOff val="40000"/>
                            </a:schemeClr>
                          </a:solidFill>
                          <a:effectLst/>
                          <a:latin typeface="Times New Roman" pitchFamily="18" charset="0"/>
                        </a:rPr>
                        <a:t>2</a:t>
                      </a:r>
                    </a:p>
                  </a:txBody>
                  <a:tcPr marT="45715" marB="45715"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lumMod val="60000"/>
                              <a:lumOff val="40000"/>
                            </a:schemeClr>
                          </a:solidFill>
                          <a:effectLst/>
                          <a:latin typeface="Times New Roman" pitchFamily="18" charset="0"/>
                        </a:rPr>
                        <a:t>8</a:t>
                      </a:r>
                    </a:p>
                  </a:txBody>
                  <a:tcPr marT="45715" marB="45715"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lumMod val="60000"/>
                              <a:lumOff val="40000"/>
                            </a:schemeClr>
                          </a:solidFill>
                          <a:effectLst/>
                          <a:latin typeface="Times New Roman" pitchFamily="18" charset="0"/>
                        </a:rPr>
                        <a:t>1 – 3</a:t>
                      </a:r>
                    </a:p>
                  </a:txBody>
                  <a:tcPr marT="45715" marB="45715" horzOverflow="overflow">
                    <a:lnL w="28575"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r>
              <a:tr h="39619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vi-VN" sz="2000" b="0"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vi-VN" sz="2000" b="0"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lumMod val="60000"/>
                              <a:lumOff val="40000"/>
                            </a:schemeClr>
                          </a:solidFill>
                          <a:effectLst/>
                          <a:latin typeface="Times New Roman" pitchFamily="18" charset="0"/>
                        </a:rPr>
                        <a:t>23</a:t>
                      </a:r>
                    </a:p>
                  </a:txBody>
                  <a:tcPr marT="45715" marB="45715"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lumMod val="60000"/>
                              <a:lumOff val="40000"/>
                            </a:schemeClr>
                          </a:solidFill>
                          <a:effectLst/>
                          <a:latin typeface="Times New Roman" pitchFamily="18" charset="0"/>
                        </a:rPr>
                        <a:t>70 – 100</a:t>
                      </a:r>
                    </a:p>
                  </a:txBody>
                  <a:tcPr marT="45715" marB="45715" horzOverflow="overflow">
                    <a:lnL w="28575"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r>
              <a:tr h="39619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vi-VN" sz="2000" b="0"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lumMod val="60000"/>
                              <a:lumOff val="40000"/>
                            </a:schemeClr>
                          </a:solidFill>
                          <a:effectLst/>
                          <a:latin typeface="Times New Roman" pitchFamily="18" charset="0"/>
                        </a:rPr>
                        <a:t>1</a:t>
                      </a:r>
                    </a:p>
                  </a:txBody>
                  <a:tcPr marT="45715" marB="45715"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lumMod val="60000"/>
                              <a:lumOff val="40000"/>
                            </a:schemeClr>
                          </a:solidFill>
                          <a:effectLst/>
                          <a:latin typeface="Times New Roman" pitchFamily="18" charset="0"/>
                        </a:rPr>
                        <a:t>8</a:t>
                      </a:r>
                    </a:p>
                  </a:txBody>
                  <a:tcPr marT="45715" marB="45715"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lumMod val="60000"/>
                              <a:lumOff val="40000"/>
                            </a:schemeClr>
                          </a:solidFill>
                          <a:effectLst/>
                          <a:latin typeface="Times New Roman" pitchFamily="18" charset="0"/>
                        </a:rPr>
                        <a:t>8 – 10</a:t>
                      </a:r>
                    </a:p>
                  </a:txBody>
                  <a:tcPr marT="45715" marB="45715" horzOverflow="overflow">
                    <a:lnL w="28575"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r>
              <a:tr h="39619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vi-VN" sz="2000" b="0"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vi-VN" sz="2000" b="0"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lumMod val="60000"/>
                              <a:lumOff val="40000"/>
                            </a:schemeClr>
                          </a:solidFill>
                          <a:effectLst/>
                          <a:latin typeface="Times New Roman" pitchFamily="18" charset="0"/>
                        </a:rPr>
                        <a:t>26</a:t>
                      </a:r>
                    </a:p>
                  </a:txBody>
                  <a:tcPr marT="45715" marB="45715"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lumMod val="60000"/>
                              <a:lumOff val="40000"/>
                            </a:schemeClr>
                          </a:solidFill>
                          <a:effectLst/>
                          <a:latin typeface="Times New Roman" pitchFamily="18" charset="0"/>
                        </a:rPr>
                        <a:t>100 – 200</a:t>
                      </a:r>
                    </a:p>
                  </a:txBody>
                  <a:tcPr marT="45715" marB="45715" horzOverflow="overflow">
                    <a:lnL w="28575"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r>
              <a:tr h="39619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lumMod val="60000"/>
                              <a:lumOff val="40000"/>
                            </a:schemeClr>
                          </a:solidFill>
                          <a:effectLst/>
                          <a:latin typeface="Times New Roman" pitchFamily="18" charset="0"/>
                        </a:rPr>
                        <a:t>Cá mè hoa</a:t>
                      </a:r>
                    </a:p>
                  </a:txBody>
                  <a:tcPr marT="45715" marB="45715" horzOverflow="overflow">
                    <a:lnL w="381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lumMod val="60000"/>
                              <a:lumOff val="40000"/>
                            </a:schemeClr>
                          </a:solidFill>
                          <a:effectLst/>
                          <a:latin typeface="Times New Roman" pitchFamily="18" charset="0"/>
                        </a:rPr>
                        <a:t>1</a:t>
                      </a:r>
                    </a:p>
                  </a:txBody>
                  <a:tcPr marT="45715" marB="45715"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lumMod val="60000"/>
                              <a:lumOff val="40000"/>
                            </a:schemeClr>
                          </a:solidFill>
                          <a:effectLst/>
                          <a:latin typeface="Times New Roman" pitchFamily="18" charset="0"/>
                        </a:rPr>
                        <a:t>6 - 7</a:t>
                      </a:r>
                    </a:p>
                  </a:txBody>
                  <a:tcPr marT="45715" marB="45715"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lumMod val="60000"/>
                              <a:lumOff val="40000"/>
                            </a:schemeClr>
                          </a:solidFill>
                          <a:effectLst/>
                          <a:latin typeface="Times New Roman" pitchFamily="18" charset="0"/>
                        </a:rPr>
                        <a:t>20 – 30</a:t>
                      </a:r>
                    </a:p>
                  </a:txBody>
                  <a:tcPr marT="45715" marB="45715" horzOverflow="overflow">
                    <a:lnL w="28575"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r>
              <a:tr h="39619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vi-VN" sz="2000" b="0"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381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vi-VN" sz="2000" b="0"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381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lumMod val="60000"/>
                              <a:lumOff val="40000"/>
                            </a:schemeClr>
                          </a:solidFill>
                          <a:effectLst/>
                          <a:latin typeface="Times New Roman" pitchFamily="18" charset="0"/>
                        </a:rPr>
                        <a:t>26 - 27</a:t>
                      </a:r>
                    </a:p>
                  </a:txBody>
                  <a:tcPr marT="45715" marB="45715"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381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lumMod val="60000"/>
                              <a:lumOff val="40000"/>
                            </a:schemeClr>
                          </a:solidFill>
                          <a:effectLst/>
                          <a:latin typeface="Times New Roman" pitchFamily="18" charset="0"/>
                        </a:rPr>
                        <a:t>90 – 100</a:t>
                      </a:r>
                    </a:p>
                  </a:txBody>
                  <a:tcPr marT="45715" marB="45715" horzOverflow="overflow">
                    <a:lnL w="28575"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38100" cap="flat" cmpd="sng" algn="ctr">
                      <a:solidFill>
                        <a:srgbClr val="CC33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09919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600" smtClean="0">
                <a:solidFill>
                  <a:srgbClr val="F3F668"/>
                </a:solidFill>
                <a:latin typeface="Times New Roman" pitchFamily="18" charset="0"/>
              </a:rPr>
              <a:t>2. Oxy hoà tan đối với NTTS</a:t>
            </a:r>
          </a:p>
        </p:txBody>
      </p:sp>
      <p:sp>
        <p:nvSpPr>
          <p:cNvPr id="32771" name="Rectangle 3"/>
          <p:cNvSpPr>
            <a:spLocks noGrp="1" noChangeArrowheads="1"/>
          </p:cNvSpPr>
          <p:nvPr>
            <p:ph type="body" idx="1"/>
          </p:nvPr>
        </p:nvSpPr>
        <p:spPr bwMode="auto">
          <a:xfrm>
            <a:off x="304800" y="884237"/>
            <a:ext cx="4495800" cy="53641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eaLnBrk="1" hangingPunct="1">
              <a:lnSpc>
                <a:spcPct val="90000"/>
              </a:lnSpc>
              <a:buFont typeface="Wingdings" pitchFamily="2" charset="2"/>
              <a:buNone/>
            </a:pPr>
            <a:r>
              <a:rPr lang="es-ES" sz="2200" i="1" dirty="0" smtClean="0">
                <a:solidFill>
                  <a:schemeClr val="tx1">
                    <a:lumMod val="60000"/>
                    <a:lumOff val="40000"/>
                  </a:schemeClr>
                </a:solidFill>
                <a:latin typeface="Times New Roman" pitchFamily="18" charset="0"/>
              </a:rPr>
              <a:t>*</a:t>
            </a:r>
            <a:r>
              <a:rPr lang="es-ES" sz="2200" i="1" dirty="0" err="1" smtClean="0">
                <a:solidFill>
                  <a:schemeClr val="tx1">
                    <a:lumMod val="60000"/>
                    <a:lumOff val="40000"/>
                  </a:schemeClr>
                </a:solidFill>
                <a:latin typeface="Times New Roman" pitchFamily="18" charset="0"/>
              </a:rPr>
              <a:t>Khi</a:t>
            </a:r>
            <a:r>
              <a:rPr lang="es-ES" sz="2200" i="1" dirty="0" smtClean="0">
                <a:solidFill>
                  <a:schemeClr val="tx1">
                    <a:lumMod val="60000"/>
                    <a:lumOff val="40000"/>
                  </a:schemeClr>
                </a:solidFill>
                <a:latin typeface="Times New Roman" pitchFamily="18" charset="0"/>
              </a:rPr>
              <a:t> </a:t>
            </a:r>
            <a:r>
              <a:rPr lang="es-ES" sz="2200" i="1" dirty="0" err="1" smtClean="0">
                <a:solidFill>
                  <a:schemeClr val="tx1">
                    <a:lumMod val="60000"/>
                    <a:lumOff val="40000"/>
                  </a:schemeClr>
                </a:solidFill>
                <a:latin typeface="Times New Roman" pitchFamily="18" charset="0"/>
              </a:rPr>
              <a:t>oxy</a:t>
            </a:r>
            <a:r>
              <a:rPr lang="es-ES" sz="2200" i="1" dirty="0" smtClean="0">
                <a:solidFill>
                  <a:schemeClr val="tx1">
                    <a:lumMod val="60000"/>
                    <a:lumOff val="40000"/>
                  </a:schemeClr>
                </a:solidFill>
                <a:latin typeface="Times New Roman" pitchFamily="18" charset="0"/>
              </a:rPr>
              <a:t> </a:t>
            </a:r>
            <a:r>
              <a:rPr lang="es-ES" sz="2200" i="1" dirty="0" err="1" smtClean="0">
                <a:solidFill>
                  <a:schemeClr val="tx1">
                    <a:lumMod val="60000"/>
                    <a:lumOff val="40000"/>
                  </a:schemeClr>
                </a:solidFill>
                <a:latin typeface="Times New Roman" pitchFamily="18" charset="0"/>
              </a:rPr>
              <a:t>hoà</a:t>
            </a:r>
            <a:r>
              <a:rPr lang="es-ES" sz="2200" i="1" dirty="0" smtClean="0">
                <a:solidFill>
                  <a:schemeClr val="tx1">
                    <a:lumMod val="60000"/>
                    <a:lumOff val="40000"/>
                  </a:schemeClr>
                </a:solidFill>
                <a:latin typeface="Times New Roman" pitchFamily="18" charset="0"/>
              </a:rPr>
              <a:t> tan </a:t>
            </a:r>
            <a:r>
              <a:rPr lang="es-ES" sz="2200" i="1" dirty="0" err="1" smtClean="0">
                <a:solidFill>
                  <a:schemeClr val="tx1">
                    <a:lumMod val="60000"/>
                    <a:lumOff val="40000"/>
                  </a:schemeClr>
                </a:solidFill>
                <a:latin typeface="Times New Roman" pitchFamily="18" charset="0"/>
              </a:rPr>
              <a:t>thấp</a:t>
            </a:r>
            <a:r>
              <a:rPr lang="es-ES" sz="2200" i="1" dirty="0" smtClean="0">
                <a:solidFill>
                  <a:schemeClr val="tx1">
                    <a:lumMod val="60000"/>
                    <a:lumOff val="40000"/>
                  </a:schemeClr>
                </a:solidFill>
                <a:latin typeface="Times New Roman" pitchFamily="18" charset="0"/>
              </a:rPr>
              <a:t>:</a:t>
            </a:r>
          </a:p>
          <a:p>
            <a:pPr algn="just" eaLnBrk="1" hangingPunct="1">
              <a:lnSpc>
                <a:spcPct val="90000"/>
              </a:lnSpc>
              <a:buFont typeface="Wingdings" pitchFamily="2" charset="2"/>
              <a:buNone/>
            </a:pPr>
            <a:r>
              <a:rPr lang="pt-BR" sz="2200" b="0" dirty="0" smtClean="0">
                <a:solidFill>
                  <a:schemeClr val="tx1">
                    <a:lumMod val="60000"/>
                    <a:lumOff val="40000"/>
                  </a:schemeClr>
                </a:solidFill>
                <a:latin typeface="Times New Roman" pitchFamily="18" charset="0"/>
              </a:rPr>
              <a:t>- Cá giảm ăn (cá nổi đầu còn lâu mới lớn).</a:t>
            </a:r>
          </a:p>
          <a:p>
            <a:pPr algn="just" eaLnBrk="1" hangingPunct="1">
              <a:lnSpc>
                <a:spcPct val="90000"/>
              </a:lnSpc>
              <a:buFont typeface="Wingdings" pitchFamily="2" charset="2"/>
              <a:buNone/>
            </a:pPr>
            <a:r>
              <a:rPr lang="pt-BR" sz="2200" b="0" dirty="0" smtClean="0">
                <a:solidFill>
                  <a:schemeClr val="tx1">
                    <a:lumMod val="60000"/>
                    <a:lumOff val="40000"/>
                  </a:schemeClr>
                </a:solidFill>
                <a:latin typeface="Times New Roman" pitchFamily="18" charset="0"/>
              </a:rPr>
              <a:t>- Cá chậm lớn, biến dạng cơ thể (môi cá mè).</a:t>
            </a:r>
          </a:p>
          <a:p>
            <a:pPr algn="just" eaLnBrk="1" hangingPunct="1">
              <a:lnSpc>
                <a:spcPct val="90000"/>
              </a:lnSpc>
              <a:buFont typeface="Wingdings" pitchFamily="2" charset="2"/>
              <a:buNone/>
            </a:pPr>
            <a:r>
              <a:rPr lang="pt-BR" sz="2200" b="0" dirty="0" smtClean="0">
                <a:solidFill>
                  <a:schemeClr val="tx1">
                    <a:lumMod val="60000"/>
                    <a:lumOff val="40000"/>
                  </a:schemeClr>
                </a:solidFill>
                <a:latin typeface="Times New Roman" pitchFamily="18" charset="0"/>
              </a:rPr>
              <a:t>- Tiêu tốn nhiều thức ăn cho 1 kg tăng trọng.</a:t>
            </a:r>
          </a:p>
          <a:p>
            <a:pPr algn="just" eaLnBrk="1" hangingPunct="1">
              <a:lnSpc>
                <a:spcPct val="90000"/>
              </a:lnSpc>
              <a:buFont typeface="Wingdings" pitchFamily="2" charset="2"/>
              <a:buNone/>
            </a:pPr>
            <a:r>
              <a:rPr lang="pt-BR" sz="2200" b="0" dirty="0" smtClean="0">
                <a:solidFill>
                  <a:schemeClr val="tx1">
                    <a:lumMod val="60000"/>
                    <a:lumOff val="40000"/>
                  </a:schemeClr>
                </a:solidFill>
                <a:latin typeface="Times New Roman" pitchFamily="18" charset="0"/>
              </a:rPr>
              <a:t>- Thiếu ô xy trầm trọng và kéo dài làm chết cá.</a:t>
            </a:r>
            <a:r>
              <a:rPr lang="en-US" sz="2200" b="0" dirty="0" smtClean="0">
                <a:solidFill>
                  <a:schemeClr val="tx1">
                    <a:lumMod val="60000"/>
                    <a:lumOff val="40000"/>
                  </a:schemeClr>
                </a:solidFill>
                <a:latin typeface="Times New Roman" pitchFamily="18" charset="0"/>
              </a:rPr>
              <a:t> </a:t>
            </a:r>
          </a:p>
          <a:p>
            <a:pPr algn="just" eaLnBrk="1" hangingPunct="1">
              <a:lnSpc>
                <a:spcPct val="90000"/>
              </a:lnSpc>
              <a:buFontTx/>
              <a:buNone/>
            </a:pPr>
            <a:r>
              <a:rPr lang="pt-BR" sz="2200" i="1" dirty="0" smtClean="0">
                <a:solidFill>
                  <a:schemeClr val="tx1">
                    <a:lumMod val="60000"/>
                    <a:lumOff val="40000"/>
                  </a:schemeClr>
                </a:solidFill>
                <a:latin typeface="Times New Roman" pitchFamily="18" charset="0"/>
              </a:rPr>
              <a:t>*Biểu hiện của cá thiếu ô xi:</a:t>
            </a:r>
            <a:r>
              <a:rPr lang="pt-BR" sz="2200" b="0" dirty="0" smtClean="0">
                <a:solidFill>
                  <a:schemeClr val="tx1">
                    <a:lumMod val="60000"/>
                    <a:lumOff val="40000"/>
                  </a:schemeClr>
                </a:solidFill>
                <a:latin typeface="Times New Roman" pitchFamily="18" charset="0"/>
              </a:rPr>
              <a:t> </a:t>
            </a:r>
          </a:p>
          <a:p>
            <a:pPr algn="just" eaLnBrk="1" hangingPunct="1">
              <a:lnSpc>
                <a:spcPct val="90000"/>
              </a:lnSpc>
              <a:buFontTx/>
              <a:buNone/>
            </a:pPr>
            <a:r>
              <a:rPr lang="pt-BR" sz="2200" b="0" dirty="0" smtClean="0">
                <a:solidFill>
                  <a:schemeClr val="tx1">
                    <a:lumMod val="60000"/>
                    <a:lumOff val="40000"/>
                  </a:schemeClr>
                </a:solidFill>
                <a:latin typeface="Times New Roman" pitchFamily="18" charset="0"/>
              </a:rPr>
              <a:t>- Cá thay đổi hoạt động, </a:t>
            </a:r>
          </a:p>
          <a:p>
            <a:pPr algn="just" eaLnBrk="1" hangingPunct="1">
              <a:lnSpc>
                <a:spcPct val="90000"/>
              </a:lnSpc>
              <a:buFontTx/>
              <a:buNone/>
            </a:pPr>
            <a:r>
              <a:rPr lang="pt-BR" sz="2200" b="0" dirty="0" smtClean="0">
                <a:solidFill>
                  <a:schemeClr val="tx1">
                    <a:lumMod val="60000"/>
                    <a:lumOff val="40000"/>
                  </a:schemeClr>
                </a:solidFill>
                <a:latin typeface="Times New Roman" pitchFamily="18" charset="0"/>
              </a:rPr>
              <a:t>- Cá tập trung nhiều ở nước bề mặt và chỗ lấy nước vào. </a:t>
            </a:r>
          </a:p>
          <a:p>
            <a:pPr algn="just" eaLnBrk="1" hangingPunct="1">
              <a:lnSpc>
                <a:spcPct val="90000"/>
              </a:lnSpc>
              <a:buFontTx/>
              <a:buNone/>
            </a:pPr>
            <a:r>
              <a:rPr lang="pt-BR" sz="2200" b="0" dirty="0" smtClean="0">
                <a:solidFill>
                  <a:schemeClr val="tx1">
                    <a:lumMod val="60000"/>
                    <a:lumOff val="40000"/>
                  </a:schemeClr>
                </a:solidFill>
                <a:latin typeface="Times New Roman" pitchFamily="18" charset="0"/>
              </a:rPr>
              <a:t>- Cá có biểu hiện ngáp để lấy ôxy, nếu thời gian kéo dài ở mức ôxy hoà tan thấp dẫn đến cá chết ngạt.</a:t>
            </a:r>
            <a:endParaRPr lang="en-US" sz="2200" b="0" dirty="0" smtClean="0">
              <a:solidFill>
                <a:schemeClr val="tx1">
                  <a:lumMod val="60000"/>
                  <a:lumOff val="40000"/>
                </a:schemeClr>
              </a:solidFill>
              <a:latin typeface="Times New Roman" pitchFamily="18" charset="0"/>
            </a:endParaRPr>
          </a:p>
          <a:p>
            <a:pPr algn="just" eaLnBrk="1" hangingPunct="1">
              <a:lnSpc>
                <a:spcPct val="90000"/>
              </a:lnSpc>
            </a:pPr>
            <a:endParaRPr lang="en-US" sz="2200" b="0" dirty="0" smtClean="0">
              <a:solidFill>
                <a:schemeClr val="tx1">
                  <a:lumMod val="60000"/>
                  <a:lumOff val="40000"/>
                </a:schemeClr>
              </a:solidFill>
              <a:latin typeface="Times New Roman" pitchFamily="18" charset="0"/>
            </a:endParaRPr>
          </a:p>
        </p:txBody>
      </p:sp>
      <p:pic>
        <p:nvPicPr>
          <p:cNvPr id="32772" name="Picture 4" descr="Ảnh0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990600"/>
            <a:ext cx="3886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02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600" smtClean="0">
                <a:solidFill>
                  <a:srgbClr val="F3F668"/>
                </a:solidFill>
                <a:latin typeface="Times New Roman" pitchFamily="18" charset="0"/>
              </a:rPr>
              <a:t>2. Oxy hoà tan đối với NTTS</a:t>
            </a:r>
          </a:p>
        </p:txBody>
      </p:sp>
      <p:grpSp>
        <p:nvGrpSpPr>
          <p:cNvPr id="33795" name="Group 4"/>
          <p:cNvGrpSpPr>
            <a:grpSpLocks/>
          </p:cNvGrpSpPr>
          <p:nvPr/>
        </p:nvGrpSpPr>
        <p:grpSpPr bwMode="auto">
          <a:xfrm>
            <a:off x="3200400" y="2819400"/>
            <a:ext cx="3276600" cy="1752600"/>
            <a:chOff x="1997" y="1314"/>
            <a:chExt cx="1889" cy="1009"/>
          </a:xfrm>
        </p:grpSpPr>
        <p:grpSp>
          <p:nvGrpSpPr>
            <p:cNvPr id="33823" name="Group 5"/>
            <p:cNvGrpSpPr>
              <a:grpSpLocks/>
            </p:cNvGrpSpPr>
            <p:nvPr/>
          </p:nvGrpSpPr>
          <p:grpSpPr bwMode="auto">
            <a:xfrm>
              <a:off x="1997" y="1404"/>
              <a:ext cx="1889" cy="919"/>
              <a:chOff x="1973" y="1027"/>
              <a:chExt cx="1926" cy="937"/>
            </a:xfrm>
          </p:grpSpPr>
          <p:sp>
            <p:nvSpPr>
              <p:cNvPr id="139270" name="Oval 6"/>
              <p:cNvSpPr>
                <a:spLocks noChangeArrowheads="1"/>
              </p:cNvSpPr>
              <p:nvPr/>
            </p:nvSpPr>
            <p:spPr bwMode="gray">
              <a:xfrm>
                <a:off x="1994" y="1056"/>
                <a:ext cx="1905" cy="908"/>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39271" name="Oval 7"/>
              <p:cNvSpPr>
                <a:spLocks noChangeArrowheads="1"/>
              </p:cNvSpPr>
              <p:nvPr/>
            </p:nvSpPr>
            <p:spPr bwMode="gray">
              <a:xfrm>
                <a:off x="1973" y="1027"/>
                <a:ext cx="1905" cy="908"/>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139272" name="Oval 8"/>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en-US"/>
            </a:p>
          </p:txBody>
        </p:sp>
        <p:sp>
          <p:nvSpPr>
            <p:cNvPr id="139273" name="Oval 9"/>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en-US"/>
            </a:p>
          </p:txBody>
        </p:sp>
        <p:sp>
          <p:nvSpPr>
            <p:cNvPr id="139274" name="Oval 10"/>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en-US"/>
            </a:p>
          </p:txBody>
        </p:sp>
        <p:sp>
          <p:nvSpPr>
            <p:cNvPr id="139275" name="Oval 11"/>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defRPr/>
              </a:pPr>
              <a:endParaRPr lang="vi-VN"/>
            </a:p>
          </p:txBody>
        </p:sp>
      </p:grpSp>
      <p:sp>
        <p:nvSpPr>
          <p:cNvPr id="139277" name="AutoShape 13"/>
          <p:cNvSpPr>
            <a:spLocks noChangeArrowheads="1"/>
          </p:cNvSpPr>
          <p:nvPr/>
        </p:nvSpPr>
        <p:spPr bwMode="gray">
          <a:xfrm rot="56609136">
            <a:off x="3078163" y="2393950"/>
            <a:ext cx="792162" cy="609600"/>
          </a:xfrm>
          <a:prstGeom prst="rightArrow">
            <a:avLst>
              <a:gd name="adj1" fmla="val 35167"/>
              <a:gd name="adj2" fmla="val 52623"/>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33797" name="AutoShape 15"/>
          <p:cNvSpPr>
            <a:spLocks noChangeArrowheads="1"/>
          </p:cNvSpPr>
          <p:nvPr/>
        </p:nvSpPr>
        <p:spPr bwMode="auto">
          <a:xfrm>
            <a:off x="6634163" y="1219200"/>
            <a:ext cx="2365375" cy="2179638"/>
          </a:xfrm>
          <a:prstGeom prst="roundRect">
            <a:avLst>
              <a:gd name="adj" fmla="val 4690"/>
            </a:avLst>
          </a:prstGeom>
          <a:noFill/>
          <a:ln w="57150">
            <a:solidFill>
              <a:srgbClr val="009900"/>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8" name="AutoShape 16"/>
          <p:cNvSpPr>
            <a:spLocks noChangeArrowheads="1"/>
          </p:cNvSpPr>
          <p:nvPr/>
        </p:nvSpPr>
        <p:spPr bwMode="gray">
          <a:xfrm>
            <a:off x="6916738" y="901700"/>
            <a:ext cx="1733550" cy="609600"/>
          </a:xfrm>
          <a:prstGeom prst="roundRect">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r>
              <a:rPr lang="en-US" sz="2000" b="1">
                <a:latin typeface="Times New Roman" pitchFamily="18" charset="0"/>
              </a:rPr>
              <a:t>T</a:t>
            </a:r>
            <a:r>
              <a:rPr lang="vi-VN" sz="2000" b="1">
                <a:latin typeface="Times New Roman" pitchFamily="18" charset="0"/>
              </a:rPr>
              <a:t>ă</a:t>
            </a:r>
            <a:r>
              <a:rPr lang="en-US" sz="2000" b="1">
                <a:latin typeface="Times New Roman" pitchFamily="18" charset="0"/>
              </a:rPr>
              <a:t>ng </a:t>
            </a:r>
          </a:p>
          <a:p>
            <a:pPr algn="ctr">
              <a:lnSpc>
                <a:spcPct val="80000"/>
              </a:lnSpc>
            </a:pPr>
            <a:r>
              <a:rPr lang="en-US" sz="2000" b="1">
                <a:latin typeface="Times New Roman" pitchFamily="18" charset="0"/>
              </a:rPr>
              <a:t>nhi</a:t>
            </a:r>
            <a:r>
              <a:rPr lang="vi-VN" sz="2000" b="1">
                <a:latin typeface="Times New Roman" pitchFamily="18" charset="0"/>
              </a:rPr>
              <a:t>ệt</a:t>
            </a:r>
            <a:r>
              <a:rPr lang="en-US" sz="2000" b="1">
                <a:latin typeface="Times New Roman" pitchFamily="18" charset="0"/>
              </a:rPr>
              <a:t> </a:t>
            </a:r>
            <a:r>
              <a:rPr lang="vi-VN" sz="2000" b="1">
                <a:latin typeface="Times New Roman" pitchFamily="18" charset="0"/>
              </a:rPr>
              <a:t>độ</a:t>
            </a:r>
          </a:p>
        </p:txBody>
      </p:sp>
      <p:sp>
        <p:nvSpPr>
          <p:cNvPr id="33799" name="AutoShape 17"/>
          <p:cNvSpPr>
            <a:spLocks noChangeArrowheads="1"/>
          </p:cNvSpPr>
          <p:nvPr/>
        </p:nvSpPr>
        <p:spPr bwMode="auto">
          <a:xfrm flipH="1">
            <a:off x="8543925" y="1193800"/>
            <a:ext cx="68263" cy="104775"/>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0" name="AutoShape 18"/>
          <p:cNvSpPr>
            <a:spLocks noChangeArrowheads="1"/>
          </p:cNvSpPr>
          <p:nvPr/>
        </p:nvSpPr>
        <p:spPr bwMode="auto">
          <a:xfrm flipH="1">
            <a:off x="6953250" y="1181100"/>
            <a:ext cx="71438" cy="104775"/>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1" name="Text Box 19"/>
          <p:cNvSpPr txBox="1">
            <a:spLocks noChangeArrowheads="1"/>
          </p:cNvSpPr>
          <p:nvPr/>
        </p:nvSpPr>
        <p:spPr bwMode="gray">
          <a:xfrm>
            <a:off x="6629400" y="1524000"/>
            <a:ext cx="2362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spcBef>
                <a:spcPct val="20000"/>
              </a:spcBef>
              <a:buClr>
                <a:schemeClr val="hlink"/>
              </a:buClr>
              <a:buFont typeface="Wingdings" pitchFamily="2" charset="2"/>
              <a:buNone/>
            </a:pPr>
            <a:r>
              <a:rPr lang="it-IT" sz="2000" dirty="0">
                <a:solidFill>
                  <a:schemeClr val="tx1">
                    <a:lumMod val="60000"/>
                    <a:lumOff val="40000"/>
                  </a:schemeClr>
                </a:solidFill>
                <a:latin typeface="Times New Roman" pitchFamily="18" charset="0"/>
              </a:rPr>
              <a:t>SV yêu cầu thêm oxy hoà tan nhưng  khi </a:t>
            </a:r>
            <a:r>
              <a:rPr lang="pt-BR" sz="2000" dirty="0">
                <a:solidFill>
                  <a:schemeClr val="tx1">
                    <a:lumMod val="60000"/>
                    <a:lumOff val="40000"/>
                  </a:schemeClr>
                </a:solidFill>
                <a:latin typeface="Times New Roman" pitchFamily="18" charset="0"/>
              </a:rPr>
              <a:t>T</a:t>
            </a:r>
            <a:r>
              <a:rPr lang="pt-BR" sz="2000" baseline="30000" dirty="0">
                <a:solidFill>
                  <a:schemeClr val="tx1">
                    <a:lumMod val="60000"/>
                    <a:lumOff val="40000"/>
                  </a:schemeClr>
                </a:solidFill>
                <a:latin typeface="Times New Roman" pitchFamily="18" charset="0"/>
              </a:rPr>
              <a:t>o</a:t>
            </a:r>
            <a:r>
              <a:rPr lang="it-IT" sz="2000" dirty="0">
                <a:solidFill>
                  <a:schemeClr val="tx1">
                    <a:lumMod val="60000"/>
                    <a:lumOff val="40000"/>
                  </a:schemeClr>
                </a:solidFill>
                <a:latin typeface="Times New Roman" pitchFamily="18" charset="0"/>
              </a:rPr>
              <a:t> nước tăng nước chứa ít oxy hoà tan. </a:t>
            </a:r>
            <a:r>
              <a:rPr lang="pt-BR" sz="2000" dirty="0">
                <a:solidFill>
                  <a:schemeClr val="tx1">
                    <a:lumMod val="60000"/>
                    <a:lumOff val="40000"/>
                  </a:schemeClr>
                </a:solidFill>
                <a:latin typeface="Times New Roman" pitchFamily="18" charset="0"/>
              </a:rPr>
              <a:t>VK hô hấp cũng tăng khi tăng T</a:t>
            </a:r>
            <a:r>
              <a:rPr lang="pt-BR" sz="2000" baseline="30000" dirty="0">
                <a:solidFill>
                  <a:schemeClr val="tx1">
                    <a:lumMod val="60000"/>
                    <a:lumOff val="40000"/>
                  </a:schemeClr>
                </a:solidFill>
                <a:latin typeface="Times New Roman" pitchFamily="18" charset="0"/>
              </a:rPr>
              <a:t>o</a:t>
            </a:r>
            <a:r>
              <a:rPr lang="pt-BR" sz="2000" dirty="0">
                <a:solidFill>
                  <a:schemeClr val="tx1">
                    <a:lumMod val="60000"/>
                    <a:lumOff val="40000"/>
                  </a:schemeClr>
                </a:solidFill>
                <a:latin typeface="Times New Roman" pitchFamily="18" charset="0"/>
              </a:rPr>
              <a:t>.</a:t>
            </a:r>
            <a:endParaRPr lang="en-US" sz="2000" dirty="0">
              <a:solidFill>
                <a:schemeClr val="tx1">
                  <a:lumMod val="60000"/>
                  <a:lumOff val="40000"/>
                </a:schemeClr>
              </a:solidFill>
              <a:latin typeface="Times New Roman" pitchFamily="18" charset="0"/>
            </a:endParaRPr>
          </a:p>
        </p:txBody>
      </p:sp>
      <p:sp>
        <p:nvSpPr>
          <p:cNvPr id="33802" name="AutoShape 22"/>
          <p:cNvSpPr>
            <a:spLocks noChangeArrowheads="1"/>
          </p:cNvSpPr>
          <p:nvPr/>
        </p:nvSpPr>
        <p:spPr bwMode="auto">
          <a:xfrm>
            <a:off x="6553200" y="3962400"/>
            <a:ext cx="2438400" cy="2076450"/>
          </a:xfrm>
          <a:prstGeom prst="roundRect">
            <a:avLst>
              <a:gd name="adj" fmla="val 4690"/>
            </a:avLst>
          </a:prstGeom>
          <a:noFill/>
          <a:ln w="57150">
            <a:solidFill>
              <a:srgbClr val="009900"/>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 name="AutoShape 23"/>
          <p:cNvSpPr>
            <a:spLocks noChangeArrowheads="1"/>
          </p:cNvSpPr>
          <p:nvPr/>
        </p:nvSpPr>
        <p:spPr bwMode="gray">
          <a:xfrm>
            <a:off x="6972300" y="3657600"/>
            <a:ext cx="1638300" cy="609600"/>
          </a:xfrm>
          <a:prstGeom prst="roundRect">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r>
              <a:rPr lang="en-US" sz="2000" b="1">
                <a:latin typeface="Times New Roman" pitchFamily="18" charset="0"/>
              </a:rPr>
              <a:t>Th</a:t>
            </a:r>
            <a:r>
              <a:rPr lang="vi-VN" sz="2000" b="1">
                <a:latin typeface="Times New Roman" pitchFamily="18" charset="0"/>
              </a:rPr>
              <a:t>ời</a:t>
            </a:r>
            <a:r>
              <a:rPr lang="en-US" sz="2000" b="1">
                <a:latin typeface="Times New Roman" pitchFamily="18" charset="0"/>
              </a:rPr>
              <a:t> </a:t>
            </a:r>
            <a:r>
              <a:rPr lang="vi-VN" sz="2000" b="1">
                <a:latin typeface="Times New Roman" pitchFamily="18" charset="0"/>
              </a:rPr>
              <a:t>đ</a:t>
            </a:r>
            <a:r>
              <a:rPr lang="en-US" sz="2000" b="1">
                <a:latin typeface="Times New Roman" pitchFamily="18" charset="0"/>
              </a:rPr>
              <a:t>i</a:t>
            </a:r>
            <a:r>
              <a:rPr lang="vi-VN" sz="2000" b="1">
                <a:latin typeface="Times New Roman" pitchFamily="18" charset="0"/>
              </a:rPr>
              <a:t>ểm</a:t>
            </a:r>
            <a:r>
              <a:rPr lang="en-US" sz="2000" b="1">
                <a:latin typeface="Times New Roman" pitchFamily="18" charset="0"/>
              </a:rPr>
              <a:t> </a:t>
            </a:r>
          </a:p>
          <a:p>
            <a:pPr algn="ctr">
              <a:lnSpc>
                <a:spcPct val="80000"/>
              </a:lnSpc>
            </a:pPr>
            <a:r>
              <a:rPr lang="en-US" sz="2000" b="1">
                <a:latin typeface="Times New Roman" pitchFamily="18" charset="0"/>
              </a:rPr>
              <a:t>kh</a:t>
            </a:r>
            <a:r>
              <a:rPr lang="vi-VN" sz="2000" b="1">
                <a:latin typeface="Times New Roman" pitchFamily="18" charset="0"/>
              </a:rPr>
              <a:t>ác</a:t>
            </a:r>
          </a:p>
        </p:txBody>
      </p:sp>
      <p:sp>
        <p:nvSpPr>
          <p:cNvPr id="33804" name="AutoShape 24"/>
          <p:cNvSpPr>
            <a:spLocks noChangeArrowheads="1"/>
          </p:cNvSpPr>
          <p:nvPr/>
        </p:nvSpPr>
        <p:spPr bwMode="auto">
          <a:xfrm flipH="1">
            <a:off x="8469313" y="3924300"/>
            <a:ext cx="65087" cy="7620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5" name="AutoShape 25"/>
          <p:cNvSpPr>
            <a:spLocks noChangeArrowheads="1"/>
          </p:cNvSpPr>
          <p:nvPr/>
        </p:nvSpPr>
        <p:spPr bwMode="auto">
          <a:xfrm flipH="1">
            <a:off x="7019925" y="3937000"/>
            <a:ext cx="66675" cy="7620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6" name="Text Box 26"/>
          <p:cNvSpPr txBox="1">
            <a:spLocks noChangeArrowheads="1"/>
          </p:cNvSpPr>
          <p:nvPr/>
        </p:nvSpPr>
        <p:spPr bwMode="gray">
          <a:xfrm>
            <a:off x="6489700" y="4191000"/>
            <a:ext cx="2514600"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spcBef>
                <a:spcPct val="20000"/>
              </a:spcBef>
              <a:buClr>
                <a:schemeClr val="hlink"/>
              </a:buClr>
              <a:buFont typeface="Wingdings" pitchFamily="2" charset="2"/>
              <a:buChar char="§"/>
            </a:pPr>
            <a:r>
              <a:rPr lang="it-IT" sz="2000" dirty="0">
                <a:solidFill>
                  <a:schemeClr val="tx1">
                    <a:lumMod val="60000"/>
                    <a:lumOff val="40000"/>
                  </a:schemeClr>
                </a:solidFill>
                <a:latin typeface="Times New Roman" pitchFamily="18" charset="0"/>
              </a:rPr>
              <a:t> Oxy hoà tan vào lúc dạng sáng giảm.</a:t>
            </a:r>
          </a:p>
          <a:p>
            <a:pPr algn="just" eaLnBrk="1" hangingPunct="1">
              <a:lnSpc>
                <a:spcPct val="90000"/>
              </a:lnSpc>
              <a:spcBef>
                <a:spcPct val="20000"/>
              </a:spcBef>
              <a:buClr>
                <a:schemeClr val="hlink"/>
              </a:buClr>
              <a:buFont typeface="Wingdings" pitchFamily="2" charset="2"/>
              <a:buChar char="§"/>
            </a:pPr>
            <a:r>
              <a:rPr lang="it-IT" sz="2000" dirty="0">
                <a:solidFill>
                  <a:schemeClr val="tx1">
                    <a:lumMod val="60000"/>
                    <a:lumOff val="40000"/>
                  </a:schemeClr>
                </a:solidFill>
                <a:latin typeface="Times New Roman" pitchFamily="18" charset="0"/>
              </a:rPr>
              <a:t> Khi TVTS tàn lụi đòi hỏi oxy phân huỷ.</a:t>
            </a:r>
          </a:p>
          <a:p>
            <a:pPr algn="just" eaLnBrk="1" hangingPunct="1">
              <a:lnSpc>
                <a:spcPct val="90000"/>
              </a:lnSpc>
              <a:spcBef>
                <a:spcPct val="20000"/>
              </a:spcBef>
              <a:buClr>
                <a:schemeClr val="hlink"/>
              </a:buClr>
              <a:buFont typeface="Wingdings" pitchFamily="2" charset="2"/>
              <a:buChar char="§"/>
            </a:pP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Giảm</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tốc</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độ</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dòng</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chảy</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trong</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hệ</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thống</a:t>
            </a:r>
            <a:r>
              <a:rPr lang="en-US" sz="2000" dirty="0">
                <a:solidFill>
                  <a:schemeClr val="tx1">
                    <a:lumMod val="60000"/>
                    <a:lumOff val="40000"/>
                  </a:schemeClr>
                </a:solidFill>
                <a:latin typeface="Times New Roman" pitchFamily="18" charset="0"/>
              </a:rPr>
              <a:t>.</a:t>
            </a:r>
          </a:p>
          <a:p>
            <a:pPr algn="just" eaLnBrk="1" hangingPunct="1">
              <a:lnSpc>
                <a:spcPct val="90000"/>
              </a:lnSpc>
              <a:spcBef>
                <a:spcPct val="20000"/>
              </a:spcBef>
              <a:buClr>
                <a:schemeClr val="hlink"/>
              </a:buClr>
              <a:buFont typeface="Wingdings" pitchFamily="2" charset="2"/>
              <a:buChar char="§"/>
            </a:pPr>
            <a:endParaRPr lang="it-IT" sz="2000" dirty="0">
              <a:solidFill>
                <a:schemeClr val="tx1">
                  <a:lumMod val="60000"/>
                  <a:lumOff val="40000"/>
                </a:schemeClr>
              </a:solidFill>
              <a:latin typeface="Times New Roman" pitchFamily="18" charset="0"/>
            </a:endParaRPr>
          </a:p>
        </p:txBody>
      </p:sp>
      <p:sp>
        <p:nvSpPr>
          <p:cNvPr id="33807" name="Text Box 27"/>
          <p:cNvSpPr txBox="1">
            <a:spLocks noChangeArrowheads="1"/>
          </p:cNvSpPr>
          <p:nvPr/>
        </p:nvSpPr>
        <p:spPr bwMode="auto">
          <a:xfrm>
            <a:off x="6400800" y="4649788"/>
            <a:ext cx="1951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vi-VN">
              <a:solidFill>
                <a:srgbClr val="000000"/>
              </a:solidFill>
            </a:endParaRPr>
          </a:p>
        </p:txBody>
      </p:sp>
      <p:sp>
        <p:nvSpPr>
          <p:cNvPr id="33808" name="AutoShape 29"/>
          <p:cNvSpPr>
            <a:spLocks noChangeArrowheads="1"/>
          </p:cNvSpPr>
          <p:nvPr/>
        </p:nvSpPr>
        <p:spPr bwMode="auto">
          <a:xfrm>
            <a:off x="839788" y="3971925"/>
            <a:ext cx="2300287" cy="2047875"/>
          </a:xfrm>
          <a:prstGeom prst="roundRect">
            <a:avLst>
              <a:gd name="adj" fmla="val 4690"/>
            </a:avLst>
          </a:prstGeom>
          <a:noFill/>
          <a:ln w="57150">
            <a:solidFill>
              <a:srgbClr val="009900"/>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9" name="AutoShape 30"/>
          <p:cNvSpPr>
            <a:spLocks noChangeArrowheads="1"/>
          </p:cNvSpPr>
          <p:nvPr/>
        </p:nvSpPr>
        <p:spPr bwMode="gray">
          <a:xfrm>
            <a:off x="1114425" y="3657600"/>
            <a:ext cx="1687513" cy="609600"/>
          </a:xfrm>
          <a:prstGeom prst="roundRect">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r>
              <a:rPr lang="en-US" sz="2000" b="1">
                <a:latin typeface="Times New Roman" pitchFamily="18" charset="0"/>
              </a:rPr>
              <a:t>Sau khi b</a:t>
            </a:r>
            <a:r>
              <a:rPr lang="vi-VN" sz="2000" b="1">
                <a:latin typeface="Times New Roman" pitchFamily="18" charset="0"/>
              </a:rPr>
              <a:t>ón</a:t>
            </a:r>
            <a:r>
              <a:rPr lang="en-US" sz="2000" b="1">
                <a:latin typeface="Times New Roman" pitchFamily="18" charset="0"/>
              </a:rPr>
              <a:t> </a:t>
            </a:r>
          </a:p>
          <a:p>
            <a:pPr algn="ctr">
              <a:lnSpc>
                <a:spcPct val="80000"/>
              </a:lnSpc>
            </a:pPr>
            <a:r>
              <a:rPr lang="en-US" sz="2000" b="1">
                <a:latin typeface="Times New Roman" pitchFamily="18" charset="0"/>
              </a:rPr>
              <a:t>ph</a:t>
            </a:r>
            <a:r>
              <a:rPr lang="vi-VN" sz="2000" b="1">
                <a:latin typeface="Times New Roman" pitchFamily="18" charset="0"/>
              </a:rPr>
              <a:t>â</a:t>
            </a:r>
            <a:r>
              <a:rPr lang="en-US" sz="2000" b="1">
                <a:latin typeface="Times New Roman" pitchFamily="18" charset="0"/>
              </a:rPr>
              <a:t>n h</a:t>
            </a:r>
            <a:r>
              <a:rPr lang="vi-VN" sz="2000" b="1">
                <a:latin typeface="Times New Roman" pitchFamily="18" charset="0"/>
              </a:rPr>
              <a:t>ữu</a:t>
            </a:r>
            <a:r>
              <a:rPr lang="en-US" sz="2000" b="1">
                <a:latin typeface="Times New Roman" pitchFamily="18" charset="0"/>
              </a:rPr>
              <a:t> c</a:t>
            </a:r>
            <a:r>
              <a:rPr lang="vi-VN" sz="2000" b="1">
                <a:latin typeface="Times New Roman" pitchFamily="18" charset="0"/>
              </a:rPr>
              <a:t>ơ</a:t>
            </a:r>
          </a:p>
        </p:txBody>
      </p:sp>
      <p:sp>
        <p:nvSpPr>
          <p:cNvPr id="33810" name="AutoShape 31"/>
          <p:cNvSpPr>
            <a:spLocks noChangeArrowheads="1"/>
          </p:cNvSpPr>
          <p:nvPr/>
        </p:nvSpPr>
        <p:spPr bwMode="auto">
          <a:xfrm flipH="1">
            <a:off x="2697163" y="3943350"/>
            <a:ext cx="66675" cy="100013"/>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1" name="AutoShape 32"/>
          <p:cNvSpPr>
            <a:spLocks noChangeArrowheads="1"/>
          </p:cNvSpPr>
          <p:nvPr/>
        </p:nvSpPr>
        <p:spPr bwMode="auto">
          <a:xfrm flipH="1">
            <a:off x="1163638" y="3927475"/>
            <a:ext cx="68262" cy="98425"/>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2" name="Text Box 33"/>
          <p:cNvSpPr txBox="1">
            <a:spLocks noChangeArrowheads="1"/>
          </p:cNvSpPr>
          <p:nvPr/>
        </p:nvSpPr>
        <p:spPr bwMode="gray">
          <a:xfrm>
            <a:off x="838200" y="4495800"/>
            <a:ext cx="2286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spcBef>
                <a:spcPct val="20000"/>
              </a:spcBef>
              <a:buClr>
                <a:schemeClr val="hlink"/>
              </a:buClr>
              <a:buFont typeface="Wingdings" pitchFamily="2" charset="2"/>
              <a:buNone/>
            </a:pPr>
            <a:r>
              <a:rPr lang="it-IT" sz="2000" dirty="0">
                <a:solidFill>
                  <a:schemeClr val="tx1">
                    <a:lumMod val="60000"/>
                    <a:lumOff val="40000"/>
                  </a:schemeClr>
                </a:solidFill>
                <a:latin typeface="Times New Roman" pitchFamily="18" charset="0"/>
              </a:rPr>
              <a:t>Do vật chất hữu cơ sẽ tiêu hao ô xy trong quá trình phân giải.</a:t>
            </a:r>
          </a:p>
        </p:txBody>
      </p:sp>
      <p:sp>
        <p:nvSpPr>
          <p:cNvPr id="33813" name="AutoShape 36"/>
          <p:cNvSpPr>
            <a:spLocks noChangeArrowheads="1"/>
          </p:cNvSpPr>
          <p:nvPr/>
        </p:nvSpPr>
        <p:spPr bwMode="auto">
          <a:xfrm>
            <a:off x="838200" y="1257300"/>
            <a:ext cx="2362200" cy="2095500"/>
          </a:xfrm>
          <a:prstGeom prst="roundRect">
            <a:avLst>
              <a:gd name="adj" fmla="val 4690"/>
            </a:avLst>
          </a:prstGeom>
          <a:noFill/>
          <a:ln w="57150">
            <a:solidFill>
              <a:srgbClr val="009900"/>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4" name="AutoShape 37"/>
          <p:cNvSpPr>
            <a:spLocks noChangeArrowheads="1"/>
          </p:cNvSpPr>
          <p:nvPr/>
        </p:nvSpPr>
        <p:spPr bwMode="gray">
          <a:xfrm>
            <a:off x="1104900" y="887413"/>
            <a:ext cx="1638300" cy="636587"/>
          </a:xfrm>
          <a:prstGeom prst="roundRect">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r>
              <a:rPr lang="en-US" sz="2000" b="1">
                <a:latin typeface="Times New Roman" pitchFamily="18" charset="0"/>
              </a:rPr>
              <a:t>Sau khi </a:t>
            </a:r>
          </a:p>
          <a:p>
            <a:pPr algn="ctr">
              <a:lnSpc>
                <a:spcPct val="80000"/>
              </a:lnSpc>
            </a:pPr>
            <a:r>
              <a:rPr lang="en-US" sz="2000" b="1">
                <a:latin typeface="Times New Roman" pitchFamily="18" charset="0"/>
              </a:rPr>
              <a:t>cho c</a:t>
            </a:r>
            <a:r>
              <a:rPr lang="vi-VN" sz="2000" b="1">
                <a:latin typeface="Times New Roman" pitchFamily="18" charset="0"/>
              </a:rPr>
              <a:t>á</a:t>
            </a:r>
            <a:r>
              <a:rPr lang="en-US" sz="2000" b="1">
                <a:latin typeface="Times New Roman" pitchFamily="18" charset="0"/>
              </a:rPr>
              <a:t> </a:t>
            </a:r>
            <a:r>
              <a:rPr lang="vi-VN" sz="2000" b="1">
                <a:latin typeface="Times New Roman" pitchFamily="18" charset="0"/>
              </a:rPr>
              <a:t>ă</a:t>
            </a:r>
            <a:r>
              <a:rPr lang="en-US" sz="2000" b="1">
                <a:latin typeface="Times New Roman" pitchFamily="18" charset="0"/>
              </a:rPr>
              <a:t>n</a:t>
            </a:r>
            <a:endParaRPr lang="vi-VN" sz="2000" b="1">
              <a:latin typeface="Times New Roman" pitchFamily="18" charset="0"/>
            </a:endParaRPr>
          </a:p>
        </p:txBody>
      </p:sp>
      <p:sp>
        <p:nvSpPr>
          <p:cNvPr id="33815" name="AutoShape 38"/>
          <p:cNvSpPr>
            <a:spLocks noChangeArrowheads="1"/>
          </p:cNvSpPr>
          <p:nvPr/>
        </p:nvSpPr>
        <p:spPr bwMode="auto">
          <a:xfrm flipH="1">
            <a:off x="2641600" y="1193800"/>
            <a:ext cx="65088" cy="10160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6" name="AutoShape 39"/>
          <p:cNvSpPr>
            <a:spLocks noChangeArrowheads="1"/>
          </p:cNvSpPr>
          <p:nvPr/>
        </p:nvSpPr>
        <p:spPr bwMode="auto">
          <a:xfrm flipH="1">
            <a:off x="1152525" y="1193800"/>
            <a:ext cx="66675" cy="10160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7" name="Text Box 40"/>
          <p:cNvSpPr txBox="1">
            <a:spLocks noChangeArrowheads="1"/>
          </p:cNvSpPr>
          <p:nvPr/>
        </p:nvSpPr>
        <p:spPr bwMode="gray">
          <a:xfrm>
            <a:off x="838200" y="1600200"/>
            <a:ext cx="2286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90000"/>
              </a:lnSpc>
            </a:pPr>
            <a:r>
              <a:rPr lang="it-IT" sz="2000" dirty="0">
                <a:solidFill>
                  <a:schemeClr val="tx1">
                    <a:lumMod val="60000"/>
                    <a:lumOff val="40000"/>
                  </a:schemeClr>
                </a:solidFill>
                <a:latin typeface="Times New Roman" pitchFamily="18" charset="0"/>
              </a:rPr>
              <a:t>không nên cho cá ăn vào cuối buổi chiều hoặc buổi tối đối với các ao có chứa nhiều vật chất hữu cơ</a:t>
            </a:r>
            <a:endParaRPr lang="en-US" sz="2000" dirty="0">
              <a:solidFill>
                <a:schemeClr val="tx1">
                  <a:lumMod val="60000"/>
                  <a:lumOff val="40000"/>
                </a:schemeClr>
              </a:solidFill>
              <a:latin typeface="Times New Roman" pitchFamily="18" charset="0"/>
            </a:endParaRPr>
          </a:p>
        </p:txBody>
      </p:sp>
      <p:sp>
        <p:nvSpPr>
          <p:cNvPr id="33818" name="Text Box 41"/>
          <p:cNvSpPr txBox="1">
            <a:spLocks noChangeArrowheads="1"/>
          </p:cNvSpPr>
          <p:nvPr/>
        </p:nvSpPr>
        <p:spPr bwMode="auto">
          <a:xfrm>
            <a:off x="838200" y="1925638"/>
            <a:ext cx="19510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vi-VN">
              <a:solidFill>
                <a:srgbClr val="000000"/>
              </a:solidFill>
            </a:endParaRPr>
          </a:p>
        </p:txBody>
      </p:sp>
      <p:sp>
        <p:nvSpPr>
          <p:cNvPr id="33819" name="Text Box 43"/>
          <p:cNvSpPr txBox="1">
            <a:spLocks noChangeArrowheads="1"/>
          </p:cNvSpPr>
          <p:nvPr/>
        </p:nvSpPr>
        <p:spPr bwMode="auto">
          <a:xfrm>
            <a:off x="3543300" y="2955925"/>
            <a:ext cx="2828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2000" b="1">
                <a:latin typeface="Times New Roman" pitchFamily="18" charset="0"/>
              </a:rPr>
              <a:t>Một số thời điểm </a:t>
            </a:r>
          </a:p>
          <a:p>
            <a:pPr algn="ctr" eaLnBrk="1" hangingPunct="1"/>
            <a:r>
              <a:rPr lang="it-IT" sz="2000" b="1">
                <a:latin typeface="Times New Roman" pitchFamily="18" charset="0"/>
              </a:rPr>
              <a:t>yêu cầu ô xi hoà tan cao </a:t>
            </a:r>
          </a:p>
          <a:p>
            <a:pPr algn="ctr" eaLnBrk="1" hangingPunct="1"/>
            <a:r>
              <a:rPr lang="it-IT" sz="2000" b="1">
                <a:latin typeface="Times New Roman" pitchFamily="18" charset="0"/>
              </a:rPr>
              <a:t>hơn bình thường</a:t>
            </a:r>
            <a:endParaRPr lang="en-US" sz="2000" b="1">
              <a:latin typeface="Times New Roman" pitchFamily="18" charset="0"/>
            </a:endParaRPr>
          </a:p>
        </p:txBody>
      </p:sp>
      <p:sp>
        <p:nvSpPr>
          <p:cNvPr id="139309" name="AutoShape 45"/>
          <p:cNvSpPr>
            <a:spLocks noChangeArrowheads="1"/>
          </p:cNvSpPr>
          <p:nvPr/>
        </p:nvSpPr>
        <p:spPr bwMode="gray">
          <a:xfrm rot="45898627">
            <a:off x="5837238" y="4241800"/>
            <a:ext cx="792162" cy="609600"/>
          </a:xfrm>
          <a:prstGeom prst="rightArrow">
            <a:avLst>
              <a:gd name="adj1" fmla="val 35167"/>
              <a:gd name="adj2" fmla="val 52623"/>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139310" name="AutoShape 46"/>
          <p:cNvSpPr>
            <a:spLocks noChangeArrowheads="1"/>
          </p:cNvSpPr>
          <p:nvPr/>
        </p:nvSpPr>
        <p:spPr bwMode="gray">
          <a:xfrm rot="51191232">
            <a:off x="3032918" y="4266407"/>
            <a:ext cx="792163" cy="609600"/>
          </a:xfrm>
          <a:prstGeom prst="rightArrow">
            <a:avLst>
              <a:gd name="adj1" fmla="val 35167"/>
              <a:gd name="adj2" fmla="val 52623"/>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139311" name="AutoShape 47"/>
          <p:cNvSpPr>
            <a:spLocks noChangeArrowheads="1"/>
          </p:cNvSpPr>
          <p:nvPr/>
        </p:nvSpPr>
        <p:spPr bwMode="gray">
          <a:xfrm rot="40444944">
            <a:off x="5928518" y="2453482"/>
            <a:ext cx="792163" cy="609600"/>
          </a:xfrm>
          <a:prstGeom prst="rightArrow">
            <a:avLst>
              <a:gd name="adj1" fmla="val 35167"/>
              <a:gd name="adj2" fmla="val 52623"/>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3094646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600" smtClean="0">
                <a:solidFill>
                  <a:srgbClr val="F3F668"/>
                </a:solidFill>
                <a:latin typeface="Times New Roman" pitchFamily="18" charset="0"/>
              </a:rPr>
              <a:t>2. Oxy hoà tan đối với NTTS</a:t>
            </a:r>
          </a:p>
        </p:txBody>
      </p:sp>
      <p:pic>
        <p:nvPicPr>
          <p:cNvPr id="34819" name="Content Placeholder 3" descr="P1030699.JPG"/>
          <p:cNvPicPr>
            <a:picLocks noGrp="1" noChangeAspect="1"/>
          </p:cNvPicPr>
          <p:nvPr>
            <p:ph type="body" idx="1"/>
          </p:nvPr>
        </p:nvPicPr>
        <p:blipFill>
          <a:blip r:embed="rId2">
            <a:extLst>
              <a:ext uri="{28A0092B-C50C-407E-A947-70E740481C1C}">
                <a14:useLocalDpi xmlns:a14="http://schemas.microsoft.com/office/drawing/2010/main" val="0"/>
              </a:ext>
            </a:extLst>
          </a:blip>
          <a:srcRect/>
          <a:stretch>
            <a:fillRect/>
          </a:stretch>
        </p:blipFill>
        <p:spPr bwMode="auto">
          <a:xfrm>
            <a:off x="4252913" y="990600"/>
            <a:ext cx="4738687" cy="5029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Text Box 5"/>
          <p:cNvSpPr txBox="1">
            <a:spLocks noChangeArrowheads="1"/>
          </p:cNvSpPr>
          <p:nvPr/>
        </p:nvSpPr>
        <p:spPr bwMode="auto">
          <a:xfrm>
            <a:off x="914400" y="1143000"/>
            <a:ext cx="3292475" cy="491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40000"/>
              </a:spcBef>
            </a:pPr>
            <a:r>
              <a:rPr lang="en-US" sz="2000" b="1" i="1" dirty="0">
                <a:solidFill>
                  <a:schemeClr val="tx1">
                    <a:lumMod val="60000"/>
                    <a:lumOff val="40000"/>
                  </a:schemeClr>
                </a:solidFill>
                <a:latin typeface="Times New Roman" pitchFamily="18" charset="0"/>
              </a:rPr>
              <a:t>*</a:t>
            </a:r>
            <a:r>
              <a:rPr lang="en-US" sz="2000" b="1" i="1" dirty="0" err="1">
                <a:solidFill>
                  <a:schemeClr val="tx1">
                    <a:lumMod val="60000"/>
                    <a:lumOff val="40000"/>
                  </a:schemeClr>
                </a:solidFill>
                <a:latin typeface="Times New Roman" pitchFamily="18" charset="0"/>
              </a:rPr>
              <a:t>Khắc</a:t>
            </a:r>
            <a:r>
              <a:rPr lang="en-US" sz="2000" b="1" i="1" dirty="0">
                <a:solidFill>
                  <a:schemeClr val="tx1">
                    <a:lumMod val="60000"/>
                    <a:lumOff val="40000"/>
                  </a:schemeClr>
                </a:solidFill>
                <a:latin typeface="Times New Roman" pitchFamily="18" charset="0"/>
              </a:rPr>
              <a:t> </a:t>
            </a:r>
            <a:r>
              <a:rPr lang="en-US" sz="2000" b="1" i="1" dirty="0" err="1">
                <a:solidFill>
                  <a:schemeClr val="tx1">
                    <a:lumMod val="60000"/>
                    <a:lumOff val="40000"/>
                  </a:schemeClr>
                </a:solidFill>
                <a:latin typeface="Times New Roman" pitchFamily="18" charset="0"/>
              </a:rPr>
              <a:t>phục</a:t>
            </a:r>
            <a:r>
              <a:rPr lang="en-US" sz="2000" b="1" i="1" dirty="0">
                <a:solidFill>
                  <a:schemeClr val="tx1">
                    <a:lumMod val="60000"/>
                    <a:lumOff val="40000"/>
                  </a:schemeClr>
                </a:solidFill>
                <a:latin typeface="Times New Roman" pitchFamily="18" charset="0"/>
              </a:rPr>
              <a:t> </a:t>
            </a:r>
            <a:r>
              <a:rPr lang="en-US" sz="2000" b="1" i="1" dirty="0" err="1">
                <a:solidFill>
                  <a:schemeClr val="tx1">
                    <a:lumMod val="60000"/>
                    <a:lumOff val="40000"/>
                  </a:schemeClr>
                </a:solidFill>
                <a:latin typeface="Times New Roman" pitchFamily="18" charset="0"/>
              </a:rPr>
              <a:t>thiếu</a:t>
            </a:r>
            <a:r>
              <a:rPr lang="en-US" sz="2000" b="1" i="1" dirty="0">
                <a:solidFill>
                  <a:schemeClr val="tx1">
                    <a:lumMod val="60000"/>
                    <a:lumOff val="40000"/>
                  </a:schemeClr>
                </a:solidFill>
                <a:latin typeface="Times New Roman" pitchFamily="18" charset="0"/>
              </a:rPr>
              <a:t> ô </a:t>
            </a:r>
            <a:r>
              <a:rPr lang="en-US" sz="2000" b="1" i="1" dirty="0" err="1">
                <a:solidFill>
                  <a:schemeClr val="tx1">
                    <a:lumMod val="60000"/>
                    <a:lumOff val="40000"/>
                  </a:schemeClr>
                </a:solidFill>
                <a:latin typeface="Times New Roman" pitchFamily="18" charset="0"/>
              </a:rPr>
              <a:t>xy</a:t>
            </a:r>
            <a:r>
              <a:rPr lang="en-US" sz="2000" b="1" i="1" dirty="0">
                <a:solidFill>
                  <a:schemeClr val="tx1">
                    <a:lumMod val="60000"/>
                    <a:lumOff val="40000"/>
                  </a:schemeClr>
                </a:solidFill>
                <a:latin typeface="Times New Roman" pitchFamily="18" charset="0"/>
              </a:rPr>
              <a:t> </a:t>
            </a:r>
          </a:p>
          <a:p>
            <a:pPr algn="just" eaLnBrk="1" hangingPunct="1">
              <a:spcBef>
                <a:spcPct val="40000"/>
              </a:spcBef>
            </a:pP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Sục</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khí</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quạt</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nước</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phun</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mưa</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hoặc</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bơm</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nước</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tạo</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dòng</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chảy</a:t>
            </a:r>
            <a:endParaRPr lang="en-US" sz="2000" dirty="0">
              <a:solidFill>
                <a:schemeClr val="tx1">
                  <a:lumMod val="60000"/>
                  <a:lumOff val="40000"/>
                </a:schemeClr>
              </a:solidFill>
              <a:latin typeface="Times New Roman" pitchFamily="18" charset="0"/>
            </a:endParaRPr>
          </a:p>
          <a:p>
            <a:pPr algn="just" eaLnBrk="1" hangingPunct="1">
              <a:spcBef>
                <a:spcPct val="40000"/>
              </a:spcBef>
            </a:pP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Điều</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chỉnh</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mật</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độ</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thả</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chế</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độ</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bón</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phân</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và</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lượng</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thức</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ăn</a:t>
            </a:r>
            <a:endParaRPr lang="en-US" sz="2000" dirty="0">
              <a:solidFill>
                <a:schemeClr val="tx1">
                  <a:lumMod val="60000"/>
                  <a:lumOff val="40000"/>
                </a:schemeClr>
              </a:solidFill>
              <a:latin typeface="Times New Roman" pitchFamily="18" charset="0"/>
            </a:endParaRPr>
          </a:p>
          <a:p>
            <a:pPr algn="just" eaLnBrk="1" hangingPunct="1">
              <a:spcBef>
                <a:spcPct val="40000"/>
              </a:spcBef>
            </a:pP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Thiết</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kế</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ao</a:t>
            </a:r>
            <a:endParaRPr lang="en-US" sz="2000" dirty="0">
              <a:solidFill>
                <a:schemeClr val="tx1">
                  <a:lumMod val="60000"/>
                  <a:lumOff val="40000"/>
                </a:schemeClr>
              </a:solidFill>
              <a:latin typeface="Times New Roman" pitchFamily="18" charset="0"/>
            </a:endParaRPr>
          </a:p>
          <a:p>
            <a:pPr algn="just" eaLnBrk="1" hangingPunct="1">
              <a:spcBef>
                <a:spcPct val="40000"/>
              </a:spcBef>
            </a:pP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Tăng</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tốc</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độ</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dòng</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chảy</a:t>
            </a:r>
            <a:endParaRPr lang="en-US" sz="2000" dirty="0">
              <a:solidFill>
                <a:schemeClr val="tx1">
                  <a:lumMod val="60000"/>
                  <a:lumOff val="40000"/>
                </a:schemeClr>
              </a:solidFill>
              <a:latin typeface="Times New Roman" pitchFamily="18" charset="0"/>
            </a:endParaRPr>
          </a:p>
          <a:p>
            <a:pPr algn="just" eaLnBrk="1" hangingPunct="1">
              <a:spcBef>
                <a:spcPct val="40000"/>
              </a:spcBef>
            </a:pPr>
            <a:r>
              <a:rPr lang="en-US" sz="2000" b="1" i="1" dirty="0">
                <a:solidFill>
                  <a:schemeClr val="tx1">
                    <a:lumMod val="60000"/>
                    <a:lumOff val="40000"/>
                  </a:schemeClr>
                </a:solidFill>
                <a:latin typeface="Times New Roman" pitchFamily="18" charset="0"/>
              </a:rPr>
              <a:t>*</a:t>
            </a:r>
            <a:r>
              <a:rPr lang="en-US" sz="2000" b="1" i="1" dirty="0" err="1">
                <a:solidFill>
                  <a:schemeClr val="tx1">
                    <a:lumMod val="60000"/>
                    <a:lumOff val="40000"/>
                  </a:schemeClr>
                </a:solidFill>
                <a:latin typeface="Times New Roman" pitchFamily="18" charset="0"/>
              </a:rPr>
              <a:t>Đo</a:t>
            </a:r>
            <a:r>
              <a:rPr lang="en-US" sz="2000" b="1" i="1" dirty="0">
                <a:solidFill>
                  <a:schemeClr val="tx1">
                    <a:lumMod val="60000"/>
                    <a:lumOff val="40000"/>
                  </a:schemeClr>
                </a:solidFill>
                <a:latin typeface="Times New Roman" pitchFamily="18" charset="0"/>
              </a:rPr>
              <a:t> </a:t>
            </a:r>
            <a:r>
              <a:rPr lang="en-US" sz="2000" b="1" i="1" dirty="0" err="1">
                <a:solidFill>
                  <a:schemeClr val="tx1">
                    <a:lumMod val="60000"/>
                    <a:lumOff val="40000"/>
                  </a:schemeClr>
                </a:solidFill>
                <a:latin typeface="Times New Roman" pitchFamily="18" charset="0"/>
              </a:rPr>
              <a:t>hàm</a:t>
            </a:r>
            <a:r>
              <a:rPr lang="en-US" sz="2000" b="1" i="1" dirty="0">
                <a:solidFill>
                  <a:schemeClr val="tx1">
                    <a:lumMod val="60000"/>
                    <a:lumOff val="40000"/>
                  </a:schemeClr>
                </a:solidFill>
                <a:latin typeface="Times New Roman" pitchFamily="18" charset="0"/>
              </a:rPr>
              <a:t> </a:t>
            </a:r>
            <a:r>
              <a:rPr lang="en-US" sz="2000" b="1" i="1" dirty="0" err="1">
                <a:solidFill>
                  <a:schemeClr val="tx1">
                    <a:lumMod val="60000"/>
                    <a:lumOff val="40000"/>
                  </a:schemeClr>
                </a:solidFill>
                <a:latin typeface="Times New Roman" pitchFamily="18" charset="0"/>
              </a:rPr>
              <a:t>lượng</a:t>
            </a:r>
            <a:r>
              <a:rPr lang="en-US" sz="2000" b="1" i="1" dirty="0">
                <a:solidFill>
                  <a:schemeClr val="tx1">
                    <a:lumMod val="60000"/>
                    <a:lumOff val="40000"/>
                  </a:schemeClr>
                </a:solidFill>
                <a:latin typeface="Times New Roman" pitchFamily="18" charset="0"/>
              </a:rPr>
              <a:t> ô </a:t>
            </a:r>
            <a:r>
              <a:rPr lang="en-US" sz="2000" b="1" i="1" dirty="0" err="1">
                <a:solidFill>
                  <a:schemeClr val="tx1">
                    <a:lumMod val="60000"/>
                    <a:lumOff val="40000"/>
                  </a:schemeClr>
                </a:solidFill>
                <a:latin typeface="Times New Roman" pitchFamily="18" charset="0"/>
              </a:rPr>
              <a:t>xy</a:t>
            </a:r>
            <a:r>
              <a:rPr lang="en-US" sz="2000" b="1" i="1" dirty="0">
                <a:solidFill>
                  <a:schemeClr val="tx1">
                    <a:lumMod val="60000"/>
                    <a:lumOff val="40000"/>
                  </a:schemeClr>
                </a:solidFill>
                <a:latin typeface="Times New Roman" pitchFamily="18" charset="0"/>
              </a:rPr>
              <a:t> </a:t>
            </a:r>
            <a:r>
              <a:rPr lang="en-US" sz="2000" b="1" i="1" dirty="0" err="1">
                <a:solidFill>
                  <a:schemeClr val="tx1">
                    <a:lumMod val="60000"/>
                    <a:lumOff val="40000"/>
                  </a:schemeClr>
                </a:solidFill>
                <a:latin typeface="Times New Roman" pitchFamily="18" charset="0"/>
              </a:rPr>
              <a:t>hòa</a:t>
            </a:r>
            <a:r>
              <a:rPr lang="en-US" sz="2000" b="1" i="1" dirty="0">
                <a:solidFill>
                  <a:schemeClr val="tx1">
                    <a:lumMod val="60000"/>
                    <a:lumOff val="40000"/>
                  </a:schemeClr>
                </a:solidFill>
                <a:latin typeface="Times New Roman" pitchFamily="18" charset="0"/>
              </a:rPr>
              <a:t> tan </a:t>
            </a:r>
            <a:r>
              <a:rPr lang="en-US" sz="2000" b="1" i="1" dirty="0" err="1">
                <a:solidFill>
                  <a:schemeClr val="tx1">
                    <a:lumMod val="60000"/>
                    <a:lumOff val="40000"/>
                  </a:schemeClr>
                </a:solidFill>
                <a:latin typeface="Times New Roman" pitchFamily="18" charset="0"/>
              </a:rPr>
              <a:t>trong</a:t>
            </a:r>
            <a:r>
              <a:rPr lang="en-US" sz="2000" b="1" i="1" dirty="0">
                <a:solidFill>
                  <a:schemeClr val="tx1">
                    <a:lumMod val="60000"/>
                    <a:lumOff val="40000"/>
                  </a:schemeClr>
                </a:solidFill>
                <a:latin typeface="Times New Roman" pitchFamily="18" charset="0"/>
              </a:rPr>
              <a:t> </a:t>
            </a:r>
            <a:r>
              <a:rPr lang="en-US" sz="2000" b="1" i="1" dirty="0" err="1">
                <a:solidFill>
                  <a:schemeClr val="tx1">
                    <a:lumMod val="60000"/>
                    <a:lumOff val="40000"/>
                  </a:schemeClr>
                </a:solidFill>
                <a:latin typeface="Times New Roman" pitchFamily="18" charset="0"/>
              </a:rPr>
              <a:t>nước</a:t>
            </a:r>
            <a:endParaRPr lang="en-US" sz="2000" b="1" i="1" dirty="0">
              <a:solidFill>
                <a:schemeClr val="tx1">
                  <a:lumMod val="60000"/>
                  <a:lumOff val="40000"/>
                </a:schemeClr>
              </a:solidFill>
              <a:latin typeface="Times New Roman" pitchFamily="18" charset="0"/>
            </a:endParaRPr>
          </a:p>
          <a:p>
            <a:pPr algn="just" eaLnBrk="1" hangingPunct="1">
              <a:spcBef>
                <a:spcPct val="40000"/>
              </a:spcBef>
            </a:pP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Dựng</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máy</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đo</a:t>
            </a:r>
            <a:endParaRPr lang="en-US" sz="2000" dirty="0">
              <a:solidFill>
                <a:schemeClr val="tx1">
                  <a:lumMod val="60000"/>
                  <a:lumOff val="40000"/>
                </a:schemeClr>
              </a:solidFill>
              <a:latin typeface="Times New Roman" pitchFamily="18" charset="0"/>
            </a:endParaRPr>
          </a:p>
          <a:p>
            <a:pPr algn="just" eaLnBrk="1" hangingPunct="1">
              <a:spcBef>
                <a:spcPct val="40000"/>
              </a:spcBef>
            </a:pPr>
            <a:r>
              <a:rPr lang="en-US" sz="2000" dirty="0">
                <a:solidFill>
                  <a:schemeClr val="tx1">
                    <a:lumMod val="60000"/>
                    <a:lumOff val="40000"/>
                  </a:schemeClr>
                </a:solidFill>
                <a:latin typeface="Times New Roman" pitchFamily="18" charset="0"/>
              </a:rPr>
              <a:t>- Thu </a:t>
            </a:r>
            <a:r>
              <a:rPr lang="en-US" sz="2000" dirty="0" err="1">
                <a:solidFill>
                  <a:schemeClr val="tx1">
                    <a:lumMod val="60000"/>
                    <a:lumOff val="40000"/>
                  </a:schemeClr>
                </a:solidFill>
                <a:latin typeface="Times New Roman" pitchFamily="18" charset="0"/>
              </a:rPr>
              <a:t>mẫu</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cố</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định</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và</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phân</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tích</a:t>
            </a:r>
            <a:r>
              <a:rPr lang="en-US" sz="2000" dirty="0">
                <a:solidFill>
                  <a:schemeClr val="tx1">
                    <a:lumMod val="60000"/>
                    <a:lumOff val="40000"/>
                  </a:schemeClr>
                </a:solidFill>
                <a:latin typeface="Times New Roman" pitchFamily="18" charset="0"/>
              </a:rPr>
              <a:t> </a:t>
            </a:r>
            <a:r>
              <a:rPr lang="en-US" sz="2000" dirty="0" err="1">
                <a:solidFill>
                  <a:schemeClr val="tx1">
                    <a:lumMod val="60000"/>
                    <a:lumOff val="40000"/>
                  </a:schemeClr>
                </a:solidFill>
                <a:latin typeface="Times New Roman" pitchFamily="18" charset="0"/>
              </a:rPr>
              <a:t>trong</a:t>
            </a:r>
            <a:r>
              <a:rPr lang="en-US" sz="2000" dirty="0">
                <a:solidFill>
                  <a:schemeClr val="tx1">
                    <a:lumMod val="60000"/>
                    <a:lumOff val="40000"/>
                  </a:schemeClr>
                </a:solidFill>
                <a:latin typeface="Times New Roman" pitchFamily="18" charset="0"/>
              </a:rPr>
              <a:t> PTN</a:t>
            </a:r>
          </a:p>
        </p:txBody>
      </p:sp>
      <p:sp>
        <p:nvSpPr>
          <p:cNvPr id="34821" name="Rectangle 6"/>
          <p:cNvSpPr>
            <a:spLocks noRot="1" noChangeArrowheads="1"/>
          </p:cNvSpPr>
          <p:nvPr/>
        </p:nvSpPr>
        <p:spPr bwMode="auto">
          <a:xfrm>
            <a:off x="4291013" y="6019800"/>
            <a:ext cx="4700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solidFill>
                  <a:schemeClr val="bg1"/>
                </a:solidFill>
                <a:latin typeface="Times New Roman" pitchFamily="18" charset="0"/>
              </a:rPr>
              <a:t>Máy quạt nước trong ao nuôi tôm</a:t>
            </a:r>
          </a:p>
        </p:txBody>
      </p:sp>
    </p:spTree>
    <p:extLst>
      <p:ext uri="{BB962C8B-B14F-4D97-AF65-F5344CB8AC3E}">
        <p14:creationId xmlns:p14="http://schemas.microsoft.com/office/powerpoint/2010/main" val="3101344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vi-VN" smtClean="0"/>
          </a:p>
        </p:txBody>
      </p:sp>
      <p:pic>
        <p:nvPicPr>
          <p:cNvPr id="35843" name="Content Placeholder 3" descr="P103065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4038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5" descr="He thong phun mua trong be"/>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5105400" y="914400"/>
            <a:ext cx="3930650" cy="5181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Rectangle 6"/>
          <p:cNvSpPr>
            <a:spLocks noRot="1" noChangeArrowheads="1"/>
          </p:cNvSpPr>
          <p:nvPr/>
        </p:nvSpPr>
        <p:spPr bwMode="auto">
          <a:xfrm>
            <a:off x="838200" y="6096000"/>
            <a:ext cx="396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200">
                <a:solidFill>
                  <a:schemeClr val="bg1"/>
                </a:solidFill>
                <a:latin typeface="Times New Roman" pitchFamily="18" charset="0"/>
              </a:rPr>
              <a:t>Máy quạt nước trong ao nuôi tôm</a:t>
            </a:r>
          </a:p>
        </p:txBody>
      </p:sp>
      <p:sp>
        <p:nvSpPr>
          <p:cNvPr id="35846" name="Text Box 7"/>
          <p:cNvSpPr txBox="1">
            <a:spLocks noChangeArrowheads="1"/>
          </p:cNvSpPr>
          <p:nvPr/>
        </p:nvSpPr>
        <p:spPr bwMode="auto">
          <a:xfrm>
            <a:off x="4953000" y="60198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solidFill>
                  <a:schemeClr val="bg1"/>
                </a:solidFill>
                <a:latin typeface="Times New Roman" pitchFamily="18" charset="0"/>
              </a:rPr>
              <a:t>Hệ thống phun mưa</a:t>
            </a:r>
          </a:p>
        </p:txBody>
      </p:sp>
    </p:spTree>
    <p:extLst>
      <p:ext uri="{BB962C8B-B14F-4D97-AF65-F5344CB8AC3E}">
        <p14:creationId xmlns:p14="http://schemas.microsoft.com/office/powerpoint/2010/main" val="3579128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Spraying_Ae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914400"/>
            <a:ext cx="396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5" descr="Spraying Aerat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92175"/>
            <a:ext cx="40386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6"/>
          <p:cNvSpPr txBox="1">
            <a:spLocks noChangeArrowheads="1"/>
          </p:cNvSpPr>
          <p:nvPr/>
        </p:nvSpPr>
        <p:spPr bwMode="auto">
          <a:xfrm>
            <a:off x="3124200" y="5867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solidFill>
                  <a:schemeClr val="bg1"/>
                </a:solidFill>
                <a:latin typeface="Times New Roman" pitchFamily="18" charset="0"/>
              </a:rPr>
              <a:t>Máy phun mưa</a:t>
            </a:r>
          </a:p>
        </p:txBody>
      </p:sp>
    </p:spTree>
    <p:extLst>
      <p:ext uri="{BB962C8B-B14F-4D97-AF65-F5344CB8AC3E}">
        <p14:creationId xmlns:p14="http://schemas.microsoft.com/office/powerpoint/2010/main" val="304812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91400" cy="563562"/>
          </a:xfrm>
        </p:spPr>
        <p:txBody>
          <a:bodyPr/>
          <a:lstStyle/>
          <a:p>
            <a:r>
              <a:rPr lang="en-US" dirty="0"/>
              <a:t>1.1 </a:t>
            </a:r>
            <a:r>
              <a:rPr lang="en-US" dirty="0" err="1"/>
              <a:t>Khái</a:t>
            </a:r>
            <a:r>
              <a:rPr lang="en-US" dirty="0"/>
              <a:t> </a:t>
            </a:r>
            <a:r>
              <a:rPr lang="en-US" dirty="0" err="1"/>
              <a:t>niệm</a:t>
            </a:r>
            <a:r>
              <a:rPr lang="en-US" dirty="0"/>
              <a:t> </a:t>
            </a:r>
            <a:r>
              <a:rPr lang="en-US" dirty="0" err="1"/>
              <a:t>chung</a:t>
            </a:r>
            <a:r>
              <a:rPr lang="en-US" dirty="0"/>
              <a:t> </a:t>
            </a:r>
          </a:p>
        </p:txBody>
      </p:sp>
      <p:sp>
        <p:nvSpPr>
          <p:cNvPr id="3" name="Rectangle 2"/>
          <p:cNvSpPr/>
          <p:nvPr/>
        </p:nvSpPr>
        <p:spPr>
          <a:xfrm>
            <a:off x="381000" y="1524000"/>
            <a:ext cx="3352800" cy="3046988"/>
          </a:xfrm>
          <a:prstGeom prst="rect">
            <a:avLst/>
          </a:prstGeom>
        </p:spPr>
        <p:txBody>
          <a:bodyPr wrap="square">
            <a:spAutoFit/>
          </a:bodyPr>
          <a:lstStyle/>
          <a:p>
            <a:pPr marL="285750" indent="-285750" algn="just">
              <a:buFont typeface="Wingdings" pitchFamily="2" charset="2"/>
              <a:buChar char="Ø"/>
            </a:pPr>
            <a:r>
              <a:rPr lang="vi-VN" sz="2400" b="1" dirty="0">
                <a:solidFill>
                  <a:schemeClr val="tx1">
                    <a:lumMod val="40000"/>
                    <a:lumOff val="60000"/>
                  </a:schemeClr>
                </a:solidFill>
              </a:rPr>
              <a:t>Bệnh do môi trường hay bệnh không </a:t>
            </a:r>
            <a:r>
              <a:rPr lang="vi-VN" sz="2400" b="1" dirty="0" smtClean="0">
                <a:solidFill>
                  <a:schemeClr val="tx1">
                    <a:lumMod val="40000"/>
                    <a:lumOff val="60000"/>
                  </a:schemeClr>
                </a:solidFill>
              </a:rPr>
              <a:t>truyền nhiễm</a:t>
            </a:r>
            <a:r>
              <a:rPr lang="en-US" sz="2400" b="1" dirty="0" smtClean="0">
                <a:solidFill>
                  <a:schemeClr val="tx1">
                    <a:lumMod val="40000"/>
                    <a:lumOff val="60000"/>
                  </a:schemeClr>
                </a:solidFill>
              </a:rPr>
              <a:t> </a:t>
            </a:r>
            <a:r>
              <a:rPr lang="vi-VN" sz="2400" dirty="0" smtClean="0">
                <a:solidFill>
                  <a:schemeClr val="tx1">
                    <a:lumMod val="40000"/>
                    <a:lumOff val="60000"/>
                  </a:schemeClr>
                </a:solidFill>
              </a:rPr>
              <a:t>còn </a:t>
            </a:r>
            <a:r>
              <a:rPr lang="vi-VN" sz="2400" dirty="0">
                <a:solidFill>
                  <a:schemeClr val="tx1">
                    <a:lumMod val="40000"/>
                    <a:lumOff val="60000"/>
                  </a:schemeClr>
                </a:solidFill>
              </a:rPr>
              <a:t>được gọi là bệnh </a:t>
            </a:r>
            <a:r>
              <a:rPr lang="vi-VN" sz="2400" dirty="0" smtClean="0">
                <a:solidFill>
                  <a:schemeClr val="tx1">
                    <a:lumMod val="40000"/>
                    <a:lumOff val="60000"/>
                  </a:schemeClr>
                </a:solidFill>
              </a:rPr>
              <a:t>sinh </a:t>
            </a:r>
            <a:r>
              <a:rPr lang="vi-VN" sz="2400" dirty="0">
                <a:solidFill>
                  <a:schemeClr val="tx1">
                    <a:lumMod val="40000"/>
                    <a:lumOff val="60000"/>
                  </a:schemeClr>
                </a:solidFill>
              </a:rPr>
              <a:t>lý, là nhóm bệnh do điều kiện </a:t>
            </a:r>
            <a:r>
              <a:rPr lang="vi-VN" sz="2400" dirty="0" smtClean="0">
                <a:solidFill>
                  <a:schemeClr val="tx1">
                    <a:lumMod val="40000"/>
                    <a:lumOff val="60000"/>
                  </a:schemeClr>
                </a:solidFill>
              </a:rPr>
              <a:t>ngoại </a:t>
            </a:r>
            <a:r>
              <a:rPr lang="vi-VN" sz="2400" dirty="0">
                <a:solidFill>
                  <a:schemeClr val="tx1">
                    <a:lumMod val="40000"/>
                    <a:lumOff val="60000"/>
                  </a:schemeClr>
                </a:solidFill>
              </a:rPr>
              <a:t>cảnh gây ra. </a:t>
            </a:r>
            <a:endParaRPr lang="en-US" sz="2400" dirty="0" smtClean="0">
              <a:solidFill>
                <a:schemeClr val="tx1">
                  <a:lumMod val="40000"/>
                  <a:lumOff val="6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524000"/>
            <a:ext cx="4724400" cy="39433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90600" y="5791200"/>
            <a:ext cx="7848600" cy="563563"/>
          </a:xfrm>
        </p:spPr>
        <p:txBody>
          <a:bodyPr/>
          <a:lstStyle/>
          <a:p>
            <a:pPr eaLnBrk="1" hangingPunct="1"/>
            <a:r>
              <a:rPr lang="en-US" sz="2400" b="0" smtClean="0">
                <a:solidFill>
                  <a:schemeClr val="bg1"/>
                </a:solidFill>
                <a:latin typeface="Times New Roman" pitchFamily="18" charset="0"/>
              </a:rPr>
              <a:t>Hệ thống quạt nước</a:t>
            </a:r>
          </a:p>
        </p:txBody>
      </p:sp>
      <p:pic>
        <p:nvPicPr>
          <p:cNvPr id="3789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1875" t="15674" r="20914" b="2814"/>
          <a:stretch>
            <a:fillRect/>
          </a:stretch>
        </p:blipFill>
        <p:spPr bwMode="auto">
          <a:xfrm>
            <a:off x="1295400" y="914400"/>
            <a:ext cx="7358063" cy="4906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354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Bệnh</a:t>
            </a:r>
            <a:r>
              <a:rPr lang="en-US" sz="3200" dirty="0" smtClean="0"/>
              <a:t> </a:t>
            </a:r>
            <a:r>
              <a:rPr lang="en-US" sz="3200" dirty="0" err="1" smtClean="0"/>
              <a:t>bọt</a:t>
            </a:r>
            <a:r>
              <a:rPr lang="en-US" sz="3200" dirty="0" smtClean="0"/>
              <a:t> </a:t>
            </a:r>
            <a:r>
              <a:rPr lang="en-US" sz="3200" dirty="0" err="1" smtClean="0"/>
              <a:t>khí</a:t>
            </a:r>
            <a:endParaRPr lang="en-US" sz="3200" dirty="0"/>
          </a:p>
        </p:txBody>
      </p:sp>
      <p:sp>
        <p:nvSpPr>
          <p:cNvPr id="3" name="Content Placeholder 2"/>
          <p:cNvSpPr>
            <a:spLocks noGrp="1"/>
          </p:cNvSpPr>
          <p:nvPr>
            <p:ph idx="1"/>
          </p:nvPr>
        </p:nvSpPr>
        <p:spPr>
          <a:xfrm>
            <a:off x="457200" y="1447800"/>
            <a:ext cx="8229600" cy="4876800"/>
          </a:xfrm>
        </p:spPr>
        <p:txBody>
          <a:bodyPr/>
          <a:lstStyle/>
          <a:p>
            <a:pPr algn="just">
              <a:spcBef>
                <a:spcPts val="1200"/>
              </a:spcBef>
              <a:spcAft>
                <a:spcPts val="600"/>
              </a:spcAft>
            </a:pPr>
            <a:r>
              <a:rPr lang="vi-VN" sz="2400" b="0" dirty="0"/>
              <a:t>Các loại khí bão hoà có thể làm cho cá tôm bị </a:t>
            </a:r>
            <a:r>
              <a:rPr lang="vi-VN" sz="2400" b="0" dirty="0" smtClean="0"/>
              <a:t>bệnh </a:t>
            </a:r>
            <a:r>
              <a:rPr lang="vi-VN" sz="2400" b="0" dirty="0"/>
              <a:t>bọt khí (oxygen, nitrogen).  </a:t>
            </a:r>
          </a:p>
          <a:p>
            <a:pPr algn="just">
              <a:spcBef>
                <a:spcPts val="1200"/>
              </a:spcBef>
              <a:spcAft>
                <a:spcPts val="600"/>
              </a:spcAft>
            </a:pPr>
            <a:r>
              <a:rPr lang="vi-VN" sz="2400" b="0" dirty="0" smtClean="0"/>
              <a:t>Cá </a:t>
            </a:r>
            <a:r>
              <a:rPr lang="vi-VN" sz="2400" b="0" dirty="0"/>
              <a:t>càng nhỏ càng dễ mẫn cảm nên bệnh bọt khí </a:t>
            </a:r>
          </a:p>
          <a:p>
            <a:pPr marL="0" indent="0" algn="just">
              <a:spcBef>
                <a:spcPts val="1200"/>
              </a:spcBef>
              <a:spcAft>
                <a:spcPts val="600"/>
              </a:spcAft>
              <a:buNone/>
            </a:pPr>
            <a:r>
              <a:rPr lang="en-US" sz="2400" b="0" dirty="0" err="1" smtClean="0"/>
              <a:t>Nên</a:t>
            </a:r>
            <a:r>
              <a:rPr lang="en-US" sz="2400" b="0" dirty="0" smtClean="0"/>
              <a:t>: </a:t>
            </a:r>
            <a:r>
              <a:rPr lang="vi-VN" sz="2400" b="0" dirty="0" smtClean="0"/>
              <a:t>thường </a:t>
            </a:r>
            <a:r>
              <a:rPr lang="vi-VN" sz="2400" b="0" dirty="0"/>
              <a:t>xảy ra ở cá hương và cá giống, tôm ấu </a:t>
            </a:r>
            <a:r>
              <a:rPr lang="vi-VN" sz="2400" b="0" dirty="0" smtClean="0"/>
              <a:t>trùng</a:t>
            </a:r>
            <a:r>
              <a:rPr lang="vi-VN" sz="2400" b="0" dirty="0"/>
              <a:t>, tôm giống.</a:t>
            </a:r>
            <a:endParaRPr lang="en-US" sz="2400" b="0" dirty="0"/>
          </a:p>
        </p:txBody>
      </p:sp>
      <p:sp>
        <p:nvSpPr>
          <p:cNvPr id="4" name="Footer Placeholder 3"/>
          <p:cNvSpPr>
            <a:spLocks noGrp="1"/>
          </p:cNvSpPr>
          <p:nvPr>
            <p:ph type="ftr" sz="quarter" idx="10"/>
          </p:nvPr>
        </p:nvSpPr>
        <p:spPr/>
        <p:txBody>
          <a:bodyPr/>
          <a:lstStyle/>
          <a:p>
            <a:r>
              <a:rPr lang="en-US" smtClean="0"/>
              <a:t>Company  Logo</a:t>
            </a:r>
            <a:endParaRPr lang="en-US"/>
          </a:p>
        </p:txBody>
      </p:sp>
    </p:spTree>
    <p:extLst>
      <p:ext uri="{BB962C8B-B14F-4D97-AF65-F5344CB8AC3E}">
        <p14:creationId xmlns:p14="http://schemas.microsoft.com/office/powerpoint/2010/main" val="806147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7162800" y="5881688"/>
            <a:ext cx="1524000" cy="290512"/>
          </a:xfrm>
        </p:spPr>
        <p:txBody>
          <a:bodyPr/>
          <a:lstStyle/>
          <a:p>
            <a:r>
              <a:rPr lang="en-US" smtClean="0"/>
              <a:t>Company  Logo</a:t>
            </a:r>
            <a:endParaRPr lang="en-US"/>
          </a:p>
        </p:txBody>
      </p:sp>
      <p:sp>
        <p:nvSpPr>
          <p:cNvPr id="5" name="Title 1"/>
          <p:cNvSpPr>
            <a:spLocks noGrp="1"/>
          </p:cNvSpPr>
          <p:nvPr>
            <p:ph type="title"/>
          </p:nvPr>
        </p:nvSpPr>
        <p:spPr>
          <a:xfrm>
            <a:off x="838200" y="228600"/>
            <a:ext cx="7391400" cy="563562"/>
          </a:xfrm>
        </p:spPr>
        <p:txBody>
          <a:bodyPr/>
          <a:lstStyle/>
          <a:p>
            <a:r>
              <a:rPr lang="en-US" sz="3200" dirty="0" err="1" smtClean="0"/>
              <a:t>Bệnh</a:t>
            </a:r>
            <a:r>
              <a:rPr lang="en-US" sz="3200" dirty="0" smtClean="0"/>
              <a:t> </a:t>
            </a:r>
            <a:r>
              <a:rPr lang="en-US" sz="3200" dirty="0" err="1" smtClean="0"/>
              <a:t>bọt</a:t>
            </a:r>
            <a:r>
              <a:rPr lang="en-US" sz="3200" dirty="0" smtClean="0"/>
              <a:t> </a:t>
            </a:r>
            <a:r>
              <a:rPr lang="en-US" sz="3200" dirty="0" err="1" smtClean="0"/>
              <a:t>khí</a:t>
            </a:r>
            <a:endParaRPr lang="en-US" sz="3200" dirty="0"/>
          </a:p>
        </p:txBody>
      </p:sp>
      <p:sp>
        <p:nvSpPr>
          <p:cNvPr id="6" name="Footer Placeholder 3"/>
          <p:cNvSpPr txBox="1">
            <a:spLocks/>
          </p:cNvSpPr>
          <p:nvPr/>
        </p:nvSpPr>
        <p:spPr bwMode="auto">
          <a:xfrm>
            <a:off x="7162800" y="5881688"/>
            <a:ext cx="15240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mtClean="0"/>
              <a:t>Company  Logo</a:t>
            </a:r>
            <a:endParaRPr lang="en-US"/>
          </a:p>
        </p:txBody>
      </p:sp>
      <p:sp>
        <p:nvSpPr>
          <p:cNvPr id="8" name="AutoShape 3"/>
          <p:cNvSpPr>
            <a:spLocks noChangeArrowheads="1"/>
          </p:cNvSpPr>
          <p:nvPr/>
        </p:nvSpPr>
        <p:spPr bwMode="auto">
          <a:xfrm>
            <a:off x="5595297" y="2438400"/>
            <a:ext cx="2862903" cy="4062412"/>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eaLnBrk="0" hangingPunct="0"/>
            <a:endParaRPr lang="en-US">
              <a:latin typeface="Verdana" pitchFamily="34" charset="0"/>
            </a:endParaRPr>
          </a:p>
        </p:txBody>
      </p:sp>
      <p:sp>
        <p:nvSpPr>
          <p:cNvPr id="9" name="AutoShape 5"/>
          <p:cNvSpPr>
            <a:spLocks noChangeArrowheads="1"/>
          </p:cNvSpPr>
          <p:nvPr/>
        </p:nvSpPr>
        <p:spPr bwMode="auto">
          <a:xfrm>
            <a:off x="685801" y="2514600"/>
            <a:ext cx="2895599" cy="4097788"/>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eaLnBrk="0" hangingPunct="0"/>
            <a:endParaRPr lang="en-US">
              <a:latin typeface="Verdana" pitchFamily="34" charset="0"/>
            </a:endParaRPr>
          </a:p>
        </p:txBody>
      </p:sp>
      <p:sp>
        <p:nvSpPr>
          <p:cNvPr id="10" name="Text Box 6"/>
          <p:cNvSpPr txBox="1">
            <a:spLocks noChangeArrowheads="1"/>
          </p:cNvSpPr>
          <p:nvPr/>
        </p:nvSpPr>
        <p:spPr bwMode="auto">
          <a:xfrm>
            <a:off x="685802" y="2815078"/>
            <a:ext cx="2819400" cy="341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p>
            <a:pPr algn="just" eaLnBrk="0" hangingPunct="0"/>
            <a:r>
              <a:rPr lang="vi-VN" b="1" dirty="0" smtClean="0">
                <a:solidFill>
                  <a:srgbClr val="000000"/>
                </a:solidFill>
              </a:rPr>
              <a:t>Trong </a:t>
            </a:r>
            <a:r>
              <a:rPr lang="vi-VN" b="1" dirty="0">
                <a:solidFill>
                  <a:srgbClr val="000000"/>
                </a:solidFill>
              </a:rPr>
              <a:t>ao có nhiều tảo, buổi trưa tảo quang hợp </a:t>
            </a:r>
            <a:r>
              <a:rPr lang="vi-VN" b="1" dirty="0" smtClean="0">
                <a:solidFill>
                  <a:srgbClr val="000000"/>
                </a:solidFill>
              </a:rPr>
              <a:t>mạnh</a:t>
            </a:r>
            <a:endParaRPr lang="en-US" b="1" dirty="0" smtClean="0">
              <a:solidFill>
                <a:srgbClr val="000000"/>
              </a:solidFill>
            </a:endParaRPr>
          </a:p>
          <a:p>
            <a:pPr marL="285750" indent="-285750" algn="just" eaLnBrk="0" hangingPunct="0">
              <a:buFontTx/>
              <a:buChar char="-"/>
            </a:pPr>
            <a:r>
              <a:rPr lang="vi-VN" dirty="0" smtClean="0">
                <a:solidFill>
                  <a:srgbClr val="000000"/>
                </a:solidFill>
              </a:rPr>
              <a:t>Lúc O</a:t>
            </a:r>
            <a:r>
              <a:rPr lang="en-US" baseline="-25000" dirty="0" smtClean="0">
                <a:solidFill>
                  <a:srgbClr val="000000"/>
                </a:solidFill>
              </a:rPr>
              <a:t>2</a:t>
            </a:r>
            <a:r>
              <a:rPr lang="vi-VN" dirty="0" smtClean="0">
                <a:solidFill>
                  <a:srgbClr val="000000"/>
                </a:solidFill>
              </a:rPr>
              <a:t> đạt </a:t>
            </a:r>
            <a:r>
              <a:rPr lang="vi-VN" dirty="0">
                <a:solidFill>
                  <a:srgbClr val="000000"/>
                </a:solidFill>
              </a:rPr>
              <a:t>độ bão hoà (150%) có thể gây ra bọt </a:t>
            </a:r>
            <a:r>
              <a:rPr lang="vi-VN" dirty="0" smtClean="0">
                <a:solidFill>
                  <a:srgbClr val="000000"/>
                </a:solidFill>
              </a:rPr>
              <a:t>khí</a:t>
            </a:r>
            <a:endParaRPr lang="en-US" dirty="0">
              <a:solidFill>
                <a:srgbClr val="000000"/>
              </a:solidFill>
            </a:endParaRPr>
          </a:p>
          <a:p>
            <a:pPr marL="285750" indent="-285750" algn="just" eaLnBrk="0" hangingPunct="0">
              <a:buFontTx/>
              <a:buChar char="-"/>
            </a:pPr>
            <a:r>
              <a:rPr lang="vi-VN" dirty="0" smtClean="0">
                <a:solidFill>
                  <a:srgbClr val="000000"/>
                </a:solidFill>
              </a:rPr>
              <a:t>Với </a:t>
            </a:r>
            <a:r>
              <a:rPr lang="vi-VN" dirty="0">
                <a:solidFill>
                  <a:srgbClr val="000000"/>
                </a:solidFill>
              </a:rPr>
              <a:t>nhiệt độ </a:t>
            </a:r>
            <a:r>
              <a:rPr lang="vi-VN" dirty="0" smtClean="0">
                <a:solidFill>
                  <a:srgbClr val="000000"/>
                </a:solidFill>
              </a:rPr>
              <a:t>31</a:t>
            </a:r>
            <a:r>
              <a:rPr lang="en-US" baseline="30000" dirty="0" smtClean="0">
                <a:solidFill>
                  <a:srgbClr val="000000"/>
                </a:solidFill>
              </a:rPr>
              <a:t>o</a:t>
            </a:r>
            <a:r>
              <a:rPr lang="vi-VN" dirty="0" smtClean="0">
                <a:solidFill>
                  <a:srgbClr val="000000"/>
                </a:solidFill>
              </a:rPr>
              <a:t>C</a:t>
            </a:r>
            <a:r>
              <a:rPr lang="vi-VN" dirty="0">
                <a:solidFill>
                  <a:srgbClr val="000000"/>
                </a:solidFill>
              </a:rPr>
              <a:t>, hàm lượng </a:t>
            </a:r>
            <a:r>
              <a:rPr lang="vi-VN" dirty="0" smtClean="0">
                <a:solidFill>
                  <a:srgbClr val="000000"/>
                </a:solidFill>
              </a:rPr>
              <a:t>O</a:t>
            </a:r>
            <a:r>
              <a:rPr lang="en-US" baseline="-25000" dirty="0" smtClean="0">
                <a:solidFill>
                  <a:srgbClr val="000000"/>
                </a:solidFill>
              </a:rPr>
              <a:t>2</a:t>
            </a:r>
            <a:r>
              <a:rPr lang="vi-VN" dirty="0" smtClean="0">
                <a:solidFill>
                  <a:srgbClr val="000000"/>
                </a:solidFill>
              </a:rPr>
              <a:t> </a:t>
            </a:r>
            <a:r>
              <a:rPr lang="vi-VN" dirty="0">
                <a:solidFill>
                  <a:srgbClr val="000000"/>
                </a:solidFill>
              </a:rPr>
              <a:t>là 14,4 mg/l đạt độ </a:t>
            </a:r>
            <a:r>
              <a:rPr lang="vi-VN" dirty="0" smtClean="0">
                <a:solidFill>
                  <a:srgbClr val="000000"/>
                </a:solidFill>
              </a:rPr>
              <a:t>bão </a:t>
            </a:r>
            <a:r>
              <a:rPr lang="vi-VN" dirty="0">
                <a:solidFill>
                  <a:srgbClr val="000000"/>
                </a:solidFill>
              </a:rPr>
              <a:t>hoà 192% thì cá hương (chiều dài 0,9-1 cm) bị </a:t>
            </a:r>
            <a:r>
              <a:rPr lang="vi-VN" dirty="0" smtClean="0">
                <a:solidFill>
                  <a:srgbClr val="000000"/>
                </a:solidFill>
              </a:rPr>
              <a:t>bệnh </a:t>
            </a:r>
            <a:r>
              <a:rPr lang="vi-VN" dirty="0">
                <a:solidFill>
                  <a:srgbClr val="000000"/>
                </a:solidFill>
              </a:rPr>
              <a:t>bọt khí. </a:t>
            </a:r>
            <a:endParaRPr lang="en-US" dirty="0">
              <a:solidFill>
                <a:srgbClr val="000000"/>
              </a:solidFill>
            </a:endParaRPr>
          </a:p>
        </p:txBody>
      </p:sp>
      <p:sp>
        <p:nvSpPr>
          <p:cNvPr id="11" name="Freeform 7"/>
          <p:cNvSpPr>
            <a:spLocks/>
          </p:cNvSpPr>
          <p:nvPr/>
        </p:nvSpPr>
        <p:spPr bwMode="gray">
          <a:xfrm>
            <a:off x="1624968" y="1600200"/>
            <a:ext cx="1270631" cy="1003569"/>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12" name="AutoShape 8"/>
          <p:cNvSpPr>
            <a:spLocks noChangeAspect="1" noChangeArrowheads="1" noTextEdit="1"/>
          </p:cNvSpPr>
          <p:nvPr/>
        </p:nvSpPr>
        <p:spPr bwMode="gray">
          <a:xfrm flipH="1">
            <a:off x="4868863" y="25669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Freeform 9"/>
          <p:cNvSpPr>
            <a:spLocks/>
          </p:cNvSpPr>
          <p:nvPr/>
        </p:nvSpPr>
        <p:spPr bwMode="gray">
          <a:xfrm flipH="1">
            <a:off x="6173240" y="1537621"/>
            <a:ext cx="1446759" cy="102936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grpSp>
        <p:nvGrpSpPr>
          <p:cNvPr id="14" name="Group 10"/>
          <p:cNvGrpSpPr>
            <a:grpSpLocks/>
          </p:cNvGrpSpPr>
          <p:nvPr/>
        </p:nvGrpSpPr>
        <p:grpSpPr bwMode="auto">
          <a:xfrm>
            <a:off x="3048000" y="990600"/>
            <a:ext cx="2998788" cy="1458913"/>
            <a:chOff x="1997" y="1314"/>
            <a:chExt cx="1889" cy="1009"/>
          </a:xfrm>
        </p:grpSpPr>
        <p:grpSp>
          <p:nvGrpSpPr>
            <p:cNvPr id="15" name="Group 11"/>
            <p:cNvGrpSpPr>
              <a:grpSpLocks/>
            </p:cNvGrpSpPr>
            <p:nvPr/>
          </p:nvGrpSpPr>
          <p:grpSpPr bwMode="auto">
            <a:xfrm>
              <a:off x="1997" y="1404"/>
              <a:ext cx="1889" cy="919"/>
              <a:chOff x="1973" y="1027"/>
              <a:chExt cx="1926" cy="937"/>
            </a:xfrm>
          </p:grpSpPr>
          <p:sp>
            <p:nvSpPr>
              <p:cNvPr id="20"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7"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8"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9"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22" name="Text Box 18"/>
          <p:cNvSpPr txBox="1">
            <a:spLocks noChangeArrowheads="1"/>
          </p:cNvSpPr>
          <p:nvPr/>
        </p:nvSpPr>
        <p:spPr bwMode="auto">
          <a:xfrm>
            <a:off x="3434418" y="1290945"/>
            <a:ext cx="2132293" cy="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spAutoFit/>
          </a:bodyPr>
          <a:lstStyle/>
          <a:p>
            <a:pPr algn="ctr" eaLnBrk="0" hangingPunct="0"/>
            <a:r>
              <a:rPr lang="en-US" sz="2400" b="1" dirty="0" err="1" smtClean="0">
                <a:solidFill>
                  <a:schemeClr val="bg1"/>
                </a:solidFill>
              </a:rPr>
              <a:t>Nguyên</a:t>
            </a:r>
            <a:r>
              <a:rPr lang="en-US" sz="2400" b="1" dirty="0" smtClean="0">
                <a:solidFill>
                  <a:schemeClr val="bg1"/>
                </a:solidFill>
              </a:rPr>
              <a:t> </a:t>
            </a:r>
            <a:r>
              <a:rPr lang="en-US" sz="2400" b="1" dirty="0" err="1" smtClean="0">
                <a:solidFill>
                  <a:schemeClr val="bg1"/>
                </a:solidFill>
              </a:rPr>
              <a:t>nhân</a:t>
            </a:r>
            <a:endParaRPr lang="en-US" sz="1400" b="1" dirty="0">
              <a:solidFill>
                <a:schemeClr val="bg1"/>
              </a:solidFill>
            </a:endParaRPr>
          </a:p>
        </p:txBody>
      </p:sp>
      <p:sp>
        <p:nvSpPr>
          <p:cNvPr id="23" name="Text Box 19"/>
          <p:cNvSpPr txBox="1">
            <a:spLocks noChangeArrowheads="1"/>
          </p:cNvSpPr>
          <p:nvPr/>
        </p:nvSpPr>
        <p:spPr bwMode="auto">
          <a:xfrm>
            <a:off x="5595297" y="2667000"/>
            <a:ext cx="260508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vi-VN" b="1" dirty="0" smtClean="0">
                <a:solidFill>
                  <a:srgbClr val="000000"/>
                </a:solidFill>
              </a:rPr>
              <a:t>Do </a:t>
            </a:r>
            <a:r>
              <a:rPr lang="vi-VN" b="1" dirty="0">
                <a:solidFill>
                  <a:srgbClr val="000000"/>
                </a:solidFill>
              </a:rPr>
              <a:t>phân bón quá nhiều mà chưa ủ kỹ </a:t>
            </a:r>
            <a:r>
              <a:rPr lang="en-US" b="1" dirty="0" err="1" smtClean="0">
                <a:solidFill>
                  <a:srgbClr val="000000"/>
                </a:solidFill>
              </a:rPr>
              <a:t>nên</a:t>
            </a:r>
            <a:r>
              <a:rPr lang="en-US" b="1" dirty="0" smtClean="0">
                <a:solidFill>
                  <a:srgbClr val="000000"/>
                </a:solidFill>
              </a:rPr>
              <a:t>:</a:t>
            </a:r>
          </a:p>
          <a:p>
            <a:pPr marL="285750" indent="-285750" algn="just" eaLnBrk="0" hangingPunct="0">
              <a:buFontTx/>
              <a:buChar char="-"/>
            </a:pPr>
            <a:r>
              <a:rPr lang="en-US" dirty="0" smtClean="0">
                <a:solidFill>
                  <a:srgbClr val="000000"/>
                </a:solidFill>
              </a:rPr>
              <a:t> </a:t>
            </a:r>
            <a:r>
              <a:rPr lang="en-US" dirty="0">
                <a:solidFill>
                  <a:srgbClr val="000000"/>
                </a:solidFill>
              </a:rPr>
              <a:t>T</a:t>
            </a:r>
            <a:r>
              <a:rPr lang="vi-VN" dirty="0" smtClean="0">
                <a:solidFill>
                  <a:srgbClr val="000000"/>
                </a:solidFill>
              </a:rPr>
              <a:t>iêu hao</a:t>
            </a:r>
            <a:r>
              <a:rPr lang="en-US" dirty="0" smtClean="0">
                <a:solidFill>
                  <a:srgbClr val="000000"/>
                </a:solidFill>
              </a:rPr>
              <a:t> </a:t>
            </a:r>
            <a:r>
              <a:rPr lang="vi-VN" dirty="0" smtClean="0">
                <a:solidFill>
                  <a:srgbClr val="000000"/>
                </a:solidFill>
              </a:rPr>
              <a:t>O</a:t>
            </a:r>
            <a:r>
              <a:rPr lang="en-US" baseline="-25000" dirty="0" smtClean="0">
                <a:solidFill>
                  <a:srgbClr val="000000"/>
                </a:solidFill>
              </a:rPr>
              <a:t>2</a:t>
            </a:r>
            <a:endParaRPr lang="en-US" dirty="0" smtClean="0">
              <a:solidFill>
                <a:srgbClr val="000000"/>
              </a:solidFill>
            </a:endParaRPr>
          </a:p>
          <a:p>
            <a:pPr marL="285750" indent="-285750" algn="just" eaLnBrk="0" hangingPunct="0">
              <a:buFontTx/>
              <a:buChar char="-"/>
            </a:pPr>
            <a:r>
              <a:rPr lang="en-US" dirty="0">
                <a:solidFill>
                  <a:srgbClr val="000000"/>
                </a:solidFill>
              </a:rPr>
              <a:t>Đ</a:t>
            </a:r>
            <a:r>
              <a:rPr lang="vi-VN" dirty="0" smtClean="0">
                <a:solidFill>
                  <a:srgbClr val="000000"/>
                </a:solidFill>
              </a:rPr>
              <a:t>ồng </a:t>
            </a:r>
            <a:r>
              <a:rPr lang="vi-VN" dirty="0">
                <a:solidFill>
                  <a:srgbClr val="000000"/>
                </a:solidFill>
              </a:rPr>
              <a:t>thời thải ra rất nhiều bọt khí </a:t>
            </a:r>
            <a:r>
              <a:rPr lang="vi-VN" dirty="0" smtClean="0">
                <a:solidFill>
                  <a:srgbClr val="000000"/>
                </a:solidFill>
              </a:rPr>
              <a:t>nhỏ </a:t>
            </a:r>
            <a:r>
              <a:rPr lang="vi-VN" dirty="0">
                <a:solidFill>
                  <a:srgbClr val="000000"/>
                </a:solidFill>
              </a:rPr>
              <a:t>H2S, NH3, CH4, </a:t>
            </a:r>
            <a:r>
              <a:rPr lang="vi-VN" dirty="0" smtClean="0">
                <a:solidFill>
                  <a:srgbClr val="000000"/>
                </a:solidFill>
              </a:rPr>
              <a:t>CO2</a:t>
            </a:r>
            <a:r>
              <a:rPr lang="en-US" dirty="0" smtClean="0">
                <a:solidFill>
                  <a:srgbClr val="000000"/>
                </a:solidFill>
              </a:rPr>
              <a:t>…</a:t>
            </a:r>
          </a:p>
          <a:p>
            <a:pPr marL="285750" indent="-285750" algn="just" eaLnBrk="0" hangingPunct="0">
              <a:buFontTx/>
              <a:buChar char="-"/>
            </a:pPr>
            <a:r>
              <a:rPr lang="en-US" dirty="0" smtClean="0">
                <a:solidFill>
                  <a:srgbClr val="000000"/>
                </a:solidFill>
              </a:rPr>
              <a:t>C</a:t>
            </a:r>
            <a:r>
              <a:rPr lang="vi-VN" dirty="0" smtClean="0">
                <a:solidFill>
                  <a:srgbClr val="000000"/>
                </a:solidFill>
              </a:rPr>
              <a:t>ác </a:t>
            </a:r>
            <a:r>
              <a:rPr lang="vi-VN" dirty="0">
                <a:solidFill>
                  <a:srgbClr val="000000"/>
                </a:solidFill>
              </a:rPr>
              <a:t>sinh vật phù du, và cá tôm nuốt vào nên </a:t>
            </a:r>
            <a:r>
              <a:rPr lang="vi-VN" dirty="0" smtClean="0">
                <a:solidFill>
                  <a:srgbClr val="000000"/>
                </a:solidFill>
              </a:rPr>
              <a:t>gây </a:t>
            </a:r>
            <a:r>
              <a:rPr lang="vi-VN" dirty="0">
                <a:solidFill>
                  <a:srgbClr val="000000"/>
                </a:solidFill>
              </a:rPr>
              <a:t>bệnh bọt khí. </a:t>
            </a:r>
            <a:endParaRPr lang="en-US" sz="1200" dirty="0">
              <a:solidFill>
                <a:srgbClr val="000000"/>
              </a:solidFill>
            </a:endParaRPr>
          </a:p>
        </p:txBody>
      </p:sp>
    </p:spTree>
    <p:extLst>
      <p:ext uri="{BB962C8B-B14F-4D97-AF65-F5344CB8AC3E}">
        <p14:creationId xmlns:p14="http://schemas.microsoft.com/office/powerpoint/2010/main" val="3647269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4" name="Rectangle 94"/>
          <p:cNvSpPr>
            <a:spLocks noGrp="1" noChangeArrowheads="1"/>
          </p:cNvSpPr>
          <p:nvPr>
            <p:ph type="title"/>
          </p:nvPr>
        </p:nvSpPr>
        <p:spPr>
          <a:xfrm>
            <a:off x="762000" y="274638"/>
            <a:ext cx="7848600" cy="563562"/>
          </a:xfrm>
        </p:spPr>
        <p:txBody>
          <a:bodyPr/>
          <a:lstStyle/>
          <a:p>
            <a:pPr eaLnBrk="1" hangingPunct="1">
              <a:defRPr/>
            </a:pPr>
            <a:r>
              <a:rPr lang="en-US" sz="2000" smtClean="0">
                <a:solidFill>
                  <a:srgbClr val="F3F668"/>
                </a:solidFill>
                <a:effectLst>
                  <a:outerShdw blurRad="38100" dist="38100" dir="2700000" algn="tl">
                    <a:srgbClr val="000000"/>
                  </a:outerShdw>
                </a:effectLst>
                <a:latin typeface="Times New Roman" pitchFamily="18" charset="0"/>
              </a:rPr>
              <a:t>Nhiệt độ, ô xy hòa tan bão hòa trong nước ngọt, nước mặn</a:t>
            </a:r>
            <a:br>
              <a:rPr lang="en-US" sz="2000" smtClean="0">
                <a:solidFill>
                  <a:srgbClr val="F3F668"/>
                </a:solidFill>
                <a:effectLst>
                  <a:outerShdw blurRad="38100" dist="38100" dir="2700000" algn="tl">
                    <a:srgbClr val="000000"/>
                  </a:outerShdw>
                </a:effectLst>
                <a:latin typeface="Times New Roman" pitchFamily="18" charset="0"/>
              </a:rPr>
            </a:br>
            <a:endParaRPr lang="en-US" sz="2000" smtClean="0">
              <a:solidFill>
                <a:srgbClr val="F3F668"/>
              </a:solidFill>
              <a:effectLst>
                <a:outerShdw blurRad="38100" dist="38100" dir="2700000" algn="tl">
                  <a:srgbClr val="000000"/>
                </a:outerShdw>
              </a:effectLst>
              <a:latin typeface="Times New Roman" pitchFamily="18" charset="0"/>
            </a:endParaRPr>
          </a:p>
        </p:txBody>
      </p:sp>
      <p:graphicFrame>
        <p:nvGraphicFramePr>
          <p:cNvPr id="133348" name="Group 228"/>
          <p:cNvGraphicFramePr>
            <a:graphicFrameLocks noGrp="1"/>
          </p:cNvGraphicFramePr>
          <p:nvPr>
            <p:ph idx="1"/>
            <p:extLst>
              <p:ext uri="{D42A27DB-BD31-4B8C-83A1-F6EECF244321}">
                <p14:modId xmlns:p14="http://schemas.microsoft.com/office/powerpoint/2010/main" val="1612722571"/>
              </p:ext>
            </p:extLst>
          </p:nvPr>
        </p:nvGraphicFramePr>
        <p:xfrm>
          <a:off x="787400" y="838200"/>
          <a:ext cx="8331200" cy="5699560"/>
        </p:xfrm>
        <a:graphic>
          <a:graphicData uri="http://schemas.openxmlformats.org/drawingml/2006/table">
            <a:tbl>
              <a:tblPr/>
              <a:tblGrid>
                <a:gridCol w="2776538"/>
                <a:gridCol w="2778125"/>
                <a:gridCol w="2776537"/>
              </a:tblGrid>
              <a:tr h="48762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err="1" smtClean="0">
                          <a:ln>
                            <a:noFill/>
                          </a:ln>
                          <a:solidFill>
                            <a:schemeClr val="tx1">
                              <a:lumMod val="60000"/>
                              <a:lumOff val="40000"/>
                            </a:schemeClr>
                          </a:solidFill>
                          <a:effectLst/>
                          <a:latin typeface="Times New Roman" pitchFamily="18" charset="0"/>
                          <a:cs typeface="Times New Roman" pitchFamily="18" charset="0"/>
                        </a:rPr>
                        <a:t>Nhiệt</a:t>
                      </a:r>
                      <a:r>
                        <a:rPr kumimoji="0" lang="en-US" sz="1300" b="1" i="0" u="none" strike="noStrike" cap="none" normalizeH="0" baseline="0" dirty="0" smtClean="0">
                          <a:ln>
                            <a:noFill/>
                          </a:ln>
                          <a:solidFill>
                            <a:schemeClr val="tx1">
                              <a:lumMod val="60000"/>
                              <a:lumOff val="40000"/>
                            </a:schemeClr>
                          </a:solidFill>
                          <a:effectLst/>
                          <a:latin typeface="Times New Roman" pitchFamily="18" charset="0"/>
                          <a:cs typeface="Times New Roman" pitchFamily="18" charset="0"/>
                        </a:rPr>
                        <a:t> </a:t>
                      </a:r>
                      <a:r>
                        <a:rPr kumimoji="0" lang="en-US" sz="1300" b="1" i="0" u="none" strike="noStrike" cap="none" normalizeH="0" baseline="0" dirty="0" err="1" smtClean="0">
                          <a:ln>
                            <a:noFill/>
                          </a:ln>
                          <a:solidFill>
                            <a:schemeClr val="tx1">
                              <a:lumMod val="60000"/>
                              <a:lumOff val="40000"/>
                            </a:schemeClr>
                          </a:solidFill>
                          <a:effectLst/>
                          <a:latin typeface="Times New Roman" pitchFamily="18" charset="0"/>
                          <a:cs typeface="Times New Roman" pitchFamily="18" charset="0"/>
                        </a:rPr>
                        <a:t>độ</a:t>
                      </a:r>
                      <a:r>
                        <a:rPr kumimoji="0" lang="en-US" sz="1300" b="1" i="0" u="none" strike="noStrike" cap="none" normalizeH="0" baseline="0" dirty="0" smtClean="0">
                          <a:ln>
                            <a:noFill/>
                          </a:ln>
                          <a:solidFill>
                            <a:schemeClr val="tx1">
                              <a:lumMod val="60000"/>
                              <a:lumOff val="40000"/>
                            </a:schemeClr>
                          </a:solidFill>
                          <a:effectLst/>
                          <a:latin typeface="Times New Roman" pitchFamily="18" charset="0"/>
                          <a:cs typeface="Times New Roman" pitchFamily="18" charset="0"/>
                        </a:rPr>
                        <a:t> (</a:t>
                      </a:r>
                      <a:r>
                        <a:rPr kumimoji="0" lang="en-US" sz="1300" b="1" i="0" u="none" strike="noStrike" cap="none" normalizeH="0" baseline="30000" dirty="0" err="1" smtClean="0">
                          <a:ln>
                            <a:noFill/>
                          </a:ln>
                          <a:solidFill>
                            <a:schemeClr val="tx1">
                              <a:lumMod val="60000"/>
                              <a:lumOff val="40000"/>
                            </a:schemeClr>
                          </a:solidFill>
                          <a:effectLst/>
                          <a:latin typeface="Times New Roman" pitchFamily="18" charset="0"/>
                          <a:cs typeface="Times New Roman" pitchFamily="18" charset="0"/>
                        </a:rPr>
                        <a:t>o</a:t>
                      </a:r>
                      <a:r>
                        <a:rPr kumimoji="0" lang="en-US" sz="1300" b="1" i="0" u="none" strike="noStrike" cap="none" normalizeH="0" baseline="0" dirty="0" err="1" smtClean="0">
                          <a:ln>
                            <a:noFill/>
                          </a:ln>
                          <a:solidFill>
                            <a:schemeClr val="tx1">
                              <a:lumMod val="60000"/>
                              <a:lumOff val="40000"/>
                            </a:schemeClr>
                          </a:solidFill>
                          <a:effectLst/>
                          <a:latin typeface="Times New Roman" pitchFamily="18" charset="0"/>
                          <a:cs typeface="Times New Roman" pitchFamily="18" charset="0"/>
                        </a:rPr>
                        <a:t>C</a:t>
                      </a:r>
                      <a:r>
                        <a:rPr kumimoji="0" lang="en-US" sz="1300" b="1" i="0" u="none" strike="noStrike" cap="none" normalizeH="0" baseline="0" dirty="0" smtClean="0">
                          <a:ln>
                            <a:noFill/>
                          </a:ln>
                          <a:solidFill>
                            <a:schemeClr val="tx1">
                              <a:lumMod val="60000"/>
                              <a:lumOff val="40000"/>
                            </a:schemeClr>
                          </a:solidFill>
                          <a:effectLst/>
                          <a:latin typeface="Times New Roman" pitchFamily="18" charset="0"/>
                          <a:cs typeface="Times New Roman" pitchFamily="18" charset="0"/>
                        </a:rPr>
                        <a:t>)</a:t>
                      </a:r>
                      <a:endParaRPr kumimoji="0" lang="en-US" sz="1300" b="1" i="0" u="none" strike="noStrike" cap="none" normalizeH="0" baseline="0" dirty="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3810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Ô xy bão hoà trong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nước ngọt</a:t>
                      </a:r>
                      <a:endParaRPr kumimoji="0" lang="en-US" sz="13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3810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Ô xy bão hoà trong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Nước mặn (30%</a:t>
                      </a:r>
                      <a:r>
                        <a:rPr kumimoji="0" lang="en-US" sz="1300" b="1" i="1"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o</a:t>
                      </a:r>
                      <a:r>
                        <a:rPr kumimoji="0" lang="en-US" sz="13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a:t>
                      </a:r>
                      <a:endParaRPr kumimoji="0" lang="en-US" sz="13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3810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0</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14,6</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11,9</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13,81</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11,29</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4</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13,09</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10,73</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6</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12,44</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10,22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8</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11,83</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9,75</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10</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11,28</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9,32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10,77</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8,92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14</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60000"/>
                              <a:lumOff val="40000"/>
                            </a:schemeClr>
                          </a:solidFill>
                          <a:effectLst/>
                          <a:latin typeface="Times New Roman" pitchFamily="18" charset="0"/>
                          <a:cs typeface="Times New Roman" pitchFamily="18" charset="0"/>
                        </a:rPr>
                        <a:t>10,29</a:t>
                      </a:r>
                      <a:endParaRPr kumimoji="0" lang="en-US" sz="1200" b="1" i="0" u="none" strike="noStrike" cap="none" normalizeH="0" baseline="0" dirty="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8,55</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16</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9,86</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8,21</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18</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60000"/>
                              <a:lumOff val="40000"/>
                            </a:schemeClr>
                          </a:solidFill>
                          <a:effectLst/>
                          <a:latin typeface="Times New Roman" pitchFamily="18" charset="0"/>
                          <a:cs typeface="Times New Roman" pitchFamily="18" charset="0"/>
                        </a:rPr>
                        <a:t>9,45</a:t>
                      </a:r>
                      <a:endParaRPr kumimoji="0" lang="en-US" sz="1200" b="1" i="0" u="none" strike="noStrike" cap="none" normalizeH="0" baseline="0" dirty="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7,90</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20</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9,08</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7,60</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22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8,73</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7,33</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24</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8,40</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7,07</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26</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8,09</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6,83</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28</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7,81</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6,61</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30</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7,54</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6,39</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32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7,29</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6,19</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34</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7,05</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6,01</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a:noFill/>
                    </a:lnTlToBr>
                    <a:lnBlToTr>
                      <a:noFill/>
                    </a:lnBlToTr>
                    <a:noFill/>
                  </a:tcPr>
                </a:tc>
              </a:tr>
              <a:tr h="2742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36</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3810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381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60000"/>
                              <a:lumOff val="40000"/>
                            </a:schemeClr>
                          </a:solidFill>
                          <a:effectLst/>
                          <a:latin typeface="Times New Roman" pitchFamily="18" charset="0"/>
                          <a:cs typeface="Times New Roman" pitchFamily="18" charset="0"/>
                        </a:rPr>
                        <a:t>6,82</a:t>
                      </a:r>
                      <a:endParaRPr kumimoji="0" lang="en-US" sz="1200" b="1" i="0" u="none" strike="noStrike" cap="none" normalizeH="0" baseline="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381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60000"/>
                              <a:lumOff val="40000"/>
                            </a:schemeClr>
                          </a:solidFill>
                          <a:effectLst/>
                          <a:latin typeface="Times New Roman" pitchFamily="18" charset="0"/>
                          <a:cs typeface="Times New Roman" pitchFamily="18" charset="0"/>
                        </a:rPr>
                        <a:t>5,83</a:t>
                      </a:r>
                      <a:endParaRPr kumimoji="0" lang="en-US" sz="1200" b="1" i="0" u="none" strike="noStrike" cap="none" normalizeH="0" baseline="0" dirty="0" smtClean="0">
                        <a:ln>
                          <a:noFill/>
                        </a:ln>
                        <a:solidFill>
                          <a:schemeClr val="tx1">
                            <a:lumMod val="60000"/>
                            <a:lumOff val="40000"/>
                          </a:schemeClr>
                        </a:solidFill>
                        <a:effectLst/>
                        <a:latin typeface="Times New Roman" pitchFamily="18" charset="0"/>
                      </a:endParaRPr>
                    </a:p>
                  </a:txBody>
                  <a:tcPr marT="45715" marB="45715" horzOverflow="overflow">
                    <a:lnL w="19050" cap="flat" cmpd="sng" algn="ctr">
                      <a:solidFill>
                        <a:srgbClr val="CC3300"/>
                      </a:solidFill>
                      <a:prstDash val="solid"/>
                      <a:round/>
                      <a:headEnd type="none" w="med" len="med"/>
                      <a:tailEnd type="none" w="med" len="med"/>
                    </a:lnL>
                    <a:lnR w="3810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38100" cap="flat" cmpd="sng" algn="ctr">
                      <a:solidFill>
                        <a:srgbClr val="CC33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41420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83301001"/>
              </p:ext>
            </p:extLst>
          </p:nvPr>
        </p:nvGraphicFramePr>
        <p:xfrm>
          <a:off x="1219200" y="1752600"/>
          <a:ext cx="6705600" cy="3775722"/>
        </p:xfrm>
        <a:graphic>
          <a:graphicData uri="http://schemas.openxmlformats.org/drawingml/2006/table">
            <a:tbl>
              <a:tblPr>
                <a:tableStyleId>{5C22544A-7EE6-4342-B048-85BDC9FD1C3A}</a:tableStyleId>
              </a:tblPr>
              <a:tblGrid>
                <a:gridCol w="1341120"/>
                <a:gridCol w="1341120"/>
                <a:gridCol w="1341120"/>
                <a:gridCol w="1341120"/>
                <a:gridCol w="1341120"/>
              </a:tblGrid>
              <a:tr h="609261">
                <a:tc>
                  <a:txBody>
                    <a:bodyPr/>
                    <a:lstStyle/>
                    <a:p>
                      <a:pPr algn="ctr" fontAlgn="b"/>
                      <a:r>
                        <a:rPr lang="vi-VN" sz="1400" b="1" u="none" strike="noStrike" dirty="0">
                          <a:effectLst/>
                          <a:latin typeface="Times New Roman" pitchFamily="18" charset="0"/>
                          <a:cs typeface="Times New Roman" pitchFamily="18" charset="0"/>
                        </a:rPr>
                        <a:t>Nhiệt độ</a:t>
                      </a:r>
                      <a:endParaRPr lang="vi-VN" sz="1400" b="1" i="0" u="none" strike="noStrike" dirty="0">
                        <a:solidFill>
                          <a:srgbClr val="000000"/>
                        </a:solidFill>
                        <a:effectLst/>
                        <a:latin typeface="Times New Roman" pitchFamily="18" charset="0"/>
                        <a:cs typeface="Times New Roman" pitchFamily="18" charset="0"/>
                      </a:endParaRPr>
                    </a:p>
                  </a:txBody>
                  <a:tcPr marL="9525" marR="9525" marT="9525" marB="0" anchor="b"/>
                </a:tc>
                <a:tc gridSpan="4">
                  <a:txBody>
                    <a:bodyPr/>
                    <a:lstStyle/>
                    <a:p>
                      <a:pPr algn="ctr" fontAlgn="b"/>
                      <a:r>
                        <a:rPr lang="vi-VN" sz="1400" b="1" u="none" strike="noStrike" dirty="0">
                          <a:effectLst/>
                          <a:latin typeface="Times New Roman" pitchFamily="18" charset="0"/>
                          <a:cs typeface="Times New Roman" pitchFamily="18" charset="0"/>
                        </a:rPr>
                        <a:t>Nồng độ</a:t>
                      </a:r>
                      <a:endParaRPr lang="vi-VN" sz="1400" b="1" i="0" u="none" strike="noStrike" dirty="0">
                        <a:solidFill>
                          <a:srgbClr val="000000"/>
                        </a:solidFill>
                        <a:effectLst/>
                        <a:latin typeface="Times New Roman" pitchFamily="18" charset="0"/>
                        <a:cs typeface="Times New Roman"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609261">
                <a:tc>
                  <a:txBody>
                    <a:bodyPr/>
                    <a:lstStyle/>
                    <a:p>
                      <a:pPr algn="ctr" fontAlgn="b"/>
                      <a:r>
                        <a:rPr lang="en-US" sz="1400" b="1" u="none" strike="noStrike" dirty="0">
                          <a:effectLst/>
                          <a:latin typeface="Times New Roman" pitchFamily="18" charset="0"/>
                          <a:cs typeface="Times New Roman" pitchFamily="18" charset="0"/>
                        </a:rPr>
                        <a:t> </a:t>
                      </a:r>
                      <a:endParaRPr lang="en-US" sz="1400" b="1" i="0" u="none" strike="noStrike" dirty="0">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b="1" u="none" strike="noStrike" dirty="0" err="1" smtClean="0">
                          <a:effectLst/>
                          <a:latin typeface="Times New Roman" pitchFamily="18" charset="0"/>
                          <a:cs typeface="Times New Roman" pitchFamily="18" charset="0"/>
                        </a:rPr>
                        <a:t>Nitơ</a:t>
                      </a:r>
                      <a:endParaRPr lang="en-US" sz="1400" b="1" i="0" u="none" strike="noStrike" dirty="0">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b="1" u="none" strike="noStrike" dirty="0">
                          <a:effectLst/>
                          <a:latin typeface="Times New Roman" pitchFamily="18" charset="0"/>
                          <a:cs typeface="Times New Roman" pitchFamily="18" charset="0"/>
                        </a:rPr>
                        <a:t>Oxy</a:t>
                      </a:r>
                      <a:endParaRPr lang="en-US" sz="1400" b="1" i="0" u="none" strike="noStrike" dirty="0">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b="1" u="none" strike="noStrike" dirty="0">
                          <a:effectLst/>
                          <a:latin typeface="Times New Roman" pitchFamily="18" charset="0"/>
                          <a:cs typeface="Times New Roman" pitchFamily="18" charset="0"/>
                        </a:rPr>
                        <a:t>CO2</a:t>
                      </a:r>
                      <a:endParaRPr lang="en-US" sz="1400" b="1" i="0" u="none" strike="noStrike" dirty="0">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b="1" u="none" strike="noStrike" dirty="0" err="1">
                          <a:effectLst/>
                          <a:latin typeface="Times New Roman" pitchFamily="18" charset="0"/>
                          <a:cs typeface="Times New Roman" pitchFamily="18" charset="0"/>
                        </a:rPr>
                        <a:t>Không</a:t>
                      </a:r>
                      <a:r>
                        <a:rPr lang="en-US" sz="1400" b="1" u="none" strike="noStrike" dirty="0">
                          <a:effectLst/>
                          <a:latin typeface="Times New Roman" pitchFamily="18" charset="0"/>
                          <a:cs typeface="Times New Roman" pitchFamily="18" charset="0"/>
                        </a:rPr>
                        <a:t> </a:t>
                      </a:r>
                      <a:r>
                        <a:rPr lang="en-US" sz="1400" b="1" u="none" strike="noStrike" dirty="0" err="1">
                          <a:effectLst/>
                          <a:latin typeface="Times New Roman" pitchFamily="18" charset="0"/>
                          <a:cs typeface="Times New Roman" pitchFamily="18" charset="0"/>
                        </a:rPr>
                        <a:t>khí</a:t>
                      </a:r>
                      <a:endParaRPr lang="en-US" sz="1400" b="1" i="0" u="none" strike="noStrike" dirty="0">
                        <a:solidFill>
                          <a:srgbClr val="000000"/>
                        </a:solidFill>
                        <a:effectLst/>
                        <a:latin typeface="Times New Roman" pitchFamily="18" charset="0"/>
                        <a:cs typeface="Times New Roman" pitchFamily="18" charset="0"/>
                      </a:endParaRPr>
                    </a:p>
                  </a:txBody>
                  <a:tcPr marL="9525" marR="9525" marT="9525" marB="0" anchor="b"/>
                </a:tc>
              </a:tr>
              <a:tr h="319650">
                <a:tc>
                  <a:txBody>
                    <a:bodyPr/>
                    <a:lstStyle/>
                    <a:p>
                      <a:pPr algn="ctr" fontAlgn="b"/>
                      <a:r>
                        <a:rPr lang="en-US" sz="1400" u="none" strike="noStrike">
                          <a:effectLst/>
                          <a:latin typeface="Times New Roman" pitchFamily="18" charset="0"/>
                          <a:cs typeface="Times New Roman" pitchFamily="18" charset="0"/>
                        </a:rPr>
                        <a:t>5</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dirty="0">
                          <a:effectLst/>
                          <a:latin typeface="Times New Roman" pitchFamily="18" charset="0"/>
                          <a:cs typeface="Times New Roman" pitchFamily="18" charset="0"/>
                        </a:rPr>
                        <a:t>20.33</a:t>
                      </a:r>
                      <a:endParaRPr lang="en-US" sz="1400" b="0" i="0" u="none" strike="noStrike" dirty="0">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dirty="0">
                          <a:effectLst/>
                          <a:latin typeface="Times New Roman" pitchFamily="18" charset="0"/>
                          <a:cs typeface="Times New Roman" pitchFamily="18" charset="0"/>
                        </a:rPr>
                        <a:t>12.56</a:t>
                      </a:r>
                      <a:endParaRPr lang="en-US" sz="1400" b="0" i="0" u="none" strike="noStrike" dirty="0">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0.89</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dirty="0">
                          <a:effectLst/>
                          <a:latin typeface="Times New Roman" pitchFamily="18" charset="0"/>
                          <a:cs typeface="Times New Roman" pitchFamily="18" charset="0"/>
                        </a:rPr>
                        <a:t>34.56</a:t>
                      </a:r>
                      <a:endParaRPr lang="en-US" sz="1400" b="0" i="0" u="none" strike="noStrike" dirty="0">
                        <a:solidFill>
                          <a:srgbClr val="000000"/>
                        </a:solidFill>
                        <a:effectLst/>
                        <a:latin typeface="Times New Roman" pitchFamily="18" charset="0"/>
                        <a:cs typeface="Times New Roman" pitchFamily="18" charset="0"/>
                      </a:endParaRPr>
                    </a:p>
                  </a:txBody>
                  <a:tcPr marL="9525" marR="9525" marT="9525" marB="0" anchor="b"/>
                </a:tc>
              </a:tr>
              <a:tr h="319650">
                <a:tc>
                  <a:txBody>
                    <a:bodyPr/>
                    <a:lstStyle/>
                    <a:p>
                      <a:pPr algn="ctr" fontAlgn="b"/>
                      <a:r>
                        <a:rPr lang="en-US" sz="1400" u="none" strike="noStrike">
                          <a:effectLst/>
                          <a:latin typeface="Times New Roman" pitchFamily="18" charset="0"/>
                          <a:cs typeface="Times New Roman" pitchFamily="18" charset="0"/>
                        </a:rPr>
                        <a:t>10</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18.14</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dirty="0">
                          <a:effectLst/>
                          <a:latin typeface="Times New Roman" pitchFamily="18" charset="0"/>
                          <a:cs typeface="Times New Roman" pitchFamily="18" charset="0"/>
                        </a:rPr>
                        <a:t>11.28</a:t>
                      </a:r>
                      <a:endParaRPr lang="en-US" sz="1400" b="0" i="0" u="none" strike="noStrike" dirty="0">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0.75</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dirty="0">
                          <a:effectLst/>
                          <a:latin typeface="Times New Roman" pitchFamily="18" charset="0"/>
                          <a:cs typeface="Times New Roman" pitchFamily="18" charset="0"/>
                        </a:rPr>
                        <a:t>30.86</a:t>
                      </a:r>
                      <a:endParaRPr lang="en-US" sz="1400" b="0" i="0" u="none" strike="noStrike" dirty="0">
                        <a:solidFill>
                          <a:srgbClr val="000000"/>
                        </a:solidFill>
                        <a:effectLst/>
                        <a:latin typeface="Times New Roman" pitchFamily="18" charset="0"/>
                        <a:cs typeface="Times New Roman" pitchFamily="18" charset="0"/>
                      </a:endParaRPr>
                    </a:p>
                  </a:txBody>
                  <a:tcPr marL="9525" marR="9525" marT="9525" marB="0" anchor="b"/>
                </a:tc>
              </a:tr>
              <a:tr h="319650">
                <a:tc>
                  <a:txBody>
                    <a:bodyPr/>
                    <a:lstStyle/>
                    <a:p>
                      <a:pPr algn="ctr" fontAlgn="b"/>
                      <a:r>
                        <a:rPr lang="en-US" sz="1400" u="none" strike="noStrike">
                          <a:effectLst/>
                          <a:latin typeface="Times New Roman" pitchFamily="18" charset="0"/>
                          <a:cs typeface="Times New Roman" pitchFamily="18" charset="0"/>
                        </a:rPr>
                        <a:t>15</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16.36</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10.07</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dirty="0">
                          <a:effectLst/>
                          <a:latin typeface="Times New Roman" pitchFamily="18" charset="0"/>
                          <a:cs typeface="Times New Roman" pitchFamily="18" charset="0"/>
                        </a:rPr>
                        <a:t>0.63</a:t>
                      </a:r>
                      <a:endParaRPr lang="en-US" sz="1400" b="0" i="0" u="none" strike="noStrike" dirty="0">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dirty="0">
                          <a:effectLst/>
                          <a:latin typeface="Times New Roman" pitchFamily="18" charset="0"/>
                          <a:cs typeface="Times New Roman" pitchFamily="18" charset="0"/>
                        </a:rPr>
                        <a:t>27.68</a:t>
                      </a:r>
                      <a:endParaRPr lang="en-US" sz="1400" b="0" i="0" u="none" strike="noStrike" dirty="0">
                        <a:solidFill>
                          <a:srgbClr val="000000"/>
                        </a:solidFill>
                        <a:effectLst/>
                        <a:latin typeface="Times New Roman" pitchFamily="18" charset="0"/>
                        <a:cs typeface="Times New Roman" pitchFamily="18" charset="0"/>
                      </a:endParaRPr>
                    </a:p>
                  </a:txBody>
                  <a:tcPr marL="9525" marR="9525" marT="9525" marB="0" anchor="b"/>
                </a:tc>
              </a:tr>
              <a:tr h="319650">
                <a:tc>
                  <a:txBody>
                    <a:bodyPr/>
                    <a:lstStyle/>
                    <a:p>
                      <a:pPr algn="ctr" fontAlgn="b"/>
                      <a:r>
                        <a:rPr lang="en-US" sz="1400" u="none" strike="noStrike">
                          <a:effectLst/>
                          <a:latin typeface="Times New Roman" pitchFamily="18" charset="0"/>
                          <a:cs typeface="Times New Roman" pitchFamily="18" charset="0"/>
                        </a:rPr>
                        <a:t>20</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14.88</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9.08</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dirty="0">
                          <a:effectLst/>
                          <a:latin typeface="Times New Roman" pitchFamily="18" charset="0"/>
                          <a:cs typeface="Times New Roman" pitchFamily="18" charset="0"/>
                        </a:rPr>
                        <a:t>0.54</a:t>
                      </a:r>
                      <a:endParaRPr lang="en-US" sz="1400" b="0" i="0" u="none" strike="noStrike" dirty="0">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dirty="0">
                          <a:effectLst/>
                          <a:latin typeface="Times New Roman" pitchFamily="18" charset="0"/>
                          <a:cs typeface="Times New Roman" pitchFamily="18" charset="0"/>
                        </a:rPr>
                        <a:t>25.06</a:t>
                      </a:r>
                      <a:endParaRPr lang="en-US" sz="1400" b="0" i="0" u="none" strike="noStrike" dirty="0">
                        <a:solidFill>
                          <a:srgbClr val="000000"/>
                        </a:solidFill>
                        <a:effectLst/>
                        <a:latin typeface="Times New Roman" pitchFamily="18" charset="0"/>
                        <a:cs typeface="Times New Roman" pitchFamily="18" charset="0"/>
                      </a:endParaRPr>
                    </a:p>
                  </a:txBody>
                  <a:tcPr marL="9525" marR="9525" marT="9525" marB="0" anchor="b"/>
                </a:tc>
              </a:tr>
              <a:tr h="319650">
                <a:tc>
                  <a:txBody>
                    <a:bodyPr/>
                    <a:lstStyle/>
                    <a:p>
                      <a:pPr algn="ctr" fontAlgn="b"/>
                      <a:r>
                        <a:rPr lang="en-US" sz="1400" u="none" strike="noStrike">
                          <a:effectLst/>
                          <a:latin typeface="Times New Roman" pitchFamily="18" charset="0"/>
                          <a:cs typeface="Times New Roman" pitchFamily="18" charset="0"/>
                        </a:rPr>
                        <a:t>25</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13.64</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8.24</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0.46</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dirty="0">
                          <a:effectLst/>
                          <a:latin typeface="Times New Roman" pitchFamily="18" charset="0"/>
                          <a:cs typeface="Times New Roman" pitchFamily="18" charset="0"/>
                        </a:rPr>
                        <a:t>22.84</a:t>
                      </a:r>
                      <a:endParaRPr lang="en-US" sz="1400" b="0" i="0" u="none" strike="noStrike" dirty="0">
                        <a:solidFill>
                          <a:srgbClr val="000000"/>
                        </a:solidFill>
                        <a:effectLst/>
                        <a:latin typeface="Times New Roman" pitchFamily="18" charset="0"/>
                        <a:cs typeface="Times New Roman" pitchFamily="18" charset="0"/>
                      </a:endParaRPr>
                    </a:p>
                  </a:txBody>
                  <a:tcPr marL="9525" marR="9525" marT="9525" marB="0" anchor="b"/>
                </a:tc>
              </a:tr>
              <a:tr h="319650">
                <a:tc>
                  <a:txBody>
                    <a:bodyPr/>
                    <a:lstStyle/>
                    <a:p>
                      <a:pPr algn="ctr" fontAlgn="b"/>
                      <a:r>
                        <a:rPr lang="en-US" sz="1400" u="none" strike="noStrike">
                          <a:effectLst/>
                          <a:latin typeface="Times New Roman" pitchFamily="18" charset="0"/>
                          <a:cs typeface="Times New Roman" pitchFamily="18" charset="0"/>
                        </a:rPr>
                        <a:t>30</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12.58</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7.54</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dirty="0">
                          <a:effectLst/>
                          <a:latin typeface="Times New Roman" pitchFamily="18" charset="0"/>
                          <a:cs typeface="Times New Roman" pitchFamily="18" charset="0"/>
                        </a:rPr>
                        <a:t>0.4</a:t>
                      </a:r>
                      <a:endParaRPr lang="en-US" sz="1400" b="0" i="0" u="none" strike="noStrike" dirty="0">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dirty="0">
                          <a:effectLst/>
                          <a:latin typeface="Times New Roman" pitchFamily="18" charset="0"/>
                          <a:cs typeface="Times New Roman" pitchFamily="18" charset="0"/>
                        </a:rPr>
                        <a:t>20.98</a:t>
                      </a:r>
                      <a:endParaRPr lang="en-US" sz="1400" b="0" i="0" u="none" strike="noStrike" dirty="0">
                        <a:solidFill>
                          <a:srgbClr val="000000"/>
                        </a:solidFill>
                        <a:effectLst/>
                        <a:latin typeface="Times New Roman" pitchFamily="18" charset="0"/>
                        <a:cs typeface="Times New Roman" pitchFamily="18" charset="0"/>
                      </a:endParaRPr>
                    </a:p>
                  </a:txBody>
                  <a:tcPr marL="9525" marR="9525" marT="9525" marB="0" anchor="b"/>
                </a:tc>
              </a:tr>
              <a:tr h="319650">
                <a:tc>
                  <a:txBody>
                    <a:bodyPr/>
                    <a:lstStyle/>
                    <a:p>
                      <a:pPr algn="ctr" fontAlgn="b"/>
                      <a:r>
                        <a:rPr lang="en-US" sz="1400" u="none" strike="noStrike">
                          <a:effectLst/>
                          <a:latin typeface="Times New Roman" pitchFamily="18" charset="0"/>
                          <a:cs typeface="Times New Roman" pitchFamily="18" charset="0"/>
                        </a:rPr>
                        <a:t>35</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11.68</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6.93</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0.35</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dirty="0">
                          <a:effectLst/>
                          <a:latin typeface="Times New Roman" pitchFamily="18" charset="0"/>
                          <a:cs typeface="Times New Roman" pitchFamily="18" charset="0"/>
                        </a:rPr>
                        <a:t>19.38</a:t>
                      </a:r>
                      <a:endParaRPr lang="en-US" sz="1400" b="0" i="0" u="none" strike="noStrike" dirty="0">
                        <a:solidFill>
                          <a:srgbClr val="000000"/>
                        </a:solidFill>
                        <a:effectLst/>
                        <a:latin typeface="Times New Roman" pitchFamily="18" charset="0"/>
                        <a:cs typeface="Times New Roman" pitchFamily="18" charset="0"/>
                      </a:endParaRPr>
                    </a:p>
                  </a:txBody>
                  <a:tcPr marL="9525" marR="9525" marT="9525" marB="0" anchor="b"/>
                </a:tc>
              </a:tr>
              <a:tr h="319650">
                <a:tc>
                  <a:txBody>
                    <a:bodyPr/>
                    <a:lstStyle/>
                    <a:p>
                      <a:pPr algn="ctr" fontAlgn="b"/>
                      <a:r>
                        <a:rPr lang="en-US" sz="1400" u="none" strike="noStrike">
                          <a:effectLst/>
                          <a:latin typeface="Times New Roman" pitchFamily="18" charset="0"/>
                          <a:cs typeface="Times New Roman" pitchFamily="18" charset="0"/>
                        </a:rPr>
                        <a:t>40</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10.89</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6.41</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a:effectLst/>
                          <a:latin typeface="Times New Roman" pitchFamily="18" charset="0"/>
                          <a:cs typeface="Times New Roman" pitchFamily="18" charset="0"/>
                        </a:rPr>
                        <a:t>0.31</a:t>
                      </a:r>
                      <a:endParaRPr lang="en-US" sz="14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n-US" sz="1400" u="none" strike="noStrike" dirty="0">
                          <a:effectLst/>
                          <a:latin typeface="Times New Roman" pitchFamily="18" charset="0"/>
                          <a:cs typeface="Times New Roman" pitchFamily="18" charset="0"/>
                        </a:rPr>
                        <a:t>18</a:t>
                      </a:r>
                      <a:endParaRPr lang="en-US" sz="1400" b="0" i="0" u="none" strike="noStrike" dirty="0">
                        <a:solidFill>
                          <a:srgbClr val="000000"/>
                        </a:solidFill>
                        <a:effectLst/>
                        <a:latin typeface="Times New Roman" pitchFamily="18" charset="0"/>
                        <a:cs typeface="Times New Roman" pitchFamily="18" charset="0"/>
                      </a:endParaRPr>
                    </a:p>
                  </a:txBody>
                  <a:tcPr marL="9525" marR="9525" marT="9525" marB="0" anchor="b"/>
                </a:tc>
              </a:tr>
            </a:tbl>
          </a:graphicData>
        </a:graphic>
      </p:graphicFrame>
      <p:sp>
        <p:nvSpPr>
          <p:cNvPr id="4" name="Footer Placeholder 3"/>
          <p:cNvSpPr>
            <a:spLocks noGrp="1"/>
          </p:cNvSpPr>
          <p:nvPr>
            <p:ph type="ftr" sz="quarter" idx="10"/>
          </p:nvPr>
        </p:nvSpPr>
        <p:spPr/>
        <p:txBody>
          <a:bodyPr/>
          <a:lstStyle/>
          <a:p>
            <a:r>
              <a:rPr lang="en-US" smtClean="0"/>
              <a:t>Company  Logo</a:t>
            </a:r>
            <a:endParaRPr lang="en-US"/>
          </a:p>
        </p:txBody>
      </p:sp>
    </p:spTree>
    <p:extLst>
      <p:ext uri="{BB962C8B-B14F-4D97-AF65-F5344CB8AC3E}">
        <p14:creationId xmlns:p14="http://schemas.microsoft.com/office/powerpoint/2010/main" val="1774568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7162800" y="5881688"/>
            <a:ext cx="1524000" cy="290512"/>
          </a:xfrm>
        </p:spPr>
        <p:txBody>
          <a:bodyPr/>
          <a:lstStyle/>
          <a:p>
            <a:r>
              <a:rPr lang="en-US" smtClean="0"/>
              <a:t>Company  Logo</a:t>
            </a:r>
            <a:endParaRPr lang="en-US"/>
          </a:p>
        </p:txBody>
      </p:sp>
      <p:sp>
        <p:nvSpPr>
          <p:cNvPr id="5" name="Title 1"/>
          <p:cNvSpPr>
            <a:spLocks noGrp="1"/>
          </p:cNvSpPr>
          <p:nvPr>
            <p:ph type="title"/>
          </p:nvPr>
        </p:nvSpPr>
        <p:spPr>
          <a:xfrm>
            <a:off x="838200" y="228600"/>
            <a:ext cx="7391400" cy="563562"/>
          </a:xfrm>
        </p:spPr>
        <p:txBody>
          <a:bodyPr/>
          <a:lstStyle/>
          <a:p>
            <a:r>
              <a:rPr lang="en-US" sz="3200" dirty="0" err="1" smtClean="0">
                <a:latin typeface="Times New Roman" pitchFamily="18" charset="0"/>
                <a:cs typeface="Times New Roman" pitchFamily="18" charset="0"/>
              </a:rPr>
              <a:t>Bệnh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bọt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endParaRPr lang="en-US" sz="3200" dirty="0">
              <a:latin typeface="Times New Roman" pitchFamily="18" charset="0"/>
              <a:cs typeface="Times New Roman" pitchFamily="18" charset="0"/>
            </a:endParaRPr>
          </a:p>
        </p:txBody>
      </p:sp>
      <p:sp>
        <p:nvSpPr>
          <p:cNvPr id="6" name="Footer Placeholder 3"/>
          <p:cNvSpPr txBox="1">
            <a:spLocks/>
          </p:cNvSpPr>
          <p:nvPr/>
        </p:nvSpPr>
        <p:spPr bwMode="auto">
          <a:xfrm>
            <a:off x="7162800" y="5881688"/>
            <a:ext cx="15240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mtClean="0"/>
              <a:t>Company  Logo</a:t>
            </a:r>
            <a:endParaRPr lang="en-US"/>
          </a:p>
        </p:txBody>
      </p:sp>
      <p:sp>
        <p:nvSpPr>
          <p:cNvPr id="9" name="AutoShape 5"/>
          <p:cNvSpPr>
            <a:spLocks noChangeArrowheads="1"/>
          </p:cNvSpPr>
          <p:nvPr/>
        </p:nvSpPr>
        <p:spPr bwMode="auto">
          <a:xfrm>
            <a:off x="533401" y="2531612"/>
            <a:ext cx="2895599" cy="4097788"/>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eaLnBrk="0" hangingPunct="0"/>
            <a:endParaRPr lang="en-US">
              <a:latin typeface="Verdana" pitchFamily="34" charset="0"/>
            </a:endParaRPr>
          </a:p>
        </p:txBody>
      </p:sp>
      <p:sp>
        <p:nvSpPr>
          <p:cNvPr id="10" name="Text Box 6"/>
          <p:cNvSpPr txBox="1">
            <a:spLocks noChangeArrowheads="1"/>
          </p:cNvSpPr>
          <p:nvPr/>
        </p:nvSpPr>
        <p:spPr bwMode="auto">
          <a:xfrm>
            <a:off x="533400" y="2949486"/>
            <a:ext cx="2819400" cy="230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p>
            <a:pPr algn="just" eaLnBrk="0" hangingPunct="0"/>
            <a:r>
              <a:rPr lang="en-US" b="1" dirty="0" err="1" smtClean="0">
                <a:solidFill>
                  <a:srgbClr val="000000"/>
                </a:solidFill>
              </a:rPr>
              <a:t>Khối</a:t>
            </a:r>
            <a:r>
              <a:rPr lang="en-US" b="1" dirty="0" smtClean="0">
                <a:solidFill>
                  <a:srgbClr val="000000"/>
                </a:solidFill>
              </a:rPr>
              <a:t> </a:t>
            </a:r>
            <a:r>
              <a:rPr lang="en-US" b="1" dirty="0" err="1" smtClean="0">
                <a:solidFill>
                  <a:srgbClr val="000000"/>
                </a:solidFill>
              </a:rPr>
              <a:t>nước</a:t>
            </a:r>
            <a:r>
              <a:rPr lang="en-US" b="1" dirty="0" smtClean="0">
                <a:solidFill>
                  <a:srgbClr val="000000"/>
                </a:solidFill>
              </a:rPr>
              <a:t> </a:t>
            </a:r>
            <a:r>
              <a:rPr lang="en-US" b="1" dirty="0" err="1" smtClean="0">
                <a:solidFill>
                  <a:srgbClr val="000000"/>
                </a:solidFill>
              </a:rPr>
              <a:t>ấm</a:t>
            </a:r>
            <a:r>
              <a:rPr lang="en-US" b="1" dirty="0" smtClean="0">
                <a:solidFill>
                  <a:srgbClr val="000000"/>
                </a:solidFill>
              </a:rPr>
              <a:t> </a:t>
            </a:r>
            <a:r>
              <a:rPr lang="en-US" b="1" dirty="0" err="1" smtClean="0">
                <a:solidFill>
                  <a:srgbClr val="000000"/>
                </a:solidFill>
              </a:rPr>
              <a:t>lên</a:t>
            </a:r>
            <a:endParaRPr lang="en-US" b="1" dirty="0" smtClean="0">
              <a:solidFill>
                <a:srgbClr val="000000"/>
              </a:solidFill>
            </a:endParaRPr>
          </a:p>
          <a:p>
            <a:pPr algn="just" eaLnBrk="0" hangingPunct="0"/>
            <a:endParaRPr lang="en-US" b="1" dirty="0" smtClean="0">
              <a:solidFill>
                <a:srgbClr val="000000"/>
              </a:solidFill>
            </a:endParaRPr>
          </a:p>
          <a:p>
            <a:pPr marL="285750" indent="-285750" algn="just" eaLnBrk="0" hangingPunct="0">
              <a:buFontTx/>
              <a:buChar char="-"/>
            </a:pPr>
            <a:r>
              <a:rPr lang="en-US" dirty="0" err="1" smtClean="0">
                <a:solidFill>
                  <a:srgbClr val="000000"/>
                </a:solidFill>
              </a:rPr>
              <a:t>Tăng</a:t>
            </a:r>
            <a:r>
              <a:rPr lang="en-US" dirty="0" smtClean="0">
                <a:solidFill>
                  <a:srgbClr val="000000"/>
                </a:solidFill>
              </a:rPr>
              <a:t> </a:t>
            </a:r>
            <a:r>
              <a:rPr lang="en-US" dirty="0" err="1" smtClean="0">
                <a:solidFill>
                  <a:srgbClr val="000000"/>
                </a:solidFill>
              </a:rPr>
              <a:t>tự</a:t>
            </a:r>
            <a:r>
              <a:rPr lang="en-US" dirty="0" smtClean="0">
                <a:solidFill>
                  <a:srgbClr val="000000"/>
                </a:solidFill>
              </a:rPr>
              <a:t> </a:t>
            </a:r>
            <a:r>
              <a:rPr lang="en-US" dirty="0" err="1" smtClean="0">
                <a:solidFill>
                  <a:srgbClr val="000000"/>
                </a:solidFill>
              </a:rPr>
              <a:t>nhiên</a:t>
            </a:r>
            <a:r>
              <a:rPr lang="en-US" dirty="0" smtClean="0">
                <a:solidFill>
                  <a:srgbClr val="000000"/>
                </a:solidFill>
              </a:rPr>
              <a:t> do </a:t>
            </a:r>
            <a:r>
              <a:rPr lang="en-US" dirty="0" err="1" smtClean="0">
                <a:solidFill>
                  <a:srgbClr val="000000"/>
                </a:solidFill>
              </a:rPr>
              <a:t>nhiệt</a:t>
            </a:r>
            <a:r>
              <a:rPr lang="en-US" dirty="0" smtClean="0">
                <a:solidFill>
                  <a:srgbClr val="000000"/>
                </a:solidFill>
              </a:rPr>
              <a:t> </a:t>
            </a:r>
            <a:r>
              <a:rPr lang="en-US" dirty="0" err="1" smtClean="0">
                <a:solidFill>
                  <a:srgbClr val="000000"/>
                </a:solidFill>
              </a:rPr>
              <a:t>độ</a:t>
            </a:r>
            <a:r>
              <a:rPr lang="en-US" dirty="0" smtClean="0">
                <a:solidFill>
                  <a:srgbClr val="000000"/>
                </a:solidFill>
              </a:rPr>
              <a:t> </a:t>
            </a:r>
            <a:r>
              <a:rPr lang="en-US" dirty="0" err="1" smtClean="0">
                <a:solidFill>
                  <a:srgbClr val="000000"/>
                </a:solidFill>
              </a:rPr>
              <a:t>không</a:t>
            </a:r>
            <a:r>
              <a:rPr lang="en-US" dirty="0" smtClean="0">
                <a:solidFill>
                  <a:srgbClr val="000000"/>
                </a:solidFill>
              </a:rPr>
              <a:t> </a:t>
            </a:r>
            <a:r>
              <a:rPr lang="en-US" dirty="0" err="1" smtClean="0">
                <a:solidFill>
                  <a:srgbClr val="000000"/>
                </a:solidFill>
              </a:rPr>
              <a:t>khí</a:t>
            </a:r>
            <a:r>
              <a:rPr lang="en-US" dirty="0" smtClean="0">
                <a:solidFill>
                  <a:srgbClr val="000000"/>
                </a:solidFill>
              </a:rPr>
              <a:t> </a:t>
            </a:r>
            <a:r>
              <a:rPr lang="en-US" dirty="0" err="1" smtClean="0">
                <a:solidFill>
                  <a:srgbClr val="000000"/>
                </a:solidFill>
              </a:rPr>
              <a:t>hoặc</a:t>
            </a:r>
            <a:r>
              <a:rPr lang="en-US" dirty="0" smtClean="0">
                <a:solidFill>
                  <a:srgbClr val="000000"/>
                </a:solidFill>
              </a:rPr>
              <a:t> </a:t>
            </a:r>
            <a:r>
              <a:rPr lang="en-US" dirty="0" err="1" smtClean="0">
                <a:solidFill>
                  <a:srgbClr val="000000"/>
                </a:solidFill>
              </a:rPr>
              <a:t>trong</a:t>
            </a:r>
            <a:r>
              <a:rPr lang="en-US" dirty="0" smtClean="0">
                <a:solidFill>
                  <a:srgbClr val="000000"/>
                </a:solidFill>
              </a:rPr>
              <a:t> </a:t>
            </a:r>
            <a:r>
              <a:rPr lang="en-US" dirty="0" err="1" smtClean="0">
                <a:solidFill>
                  <a:srgbClr val="000000"/>
                </a:solidFill>
              </a:rPr>
              <a:t>lòng</a:t>
            </a:r>
            <a:r>
              <a:rPr lang="en-US" dirty="0" smtClean="0">
                <a:solidFill>
                  <a:srgbClr val="000000"/>
                </a:solidFill>
              </a:rPr>
              <a:t> </a:t>
            </a:r>
            <a:r>
              <a:rPr lang="en-US" dirty="0" err="1" smtClean="0">
                <a:solidFill>
                  <a:srgbClr val="000000"/>
                </a:solidFill>
              </a:rPr>
              <a:t>đất</a:t>
            </a:r>
            <a:r>
              <a:rPr lang="vi-VN" dirty="0" smtClean="0">
                <a:solidFill>
                  <a:srgbClr val="000000"/>
                </a:solidFill>
              </a:rPr>
              <a:t>.</a:t>
            </a:r>
            <a:endParaRPr lang="en-US" dirty="0" smtClean="0">
              <a:solidFill>
                <a:srgbClr val="000000"/>
              </a:solidFill>
            </a:endParaRPr>
          </a:p>
          <a:p>
            <a:pPr algn="just" eaLnBrk="0" hangingPunct="0"/>
            <a:endParaRPr lang="en-US" dirty="0" smtClean="0">
              <a:solidFill>
                <a:srgbClr val="000000"/>
              </a:solidFill>
            </a:endParaRPr>
          </a:p>
          <a:p>
            <a:pPr marL="285750" indent="-285750" algn="just" eaLnBrk="0" hangingPunct="0">
              <a:buFontTx/>
              <a:buChar char="-"/>
            </a:pPr>
            <a:r>
              <a:rPr lang="en-US" dirty="0" err="1" smtClean="0">
                <a:solidFill>
                  <a:srgbClr val="000000"/>
                </a:solidFill>
              </a:rPr>
              <a:t>Nhiệt</a:t>
            </a:r>
            <a:r>
              <a:rPr lang="en-US" dirty="0" smtClean="0">
                <a:solidFill>
                  <a:srgbClr val="000000"/>
                </a:solidFill>
              </a:rPr>
              <a:t> </a:t>
            </a:r>
            <a:r>
              <a:rPr lang="en-US" dirty="0" err="1" smtClean="0">
                <a:solidFill>
                  <a:srgbClr val="000000"/>
                </a:solidFill>
              </a:rPr>
              <a:t>độ</a:t>
            </a:r>
            <a:r>
              <a:rPr lang="en-US" dirty="0" smtClean="0">
                <a:solidFill>
                  <a:srgbClr val="000000"/>
                </a:solidFill>
              </a:rPr>
              <a:t> </a:t>
            </a:r>
            <a:r>
              <a:rPr lang="en-US" dirty="0" err="1" smtClean="0">
                <a:solidFill>
                  <a:srgbClr val="000000"/>
                </a:solidFill>
              </a:rPr>
              <a:t>nâng</a:t>
            </a:r>
            <a:r>
              <a:rPr lang="en-US" dirty="0" smtClean="0">
                <a:solidFill>
                  <a:srgbClr val="000000"/>
                </a:solidFill>
              </a:rPr>
              <a:t> </a:t>
            </a:r>
            <a:r>
              <a:rPr lang="en-US" dirty="0" err="1" smtClean="0">
                <a:solidFill>
                  <a:srgbClr val="000000"/>
                </a:solidFill>
              </a:rPr>
              <a:t>cao</a:t>
            </a:r>
            <a:r>
              <a:rPr lang="en-US" dirty="0" smtClean="0">
                <a:solidFill>
                  <a:srgbClr val="000000"/>
                </a:solidFill>
              </a:rPr>
              <a:t> </a:t>
            </a:r>
            <a:r>
              <a:rPr lang="en-US" dirty="0" err="1" smtClean="0">
                <a:solidFill>
                  <a:srgbClr val="000000"/>
                </a:solidFill>
              </a:rPr>
              <a:t>trong</a:t>
            </a:r>
            <a:r>
              <a:rPr lang="en-US" dirty="0" smtClean="0">
                <a:solidFill>
                  <a:srgbClr val="000000"/>
                </a:solidFill>
              </a:rPr>
              <a:t> </a:t>
            </a:r>
            <a:r>
              <a:rPr lang="en-US" dirty="0" err="1" smtClean="0">
                <a:solidFill>
                  <a:srgbClr val="000000"/>
                </a:solidFill>
              </a:rPr>
              <a:t>các</a:t>
            </a:r>
            <a:r>
              <a:rPr lang="en-US" dirty="0" smtClean="0">
                <a:solidFill>
                  <a:srgbClr val="000000"/>
                </a:solidFill>
              </a:rPr>
              <a:t> </a:t>
            </a:r>
            <a:r>
              <a:rPr lang="en-US" dirty="0" err="1" smtClean="0">
                <a:solidFill>
                  <a:srgbClr val="000000"/>
                </a:solidFill>
              </a:rPr>
              <a:t>trại</a:t>
            </a:r>
            <a:r>
              <a:rPr lang="en-US" dirty="0" smtClean="0">
                <a:solidFill>
                  <a:srgbClr val="000000"/>
                </a:solidFill>
              </a:rPr>
              <a:t> </a:t>
            </a:r>
            <a:r>
              <a:rPr lang="en-US" dirty="0" err="1" smtClean="0">
                <a:solidFill>
                  <a:srgbClr val="000000"/>
                </a:solidFill>
              </a:rPr>
              <a:t>sản</a:t>
            </a:r>
            <a:r>
              <a:rPr lang="en-US" dirty="0" smtClean="0">
                <a:solidFill>
                  <a:srgbClr val="000000"/>
                </a:solidFill>
              </a:rPr>
              <a:t> </a:t>
            </a:r>
            <a:r>
              <a:rPr lang="en-US" dirty="0" err="1" smtClean="0">
                <a:solidFill>
                  <a:srgbClr val="000000"/>
                </a:solidFill>
              </a:rPr>
              <a:t>xuất</a:t>
            </a:r>
            <a:r>
              <a:rPr lang="vi-VN" dirty="0" smtClean="0">
                <a:solidFill>
                  <a:srgbClr val="000000"/>
                </a:solidFill>
              </a:rPr>
              <a:t> </a:t>
            </a:r>
            <a:endParaRPr lang="en-US" dirty="0">
              <a:solidFill>
                <a:srgbClr val="000000"/>
              </a:solidFill>
            </a:endParaRPr>
          </a:p>
        </p:txBody>
      </p:sp>
      <p:sp>
        <p:nvSpPr>
          <p:cNvPr id="11" name="Freeform 7"/>
          <p:cNvSpPr>
            <a:spLocks/>
          </p:cNvSpPr>
          <p:nvPr/>
        </p:nvSpPr>
        <p:spPr bwMode="gray">
          <a:xfrm>
            <a:off x="1624968" y="1600200"/>
            <a:ext cx="1270631" cy="1003569"/>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12" name="AutoShape 8"/>
          <p:cNvSpPr>
            <a:spLocks noChangeAspect="1" noChangeArrowheads="1" noTextEdit="1"/>
          </p:cNvSpPr>
          <p:nvPr/>
        </p:nvSpPr>
        <p:spPr bwMode="gray">
          <a:xfrm flipH="1">
            <a:off x="4868863" y="25669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Freeform 9"/>
          <p:cNvSpPr>
            <a:spLocks/>
          </p:cNvSpPr>
          <p:nvPr/>
        </p:nvSpPr>
        <p:spPr bwMode="gray">
          <a:xfrm flipH="1">
            <a:off x="6173240" y="1537621"/>
            <a:ext cx="1446759" cy="102936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grpSp>
        <p:nvGrpSpPr>
          <p:cNvPr id="14" name="Group 10"/>
          <p:cNvGrpSpPr>
            <a:grpSpLocks/>
          </p:cNvGrpSpPr>
          <p:nvPr/>
        </p:nvGrpSpPr>
        <p:grpSpPr bwMode="auto">
          <a:xfrm>
            <a:off x="3048000" y="990600"/>
            <a:ext cx="2998788" cy="1458913"/>
            <a:chOff x="1997" y="1314"/>
            <a:chExt cx="1889" cy="1009"/>
          </a:xfrm>
        </p:grpSpPr>
        <p:grpSp>
          <p:nvGrpSpPr>
            <p:cNvPr id="15" name="Group 11"/>
            <p:cNvGrpSpPr>
              <a:grpSpLocks/>
            </p:cNvGrpSpPr>
            <p:nvPr/>
          </p:nvGrpSpPr>
          <p:grpSpPr bwMode="auto">
            <a:xfrm>
              <a:off x="1997" y="1404"/>
              <a:ext cx="1889" cy="919"/>
              <a:chOff x="1973" y="1027"/>
              <a:chExt cx="1926" cy="937"/>
            </a:xfrm>
          </p:grpSpPr>
          <p:sp>
            <p:nvSpPr>
              <p:cNvPr id="20"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7"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8"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9"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22" name="Text Box 18"/>
          <p:cNvSpPr txBox="1">
            <a:spLocks noChangeArrowheads="1"/>
          </p:cNvSpPr>
          <p:nvPr/>
        </p:nvSpPr>
        <p:spPr bwMode="auto">
          <a:xfrm>
            <a:off x="3434418" y="1290945"/>
            <a:ext cx="2132293" cy="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spAutoFit/>
          </a:bodyPr>
          <a:lstStyle/>
          <a:p>
            <a:pPr algn="ctr" eaLnBrk="0" hangingPunct="0"/>
            <a:r>
              <a:rPr lang="en-US" sz="2400" b="1" dirty="0" err="1" smtClean="0">
                <a:solidFill>
                  <a:schemeClr val="bg1"/>
                </a:solidFill>
              </a:rPr>
              <a:t>Nguyên</a:t>
            </a:r>
            <a:r>
              <a:rPr lang="en-US" sz="2400" b="1" dirty="0" smtClean="0">
                <a:solidFill>
                  <a:schemeClr val="bg1"/>
                </a:solidFill>
              </a:rPr>
              <a:t> </a:t>
            </a:r>
            <a:r>
              <a:rPr lang="en-US" sz="2400" b="1" dirty="0" err="1" smtClean="0">
                <a:solidFill>
                  <a:schemeClr val="bg1"/>
                </a:solidFill>
              </a:rPr>
              <a:t>nhân</a:t>
            </a:r>
            <a:endParaRPr lang="en-US" sz="1400" b="1" dirty="0">
              <a:solidFill>
                <a:schemeClr val="bg1"/>
              </a:solidFill>
            </a:endParaRPr>
          </a:p>
        </p:txBody>
      </p:sp>
      <p:sp>
        <p:nvSpPr>
          <p:cNvPr id="42" name="AutoShape 3"/>
          <p:cNvSpPr>
            <a:spLocks noChangeArrowheads="1"/>
          </p:cNvSpPr>
          <p:nvPr/>
        </p:nvSpPr>
        <p:spPr bwMode="auto">
          <a:xfrm>
            <a:off x="5791200" y="2514600"/>
            <a:ext cx="2743200" cy="4062412"/>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eaLnBrk="0" hangingPunct="0"/>
            <a:endParaRPr lang="en-US">
              <a:latin typeface="Verdana" pitchFamily="34" charset="0"/>
            </a:endParaRPr>
          </a:p>
        </p:txBody>
      </p:sp>
      <p:sp>
        <p:nvSpPr>
          <p:cNvPr id="43" name="Text Box 19"/>
          <p:cNvSpPr txBox="1">
            <a:spLocks noChangeArrowheads="1"/>
          </p:cNvSpPr>
          <p:nvPr/>
        </p:nvSpPr>
        <p:spPr bwMode="auto">
          <a:xfrm>
            <a:off x="5867400" y="2908280"/>
            <a:ext cx="255508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vi-VN" b="1" dirty="0">
                <a:solidFill>
                  <a:srgbClr val="000000"/>
                </a:solidFill>
              </a:rPr>
              <a:t>Trong quá trình vận chuyển, bơm </a:t>
            </a:r>
            <a:r>
              <a:rPr lang="vi-VN" b="1" dirty="0" smtClean="0">
                <a:solidFill>
                  <a:srgbClr val="000000"/>
                </a:solidFill>
              </a:rPr>
              <a:t>O</a:t>
            </a:r>
            <a:r>
              <a:rPr lang="en-US" b="1" baseline="-25000" dirty="0" smtClean="0">
                <a:solidFill>
                  <a:srgbClr val="000000"/>
                </a:solidFill>
              </a:rPr>
              <a:t>2</a:t>
            </a:r>
            <a:r>
              <a:rPr lang="en-US" b="1" dirty="0" smtClean="0">
                <a:solidFill>
                  <a:srgbClr val="000000"/>
                </a:solidFill>
              </a:rPr>
              <a:t> </a:t>
            </a:r>
            <a:r>
              <a:rPr lang="vi-VN" b="1" dirty="0" smtClean="0">
                <a:solidFill>
                  <a:srgbClr val="000000"/>
                </a:solidFill>
              </a:rPr>
              <a:t>quá nhiều</a:t>
            </a:r>
            <a:r>
              <a:rPr lang="en-US" b="1" dirty="0" smtClean="0">
                <a:solidFill>
                  <a:srgbClr val="000000"/>
                </a:solidFill>
              </a:rPr>
              <a:t>:</a:t>
            </a:r>
            <a:r>
              <a:rPr lang="vi-VN" b="1" dirty="0" smtClean="0">
                <a:solidFill>
                  <a:srgbClr val="000000"/>
                </a:solidFill>
              </a:rPr>
              <a:t> </a:t>
            </a:r>
            <a:endParaRPr lang="vi-VN" b="1" dirty="0">
              <a:solidFill>
                <a:srgbClr val="000000"/>
              </a:solidFill>
            </a:endParaRPr>
          </a:p>
          <a:p>
            <a:pPr marL="285750" indent="-285750" algn="just" eaLnBrk="0" hangingPunct="0">
              <a:buFontTx/>
              <a:buChar char="-"/>
            </a:pPr>
            <a:r>
              <a:rPr lang="en-US" dirty="0" smtClean="0">
                <a:solidFill>
                  <a:srgbClr val="000000"/>
                </a:solidFill>
              </a:rPr>
              <a:t>C</a:t>
            </a:r>
            <a:r>
              <a:rPr lang="vi-VN" dirty="0" smtClean="0">
                <a:solidFill>
                  <a:srgbClr val="000000"/>
                </a:solidFill>
              </a:rPr>
              <a:t>ũng </a:t>
            </a:r>
            <a:r>
              <a:rPr lang="vi-VN" dirty="0">
                <a:solidFill>
                  <a:srgbClr val="000000"/>
                </a:solidFill>
              </a:rPr>
              <a:t>có thể gây bệnh bọt khí. </a:t>
            </a:r>
            <a:endParaRPr lang="en-US" dirty="0" smtClean="0">
              <a:solidFill>
                <a:srgbClr val="000000"/>
              </a:solidFill>
            </a:endParaRPr>
          </a:p>
          <a:p>
            <a:pPr marL="285750" indent="-285750" algn="just" eaLnBrk="0" hangingPunct="0">
              <a:buFontTx/>
              <a:buChar char="-"/>
            </a:pPr>
            <a:r>
              <a:rPr lang="vi-VN" dirty="0" smtClean="0">
                <a:solidFill>
                  <a:srgbClr val="000000"/>
                </a:solidFill>
              </a:rPr>
              <a:t>Nhất </a:t>
            </a:r>
            <a:r>
              <a:rPr lang="vi-VN" dirty="0">
                <a:solidFill>
                  <a:srgbClr val="000000"/>
                </a:solidFill>
              </a:rPr>
              <a:t>là lúc nhiệt độ </a:t>
            </a:r>
            <a:r>
              <a:rPr lang="vi-VN" dirty="0" smtClean="0">
                <a:solidFill>
                  <a:srgbClr val="000000"/>
                </a:solidFill>
              </a:rPr>
              <a:t>lên </a:t>
            </a:r>
            <a:r>
              <a:rPr lang="vi-VN" dirty="0">
                <a:solidFill>
                  <a:srgbClr val="000000"/>
                </a:solidFill>
              </a:rPr>
              <a:t>cao, các chất hoà tan vào nước càng mạnh </a:t>
            </a:r>
            <a:r>
              <a:rPr lang="vi-VN" dirty="0" smtClean="0">
                <a:solidFill>
                  <a:srgbClr val="000000"/>
                </a:solidFill>
              </a:rPr>
              <a:t>dẫn </a:t>
            </a:r>
            <a:r>
              <a:rPr lang="vi-VN" dirty="0">
                <a:solidFill>
                  <a:srgbClr val="000000"/>
                </a:solidFill>
              </a:rPr>
              <a:t>nhanh đến độ bão hoà gây bệnh bọt khí.</a:t>
            </a:r>
            <a:endParaRPr lang="en-US" sz="1200" dirty="0">
              <a:solidFill>
                <a:srgbClr val="000000"/>
              </a:solidFill>
            </a:endParaRPr>
          </a:p>
        </p:txBody>
      </p:sp>
    </p:spTree>
    <p:extLst>
      <p:ext uri="{BB962C8B-B14F-4D97-AF65-F5344CB8AC3E}">
        <p14:creationId xmlns:p14="http://schemas.microsoft.com/office/powerpoint/2010/main" val="2509407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438"/>
            <a:ext cx="7391400" cy="563562"/>
          </a:xfrm>
        </p:spPr>
        <p:txBody>
          <a:bodyPr/>
          <a:lstStyle/>
          <a:p>
            <a:r>
              <a:rPr lang="en-US" sz="3200" dirty="0" err="1">
                <a:latin typeface="Times New Roman" pitchFamily="18" charset="0"/>
                <a:cs typeface="Times New Roman" pitchFamily="18" charset="0"/>
              </a:rPr>
              <a:t>Bệnh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bọt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304925"/>
            <a:ext cx="3962400" cy="5248275"/>
          </a:xfrm>
        </p:spPr>
        <p:txBody>
          <a:bodyPr/>
          <a:lstStyle/>
          <a:p>
            <a:pPr algn="just"/>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bọt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khí</a:t>
            </a:r>
            <a:r>
              <a:rPr lang="en-US" sz="2800" b="0" dirty="0" smtClean="0">
                <a:latin typeface="Times New Roman" pitchFamily="18" charset="0"/>
                <a:cs typeface="Times New Roman" pitchFamily="18" charset="0"/>
              </a:rPr>
              <a:t>: </a:t>
            </a:r>
          </a:p>
          <a:p>
            <a:pPr algn="just">
              <a:buFont typeface="Wingdings" pitchFamily="2" charset="2"/>
              <a:buChar char="Ø"/>
            </a:pPr>
            <a:r>
              <a:rPr lang="vi-VN" sz="2800" b="0" dirty="0" smtClean="0">
                <a:latin typeface="Times New Roman" pitchFamily="18" charset="0"/>
                <a:cs typeface="Times New Roman" pitchFamily="18" charset="0"/>
              </a:rPr>
              <a:t>Bọt </a:t>
            </a:r>
            <a:r>
              <a:rPr lang="vi-VN" sz="2800" b="0" dirty="0">
                <a:latin typeface="Times New Roman" pitchFamily="18" charset="0"/>
                <a:cs typeface="Times New Roman" pitchFamily="18" charset="0"/>
              </a:rPr>
              <a:t>khí vào cơ thể cá tôm qua miệng, qua </a:t>
            </a:r>
            <a:r>
              <a:rPr lang="vi-VN" sz="2800" b="0" dirty="0" smtClean="0">
                <a:latin typeface="Times New Roman" pitchFamily="18" charset="0"/>
                <a:cs typeface="Times New Roman" pitchFamily="18" charset="0"/>
              </a:rPr>
              <a:t>mang</a:t>
            </a:r>
            <a:r>
              <a:rPr lang="en-US" sz="2800" b="0" dirty="0" smtClean="0">
                <a:latin typeface="Times New Roman" pitchFamily="18" charset="0"/>
                <a:cs typeface="Times New Roman" pitchFamily="18" charset="0"/>
              </a:rPr>
              <a:t> </a:t>
            </a:r>
            <a:r>
              <a:rPr lang="vi-VN" sz="2800" b="0" dirty="0" smtClean="0">
                <a:latin typeface="Times New Roman" pitchFamily="18" charset="0"/>
                <a:cs typeface="Times New Roman" pitchFamily="18" charset="0"/>
              </a:rPr>
              <a:t>và </a:t>
            </a:r>
            <a:r>
              <a:rPr lang="vi-VN" sz="2800" b="0" dirty="0">
                <a:latin typeface="Times New Roman" pitchFamily="18" charset="0"/>
                <a:cs typeface="Times New Roman" pitchFamily="18" charset="0"/>
              </a:rPr>
              <a:t>qua da khuyếch tán đến mạch máu </a:t>
            </a:r>
            <a:endParaRPr lang="en-US" sz="2800" b="0" dirty="0" smtClean="0">
              <a:latin typeface="Times New Roman" pitchFamily="18" charset="0"/>
              <a:cs typeface="Times New Roman" pitchFamily="18" charset="0"/>
            </a:endParaRPr>
          </a:p>
          <a:p>
            <a:pPr algn="just">
              <a:buFont typeface="Wingdings" pitchFamily="2" charset="2"/>
              <a:buChar char="Ø"/>
            </a:pPr>
            <a:r>
              <a:rPr lang="en-US" sz="2800" b="0" dirty="0">
                <a:latin typeface="Times New Roman" pitchFamily="18" charset="0"/>
                <a:cs typeface="Times New Roman" pitchFamily="18" charset="0"/>
              </a:rPr>
              <a:t>K</a:t>
            </a:r>
            <a:r>
              <a:rPr lang="vi-VN" sz="2800" b="0" dirty="0" smtClean="0">
                <a:latin typeface="Times New Roman" pitchFamily="18" charset="0"/>
                <a:cs typeface="Times New Roman" pitchFamily="18" charset="0"/>
              </a:rPr>
              <a:t>hí </a:t>
            </a:r>
            <a:r>
              <a:rPr lang="vi-VN" sz="2800" b="0" dirty="0">
                <a:latin typeface="Times New Roman" pitchFamily="18" charset="0"/>
                <a:cs typeface="Times New Roman" pitchFamily="18" charset="0"/>
              </a:rPr>
              <a:t>trong mạch máu bão hoà, trong máu quá </a:t>
            </a:r>
            <a:r>
              <a:rPr lang="vi-VN" sz="2800" b="0" dirty="0" smtClean="0">
                <a:latin typeface="Times New Roman" pitchFamily="18" charset="0"/>
                <a:cs typeface="Times New Roman" pitchFamily="18" charset="0"/>
              </a:rPr>
              <a:t>nhiều </a:t>
            </a:r>
            <a:r>
              <a:rPr lang="vi-VN" sz="2800" b="0" dirty="0">
                <a:latin typeface="Times New Roman" pitchFamily="18" charset="0"/>
                <a:cs typeface="Times New Roman" pitchFamily="18" charset="0"/>
              </a:rPr>
              <a:t>thể khí di </a:t>
            </a:r>
            <a:r>
              <a:rPr lang="vi-VN" sz="2800" b="0" dirty="0" smtClean="0">
                <a:latin typeface="Times New Roman" pitchFamily="18" charset="0"/>
                <a:cs typeface="Times New Roman" pitchFamily="18" charset="0"/>
              </a:rPr>
              <a:t>động</a:t>
            </a:r>
            <a:endParaRPr lang="en-US" sz="2800" b="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Company  Logo</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447800"/>
            <a:ext cx="4000500" cy="3810000"/>
          </a:xfrm>
          <a:prstGeom prst="rect">
            <a:avLst/>
          </a:prstGeom>
        </p:spPr>
      </p:pic>
    </p:spTree>
    <p:extLst>
      <p:ext uri="{BB962C8B-B14F-4D97-AF65-F5344CB8AC3E}">
        <p14:creationId xmlns:p14="http://schemas.microsoft.com/office/powerpoint/2010/main" val="771621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latin typeface="Times New Roman" pitchFamily="18" charset="0"/>
                <a:cs typeface="Times New Roman" pitchFamily="18" charset="0"/>
              </a:rPr>
              <a:t>Triệu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a:t>
            </a:r>
            <a:r>
              <a:rPr lang="en-US" sz="2800" dirty="0" err="1" smtClean="0">
                <a:latin typeface="Times New Roman" pitchFamily="18" charset="0"/>
                <a:cs typeface="Times New Roman" pitchFamily="18" charset="0"/>
              </a:rPr>
              <a:t>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bọt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khí</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Company  Logo</a:t>
            </a:r>
            <a:endParaRPr lang="en-US"/>
          </a:p>
        </p:txBody>
      </p:sp>
      <p:sp>
        <p:nvSpPr>
          <p:cNvPr id="5" name="Footer Placeholder 3"/>
          <p:cNvSpPr txBox="1">
            <a:spLocks/>
          </p:cNvSpPr>
          <p:nvPr/>
        </p:nvSpPr>
        <p:spPr bwMode="auto">
          <a:xfrm>
            <a:off x="7162800" y="6567488"/>
            <a:ext cx="15240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mtClean="0"/>
              <a:t>Company  Logo</a:t>
            </a:r>
            <a:endParaRPr lang="en-US"/>
          </a:p>
        </p:txBody>
      </p:sp>
      <p:grpSp>
        <p:nvGrpSpPr>
          <p:cNvPr id="7" name="Group 3"/>
          <p:cNvGrpSpPr>
            <a:grpSpLocks/>
          </p:cNvGrpSpPr>
          <p:nvPr/>
        </p:nvGrpSpPr>
        <p:grpSpPr bwMode="auto">
          <a:xfrm>
            <a:off x="152400" y="1371601"/>
            <a:ext cx="2842684" cy="4495800"/>
            <a:chOff x="720" y="1296"/>
            <a:chExt cx="1367" cy="2542"/>
          </a:xfrm>
        </p:grpSpPr>
        <p:sp>
          <p:nvSpPr>
            <p:cNvPr id="8"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5"/>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 name="Group 10"/>
            <p:cNvGrpSpPr>
              <a:grpSpLocks/>
            </p:cNvGrpSpPr>
            <p:nvPr/>
          </p:nvGrpSpPr>
          <p:grpSpPr bwMode="auto">
            <a:xfrm>
              <a:off x="1189" y="1296"/>
              <a:ext cx="405" cy="405"/>
              <a:chOff x="1289" y="582"/>
              <a:chExt cx="668" cy="668"/>
            </a:xfrm>
          </p:grpSpPr>
          <p:sp>
            <p:nvSpPr>
              <p:cNvPr id="17"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8"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9"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0"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1"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15" name="Text Box 16"/>
            <p:cNvSpPr txBox="1">
              <a:spLocks noChangeArrowheads="1"/>
            </p:cNvSpPr>
            <p:nvPr/>
          </p:nvSpPr>
          <p:spPr bwMode="gray">
            <a:xfrm>
              <a:off x="1276"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1</a:t>
              </a:r>
              <a:endParaRPr lang="en-US"/>
            </a:p>
          </p:txBody>
        </p:sp>
        <p:sp>
          <p:nvSpPr>
            <p:cNvPr id="16" name="Text Box 17"/>
            <p:cNvSpPr txBox="1">
              <a:spLocks noChangeArrowheads="1"/>
            </p:cNvSpPr>
            <p:nvPr/>
          </p:nvSpPr>
          <p:spPr bwMode="gray">
            <a:xfrm>
              <a:off x="830" y="1701"/>
              <a:ext cx="1204" cy="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vi-VN" sz="1600" b="1" dirty="0">
                  <a:solidFill>
                    <a:schemeClr val="bg1"/>
                  </a:solidFill>
                  <a:latin typeface="Verdana" pitchFamily="34" charset="0"/>
                </a:rPr>
                <a:t>Ban đầu cá tôm cảm thấy khó chịu, bơi hỗn loạn trên </a:t>
              </a:r>
            </a:p>
            <a:p>
              <a:pPr algn="just"/>
              <a:r>
                <a:rPr lang="vi-VN" sz="1600" b="1" dirty="0">
                  <a:solidFill>
                    <a:schemeClr val="bg1"/>
                  </a:solidFill>
                  <a:latin typeface="Verdana" pitchFamily="34" charset="0"/>
                </a:rPr>
                <a:t>mặt nước nhưng năng lực vận động yếu</a:t>
              </a:r>
              <a:endParaRPr lang="en-US" sz="2000" b="1" dirty="0">
                <a:solidFill>
                  <a:schemeClr val="bg1"/>
                </a:solidFill>
              </a:endParaRPr>
            </a:p>
          </p:txBody>
        </p:sp>
      </p:grpSp>
      <p:grpSp>
        <p:nvGrpSpPr>
          <p:cNvPr id="22" name="Group 18"/>
          <p:cNvGrpSpPr>
            <a:grpSpLocks/>
          </p:cNvGrpSpPr>
          <p:nvPr/>
        </p:nvGrpSpPr>
        <p:grpSpPr bwMode="auto">
          <a:xfrm>
            <a:off x="3122083" y="1371601"/>
            <a:ext cx="2710551" cy="4495800"/>
            <a:chOff x="2208" y="1296"/>
            <a:chExt cx="1365" cy="2542"/>
          </a:xfrm>
        </p:grpSpPr>
        <p:sp>
          <p:nvSpPr>
            <p:cNvPr id="23"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20"/>
            <p:cNvSpPr>
              <a:spLocks noChangeArrowheads="1"/>
            </p:cNvSpPr>
            <p:nvPr/>
          </p:nvSpPr>
          <p:spPr bwMode="gray">
            <a:xfrm>
              <a:off x="2229" y="1495"/>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2"/>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23"/>
            <p:cNvSpPr>
              <a:spLocks noChangeArrowheads="1"/>
            </p:cNvSpPr>
            <p:nvPr/>
          </p:nvSpPr>
          <p:spPr bwMode="gray">
            <a:xfrm>
              <a:off x="2677" y="1296"/>
              <a:ext cx="405" cy="40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8" name="Oval 24"/>
            <p:cNvSpPr>
              <a:spLocks noChangeArrowheads="1"/>
            </p:cNvSpPr>
            <p:nvPr/>
          </p:nvSpPr>
          <p:spPr bwMode="gray">
            <a:xfrm>
              <a:off x="2681" y="1299"/>
              <a:ext cx="392" cy="39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9"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 name="Oval 26"/>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1" name="Oval 27"/>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2" name="Text Box 28"/>
            <p:cNvSpPr txBox="1">
              <a:spLocks noChangeArrowheads="1"/>
            </p:cNvSpPr>
            <p:nvPr/>
          </p:nvSpPr>
          <p:spPr bwMode="gray">
            <a:xfrm>
              <a:off x="2764"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2</a:t>
              </a:r>
              <a:endParaRPr lang="en-US"/>
            </a:p>
          </p:txBody>
        </p:sp>
        <p:sp>
          <p:nvSpPr>
            <p:cNvPr id="33" name="Text Box 29"/>
            <p:cNvSpPr txBox="1">
              <a:spLocks noChangeArrowheads="1"/>
            </p:cNvSpPr>
            <p:nvPr/>
          </p:nvSpPr>
          <p:spPr bwMode="gray">
            <a:xfrm>
              <a:off x="2256" y="1727"/>
              <a:ext cx="1286" cy="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vi-VN" sz="1600" b="1" dirty="0">
                  <a:solidFill>
                    <a:schemeClr val="bg1"/>
                  </a:solidFill>
                  <a:latin typeface="Verdana" pitchFamily="34" charset="0"/>
                </a:rPr>
                <a:t>Lúc bọt khí còn nhỏ cá có thể chống lại lực nổi để bơi </a:t>
              </a:r>
            </a:p>
            <a:p>
              <a:pPr algn="just"/>
              <a:r>
                <a:rPr lang="vi-VN" sz="1600" b="1" dirty="0">
                  <a:solidFill>
                    <a:schemeClr val="bg1"/>
                  </a:solidFill>
                  <a:latin typeface="Verdana" pitchFamily="34" charset="0"/>
                </a:rPr>
                <a:t>xuống dưới nhưng cơ thể bị mất cân </a:t>
              </a:r>
              <a:r>
                <a:rPr lang="vi-VN" sz="1600" b="1" dirty="0" smtClean="0">
                  <a:solidFill>
                    <a:schemeClr val="bg1"/>
                  </a:solidFill>
                  <a:latin typeface="Verdana" pitchFamily="34" charset="0"/>
                </a:rPr>
                <a:t>bằng</a:t>
              </a:r>
              <a:r>
                <a:rPr lang="en-US" sz="1600" b="1" dirty="0" smtClean="0">
                  <a:solidFill>
                    <a:schemeClr val="bg1"/>
                  </a:solidFill>
                  <a:latin typeface="Verdana" pitchFamily="34" charset="0"/>
                </a:rPr>
                <a:t>, </a:t>
              </a:r>
              <a:r>
                <a:rPr lang="en-US" sz="1600" b="1" dirty="0" err="1" smtClean="0">
                  <a:solidFill>
                    <a:schemeClr val="bg1"/>
                  </a:solidFill>
                  <a:latin typeface="Verdana" pitchFamily="34" charset="0"/>
                </a:rPr>
                <a:t>nặng</a:t>
              </a:r>
              <a:r>
                <a:rPr lang="en-US" sz="1600" b="1" dirty="0" smtClean="0">
                  <a:solidFill>
                    <a:schemeClr val="bg1"/>
                  </a:solidFill>
                  <a:latin typeface="Verdana" pitchFamily="34" charset="0"/>
                </a:rPr>
                <a:t> </a:t>
              </a:r>
              <a:r>
                <a:rPr lang="en-US" sz="1600" b="1" dirty="0" err="1" smtClean="0">
                  <a:solidFill>
                    <a:schemeClr val="bg1"/>
                  </a:solidFill>
                  <a:latin typeface="Verdana" pitchFamily="34" charset="0"/>
                </a:rPr>
                <a:t>cá</a:t>
              </a:r>
              <a:r>
                <a:rPr lang="en-US" sz="1600" b="1" dirty="0" smtClean="0">
                  <a:solidFill>
                    <a:schemeClr val="bg1"/>
                  </a:solidFill>
                  <a:latin typeface="Verdana" pitchFamily="34" charset="0"/>
                </a:rPr>
                <a:t> </a:t>
              </a:r>
              <a:r>
                <a:rPr lang="en-US" sz="1600" b="1" dirty="0" err="1" smtClean="0">
                  <a:solidFill>
                    <a:schemeClr val="bg1"/>
                  </a:solidFill>
                  <a:latin typeface="Verdana" pitchFamily="34" charset="0"/>
                </a:rPr>
                <a:t>có</a:t>
              </a:r>
              <a:r>
                <a:rPr lang="en-US" sz="1600" b="1" dirty="0" smtClean="0">
                  <a:solidFill>
                    <a:schemeClr val="bg1"/>
                  </a:solidFill>
                  <a:latin typeface="Verdana" pitchFamily="34" charset="0"/>
                </a:rPr>
                <a:t> </a:t>
              </a:r>
              <a:r>
                <a:rPr lang="en-US" sz="1600" b="1" dirty="0" err="1" smtClean="0">
                  <a:solidFill>
                    <a:schemeClr val="bg1"/>
                  </a:solidFill>
                  <a:latin typeface="Verdana" pitchFamily="34" charset="0"/>
                </a:rPr>
                <a:t>thể</a:t>
              </a:r>
              <a:r>
                <a:rPr lang="en-US" sz="1600" b="1" dirty="0" smtClean="0">
                  <a:solidFill>
                    <a:schemeClr val="bg1"/>
                  </a:solidFill>
                  <a:latin typeface="Verdana" pitchFamily="34" charset="0"/>
                </a:rPr>
                <a:t> </a:t>
              </a:r>
              <a:r>
                <a:rPr lang="en-US" sz="1600" b="1" dirty="0" err="1" smtClean="0">
                  <a:solidFill>
                    <a:schemeClr val="bg1"/>
                  </a:solidFill>
                  <a:latin typeface="Verdana" pitchFamily="34" charset="0"/>
                </a:rPr>
                <a:t>chết</a:t>
              </a:r>
              <a:r>
                <a:rPr lang="en-US" sz="1600" b="1" dirty="0" smtClean="0">
                  <a:solidFill>
                    <a:schemeClr val="bg1"/>
                  </a:solidFill>
                  <a:latin typeface="Verdana" pitchFamily="34" charset="0"/>
                </a:rPr>
                <a:t> </a:t>
              </a:r>
              <a:r>
                <a:rPr lang="en-US" sz="1600" b="1" dirty="0" err="1" smtClean="0">
                  <a:solidFill>
                    <a:schemeClr val="bg1"/>
                  </a:solidFill>
                  <a:latin typeface="Verdana" pitchFamily="34" charset="0"/>
                </a:rPr>
                <a:t>vì</a:t>
              </a:r>
              <a:r>
                <a:rPr lang="en-US" sz="1600" b="1" dirty="0" smtClean="0">
                  <a:solidFill>
                    <a:schemeClr val="bg1"/>
                  </a:solidFill>
                  <a:latin typeface="Verdana" pitchFamily="34" charset="0"/>
                </a:rPr>
                <a:t> </a:t>
              </a:r>
              <a:r>
                <a:rPr lang="en-US" sz="1600" b="1" dirty="0" err="1" smtClean="0">
                  <a:solidFill>
                    <a:schemeClr val="bg1"/>
                  </a:solidFill>
                  <a:latin typeface="Verdana" pitchFamily="34" charset="0"/>
                </a:rPr>
                <a:t>tăng</a:t>
              </a:r>
              <a:r>
                <a:rPr lang="en-US" sz="1600" b="1" dirty="0" smtClean="0">
                  <a:solidFill>
                    <a:schemeClr val="bg1"/>
                  </a:solidFill>
                  <a:latin typeface="Verdana" pitchFamily="34" charset="0"/>
                </a:rPr>
                <a:t> </a:t>
              </a:r>
              <a:r>
                <a:rPr lang="en-US" sz="1600" b="1" dirty="0" err="1" smtClean="0">
                  <a:solidFill>
                    <a:schemeClr val="bg1"/>
                  </a:solidFill>
                  <a:latin typeface="Verdana" pitchFamily="34" charset="0"/>
                </a:rPr>
                <a:t>mạch</a:t>
              </a:r>
              <a:endParaRPr lang="en-US" sz="2000" b="1" dirty="0">
                <a:solidFill>
                  <a:schemeClr val="bg1"/>
                </a:solidFill>
              </a:endParaRPr>
            </a:p>
          </p:txBody>
        </p:sp>
        <p:sp>
          <p:nvSpPr>
            <p:cNvPr id="34"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 name="Group 32"/>
          <p:cNvGrpSpPr>
            <a:grpSpLocks/>
          </p:cNvGrpSpPr>
          <p:nvPr/>
        </p:nvGrpSpPr>
        <p:grpSpPr bwMode="auto">
          <a:xfrm>
            <a:off x="5943601" y="1405205"/>
            <a:ext cx="2743200" cy="4548321"/>
            <a:chOff x="3692" y="1296"/>
            <a:chExt cx="1367" cy="2542"/>
          </a:xfrm>
        </p:grpSpPr>
        <p:sp>
          <p:nvSpPr>
            <p:cNvPr id="37"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34"/>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AutoShape 36"/>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37"/>
            <p:cNvGrpSpPr>
              <a:grpSpLocks/>
            </p:cNvGrpSpPr>
            <p:nvPr/>
          </p:nvGrpSpPr>
          <p:grpSpPr bwMode="auto">
            <a:xfrm>
              <a:off x="4165" y="1296"/>
              <a:ext cx="405" cy="405"/>
              <a:chOff x="1289" y="582"/>
              <a:chExt cx="668" cy="668"/>
            </a:xfrm>
          </p:grpSpPr>
          <p:sp>
            <p:nvSpPr>
              <p:cNvPr id="46" name="Oval 38"/>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7" name="Oval 3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8"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9" name="Oval 4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0" name="Oval 4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42" name="Text Box 43"/>
            <p:cNvSpPr txBox="1">
              <a:spLocks noChangeArrowheads="1"/>
            </p:cNvSpPr>
            <p:nvPr/>
          </p:nvSpPr>
          <p:spPr bwMode="gray">
            <a:xfrm>
              <a:off x="4252"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3</a:t>
              </a:r>
              <a:endParaRPr lang="en-US"/>
            </a:p>
          </p:txBody>
        </p:sp>
        <p:sp>
          <p:nvSpPr>
            <p:cNvPr id="43" name="Text Box 44"/>
            <p:cNvSpPr txBox="1">
              <a:spLocks noChangeArrowheads="1"/>
            </p:cNvSpPr>
            <p:nvPr/>
          </p:nvSpPr>
          <p:spPr bwMode="gray">
            <a:xfrm>
              <a:off x="3744" y="1776"/>
              <a:ext cx="1296" cy="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vi-VN" sz="1600" b="1" dirty="0">
                  <a:solidFill>
                    <a:schemeClr val="bg1"/>
                  </a:solidFill>
                  <a:latin typeface="+mj-lt"/>
                </a:rPr>
                <a:t>Ấu trùng tôm, bọt khí bám vào các phần phụ, làm </a:t>
              </a:r>
              <a:r>
                <a:rPr lang="vi-VN" sz="1600" b="1" dirty="0" smtClean="0">
                  <a:solidFill>
                    <a:schemeClr val="bg1"/>
                  </a:solidFill>
                  <a:latin typeface="+mj-lt"/>
                </a:rPr>
                <a:t>cho </a:t>
              </a:r>
              <a:r>
                <a:rPr lang="vi-VN" sz="1600" b="1" dirty="0">
                  <a:solidFill>
                    <a:schemeClr val="bg1"/>
                  </a:solidFill>
                  <a:latin typeface="+mj-lt"/>
                </a:rPr>
                <a:t>chúng mất thăng bằng, bơi không định </a:t>
              </a:r>
              <a:r>
                <a:rPr lang="vi-VN" sz="1600" b="1" dirty="0" smtClean="0">
                  <a:solidFill>
                    <a:schemeClr val="bg1"/>
                  </a:solidFill>
                  <a:latin typeface="+mj-lt"/>
                </a:rPr>
                <a:t>hướng,</a:t>
              </a:r>
              <a:r>
                <a:rPr lang="en-US" sz="1600" b="1" dirty="0" smtClean="0">
                  <a:solidFill>
                    <a:schemeClr val="bg1"/>
                  </a:solidFill>
                  <a:latin typeface="+mj-lt"/>
                </a:rPr>
                <a:t> </a:t>
              </a:r>
              <a:r>
                <a:rPr lang="vi-VN" sz="1600" b="1" dirty="0" smtClean="0">
                  <a:solidFill>
                    <a:schemeClr val="bg1"/>
                  </a:solidFill>
                  <a:latin typeface="+mj-lt"/>
                </a:rPr>
                <a:t>nổi </a:t>
              </a:r>
              <a:r>
                <a:rPr lang="vi-VN" sz="1600" b="1" dirty="0">
                  <a:solidFill>
                    <a:schemeClr val="bg1"/>
                  </a:solidFill>
                  <a:latin typeface="+mj-lt"/>
                </a:rPr>
                <a:t>lên tầng mặt, và chết. </a:t>
              </a:r>
              <a:endParaRPr lang="en-US" sz="1600" b="1" dirty="0">
                <a:solidFill>
                  <a:schemeClr val="bg1"/>
                </a:solidFill>
                <a:latin typeface="+mj-lt"/>
              </a:endParaRPr>
            </a:p>
          </p:txBody>
        </p:sp>
        <p:sp>
          <p:nvSpPr>
            <p:cNvPr id="44"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AutoShape 46"/>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493427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vi-VN" dirty="0" smtClean="0">
                <a:latin typeface="Times New Roman" pitchFamily="18" charset="0"/>
                <a:cs typeface="Times New Roman" pitchFamily="18" charset="0"/>
              </a:rPr>
              <a:t>Biện </a:t>
            </a:r>
            <a:r>
              <a:rPr lang="vi-VN" dirty="0">
                <a:latin typeface="Times New Roman" pitchFamily="18" charset="0"/>
                <a:cs typeface="Times New Roman" pitchFamily="18" charset="0"/>
              </a:rPr>
              <a:t>pháp phòng ngừa:  </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spcAft>
                <a:spcPts val="600"/>
              </a:spcAft>
              <a:buFont typeface="Wingdings" pitchFamily="2" charset="2"/>
              <a:buChar char="Ø"/>
            </a:pPr>
            <a:r>
              <a:rPr lang="vi-VN" sz="2000" b="0" dirty="0" smtClean="0"/>
              <a:t>Nguồn </a:t>
            </a:r>
            <a:r>
              <a:rPr lang="vi-VN" sz="2000" b="0" dirty="0"/>
              <a:t>nước cấp </a:t>
            </a:r>
            <a:r>
              <a:rPr lang="en-US" sz="2000" b="0" dirty="0" err="1" smtClean="0"/>
              <a:t>không</a:t>
            </a:r>
            <a:r>
              <a:rPr lang="en-US" sz="2000" b="0" dirty="0" smtClean="0"/>
              <a:t> </a:t>
            </a:r>
            <a:r>
              <a:rPr lang="en-US" sz="2000" b="0" dirty="0" err="1" smtClean="0"/>
              <a:t>bão</a:t>
            </a:r>
            <a:r>
              <a:rPr lang="en-US" sz="2000" b="0" dirty="0" smtClean="0"/>
              <a:t> </a:t>
            </a:r>
            <a:r>
              <a:rPr lang="en-US" sz="2000" b="0" dirty="0" err="1" smtClean="0"/>
              <a:t>hòa</a:t>
            </a:r>
            <a:endParaRPr lang="vi-VN" sz="2000" b="0" dirty="0"/>
          </a:p>
          <a:p>
            <a:pPr algn="just">
              <a:spcAft>
                <a:spcPts val="600"/>
              </a:spcAft>
              <a:buFont typeface="Wingdings" pitchFamily="2" charset="2"/>
              <a:buChar char="Ø"/>
            </a:pPr>
            <a:r>
              <a:rPr lang="vi-VN" sz="2000" b="0" dirty="0" smtClean="0"/>
              <a:t>Khi </a:t>
            </a:r>
            <a:r>
              <a:rPr lang="vi-VN" sz="2000" b="0" dirty="0"/>
              <a:t>ao nuôi cá có nhiều mùn bã hữu cơ rồi thì </a:t>
            </a:r>
            <a:r>
              <a:rPr lang="vi-VN" sz="2000" b="0" dirty="0" smtClean="0"/>
              <a:t>không</a:t>
            </a:r>
            <a:r>
              <a:rPr lang="en-US" sz="2000" b="0" dirty="0" smtClean="0"/>
              <a:t> </a:t>
            </a:r>
            <a:r>
              <a:rPr lang="vi-VN" sz="2000" b="0" dirty="0" smtClean="0"/>
              <a:t>dùng </a:t>
            </a:r>
            <a:r>
              <a:rPr lang="vi-VN" sz="2000" b="0" dirty="0"/>
              <a:t>phân chưa ủ kỹ để bón ao.  </a:t>
            </a:r>
          </a:p>
          <a:p>
            <a:pPr algn="just">
              <a:spcAft>
                <a:spcPts val="600"/>
              </a:spcAft>
              <a:buFont typeface="Wingdings" pitchFamily="2" charset="2"/>
              <a:buChar char="Ø"/>
            </a:pPr>
            <a:r>
              <a:rPr lang="vi-VN" sz="2000" b="0" dirty="0" smtClean="0"/>
              <a:t>Lượng </a:t>
            </a:r>
            <a:r>
              <a:rPr lang="vi-VN" sz="2000" b="0" dirty="0"/>
              <a:t>thức ăn và phân bón xuống ao phải thích hợp.  </a:t>
            </a:r>
          </a:p>
          <a:p>
            <a:pPr algn="just">
              <a:spcAft>
                <a:spcPts val="600"/>
              </a:spcAft>
              <a:buFont typeface="Wingdings" pitchFamily="2" charset="2"/>
              <a:buChar char="Ø"/>
            </a:pPr>
            <a:r>
              <a:rPr lang="vi-VN" sz="2000" b="0" dirty="0" smtClean="0"/>
              <a:t>Kiểm </a:t>
            </a:r>
            <a:r>
              <a:rPr lang="vi-VN" sz="2000" b="0" dirty="0"/>
              <a:t>soát chất nước trong ao duy trì màu xanh nhạt. </a:t>
            </a:r>
          </a:p>
          <a:p>
            <a:pPr algn="just">
              <a:spcAft>
                <a:spcPts val="600"/>
              </a:spcAft>
              <a:buFont typeface="Wingdings" pitchFamily="2" charset="2"/>
              <a:buChar char="Ø"/>
            </a:pPr>
            <a:r>
              <a:rPr lang="vi-VN" sz="2000" b="0" dirty="0" smtClean="0"/>
              <a:t>Kiểm </a:t>
            </a:r>
            <a:r>
              <a:rPr lang="vi-VN" sz="2000" b="0" dirty="0"/>
              <a:t>soát pH là 6-8.  </a:t>
            </a:r>
          </a:p>
          <a:p>
            <a:pPr algn="just">
              <a:spcAft>
                <a:spcPts val="600"/>
              </a:spcAft>
              <a:buFont typeface="Wingdings" pitchFamily="2" charset="2"/>
              <a:buChar char="Ø"/>
            </a:pPr>
            <a:r>
              <a:rPr lang="vi-VN" sz="2000" b="0" dirty="0" smtClean="0"/>
              <a:t>Nếu </a:t>
            </a:r>
            <a:r>
              <a:rPr lang="vi-VN" sz="2000" b="0" dirty="0"/>
              <a:t>phát hiện bệnh bọt khí, cần kịp thời thay nước </a:t>
            </a:r>
            <a:r>
              <a:rPr lang="vi-VN" sz="2000" b="0" dirty="0" smtClean="0"/>
              <a:t>cũ</a:t>
            </a:r>
            <a:r>
              <a:rPr lang="vi-VN" sz="2000" b="0" dirty="0"/>
              <a:t>, bơm nước mới. Hoặc, phun Formol 5-10 ppm. </a:t>
            </a:r>
          </a:p>
          <a:p>
            <a:pPr algn="just">
              <a:spcAft>
                <a:spcPts val="600"/>
              </a:spcAft>
              <a:buFont typeface="Wingdings" pitchFamily="2" charset="2"/>
              <a:buChar char="Ø"/>
            </a:pPr>
            <a:r>
              <a:rPr lang="vi-VN" sz="2000" b="0" dirty="0" smtClean="0"/>
              <a:t>Nếu </a:t>
            </a:r>
            <a:r>
              <a:rPr lang="vi-VN" sz="2000" b="0" dirty="0"/>
              <a:t>cá tôm bị bệnh bọt khí nhẹ có thể thải bọt khí ra </a:t>
            </a:r>
            <a:r>
              <a:rPr lang="vi-VN" sz="2000" b="0" dirty="0" smtClean="0"/>
              <a:t>và </a:t>
            </a:r>
            <a:r>
              <a:rPr lang="vi-VN" sz="2000" b="0" dirty="0"/>
              <a:t>hồi phục cơ thể trở lại bình thường. </a:t>
            </a:r>
            <a:endParaRPr lang="en-US" sz="2000" b="0" dirty="0"/>
          </a:p>
        </p:txBody>
      </p:sp>
      <p:sp>
        <p:nvSpPr>
          <p:cNvPr id="4" name="Footer Placeholder 3"/>
          <p:cNvSpPr>
            <a:spLocks noGrp="1"/>
          </p:cNvSpPr>
          <p:nvPr>
            <p:ph type="ftr" sz="quarter" idx="10"/>
          </p:nvPr>
        </p:nvSpPr>
        <p:spPr/>
        <p:txBody>
          <a:bodyPr/>
          <a:lstStyle/>
          <a:p>
            <a:r>
              <a:rPr lang="en-US" smtClean="0"/>
              <a:t>Company  Logo</a:t>
            </a:r>
            <a:endParaRPr lang="en-US"/>
          </a:p>
        </p:txBody>
      </p:sp>
    </p:spTree>
    <p:extLst>
      <p:ext uri="{BB962C8B-B14F-4D97-AF65-F5344CB8AC3E}">
        <p14:creationId xmlns:p14="http://schemas.microsoft.com/office/powerpoint/2010/main" val="4243399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363272" cy="864096"/>
          </a:xfrm>
        </p:spPr>
        <p:txBody>
          <a:bodyPr>
            <a:normAutofit/>
          </a:bodyPr>
          <a:lstStyle/>
          <a:p>
            <a:r>
              <a:rPr lang="en-US" b="1" dirty="0">
                <a:latin typeface="Times New Roman" pitchFamily="18" charset="0"/>
                <a:cs typeface="Times New Roman" pitchFamily="18" charset="0"/>
              </a:rPr>
              <a:t>1.2 </a:t>
            </a:r>
            <a:r>
              <a:rPr lang="en-US" b="1" dirty="0" err="1" smtClean="0">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do </a:t>
            </a:r>
            <a:r>
              <a:rPr lang="vi-VN" b="1" dirty="0">
                <a:latin typeface="Times New Roman" pitchFamily="18" charset="0"/>
                <a:cs typeface="Times New Roman" pitchFamily="18" charset="0"/>
              </a:rPr>
              <a:t>độ mặn</a:t>
            </a:r>
          </a:p>
        </p:txBody>
      </p:sp>
      <p:sp>
        <p:nvSpPr>
          <p:cNvPr id="3" name="Content Placeholder 2"/>
          <p:cNvSpPr>
            <a:spLocks noGrp="1"/>
          </p:cNvSpPr>
          <p:nvPr>
            <p:ph idx="1"/>
          </p:nvPr>
        </p:nvSpPr>
        <p:spPr>
          <a:xfrm>
            <a:off x="179512" y="980728"/>
            <a:ext cx="8856984" cy="5760640"/>
          </a:xfrm>
        </p:spPr>
        <p:txBody>
          <a:bodyPr>
            <a:normAutofit/>
          </a:bodyPr>
          <a:lstStyle/>
          <a:p>
            <a:endParaRPr lang="vi-VN"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80728"/>
            <a:ext cx="7848872" cy="576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99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438"/>
            <a:ext cx="7391400" cy="563562"/>
          </a:xfrm>
        </p:spPr>
        <p:txBody>
          <a:bodyPr/>
          <a:lstStyle/>
          <a:p>
            <a:r>
              <a:rPr lang="en-US" sz="3000" dirty="0" smtClean="0"/>
              <a:t>1.2 </a:t>
            </a:r>
            <a:r>
              <a:rPr lang="en-US" sz="3000" dirty="0" err="1"/>
              <a:t>Phân</a:t>
            </a:r>
            <a:r>
              <a:rPr lang="en-US" sz="3000" dirty="0"/>
              <a:t> </a:t>
            </a:r>
            <a:r>
              <a:rPr lang="en-US" sz="3000" dirty="0" err="1"/>
              <a:t>loại</a:t>
            </a:r>
            <a:r>
              <a:rPr lang="en-US" sz="3000" dirty="0"/>
              <a:t> </a:t>
            </a:r>
            <a:r>
              <a:rPr lang="en-US" sz="3000" dirty="0" err="1"/>
              <a:t>bệnh</a:t>
            </a:r>
            <a:r>
              <a:rPr lang="en-US" sz="3000" dirty="0"/>
              <a:t> </a:t>
            </a:r>
          </a:p>
        </p:txBody>
      </p:sp>
      <p:sp>
        <p:nvSpPr>
          <p:cNvPr id="4" name="Footer Placeholder 3"/>
          <p:cNvSpPr>
            <a:spLocks noGrp="1"/>
          </p:cNvSpPr>
          <p:nvPr>
            <p:ph type="ftr" sz="quarter" idx="10"/>
          </p:nvPr>
        </p:nvSpPr>
        <p:spPr/>
        <p:txBody>
          <a:bodyPr/>
          <a:lstStyle/>
          <a:p>
            <a:r>
              <a:rPr lang="en-US" smtClean="0"/>
              <a:t>Company  Logo</a:t>
            </a:r>
            <a:endParaRPr lang="en-US"/>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309" y="1485900"/>
            <a:ext cx="7133291"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146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533456" cy="543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407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363272" cy="864096"/>
          </a:xfrm>
        </p:spPr>
        <p:txBody>
          <a:bodyPr>
            <a:normAutofit/>
          </a:bodyPr>
          <a:lstStyle/>
          <a:p>
            <a:r>
              <a:rPr lang="en-US" b="1" dirty="0">
                <a:latin typeface="Times New Roman" pitchFamily="18" charset="0"/>
                <a:cs typeface="Times New Roman" pitchFamily="18" charset="0"/>
              </a:rPr>
              <a:t>1.2 </a:t>
            </a:r>
            <a:r>
              <a:rPr lang="en-US" b="1" dirty="0" err="1" smtClean="0">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do </a:t>
            </a:r>
            <a:r>
              <a:rPr lang="vi-VN" b="1" dirty="0">
                <a:latin typeface="Times New Roman" pitchFamily="18" charset="0"/>
                <a:cs typeface="Times New Roman" pitchFamily="18" charset="0"/>
              </a:rPr>
              <a:t>độ mặn</a:t>
            </a:r>
          </a:p>
        </p:txBody>
      </p:sp>
      <p:sp>
        <p:nvSpPr>
          <p:cNvPr id="3" name="Content Placeholder 2"/>
          <p:cNvSpPr>
            <a:spLocks noGrp="1"/>
          </p:cNvSpPr>
          <p:nvPr>
            <p:ph idx="1"/>
          </p:nvPr>
        </p:nvSpPr>
        <p:spPr>
          <a:xfrm>
            <a:off x="179512" y="980728"/>
            <a:ext cx="8856984" cy="5760640"/>
          </a:xfrm>
        </p:spPr>
        <p:txBody>
          <a:bodyPr>
            <a:normAutofit/>
          </a:bodyPr>
          <a:lstStyle/>
          <a:p>
            <a:pPr algn="just"/>
            <a:r>
              <a:rPr lang="vi-VN" sz="2400" dirty="0">
                <a:latin typeface="Times New Roman" pitchFamily="18" charset="0"/>
                <a:cs typeface="Times New Roman" pitchFamily="18" charset="0"/>
              </a:rPr>
              <a:t>Ảnh hưởng của độ </a:t>
            </a:r>
            <a:r>
              <a:rPr lang="vi-VN" sz="2400" dirty="0" smtClean="0">
                <a:latin typeface="Times New Roman" pitchFamily="18" charset="0"/>
                <a:cs typeface="Times New Roman" pitchFamily="18" charset="0"/>
              </a:rPr>
              <a:t>mặn:</a:t>
            </a:r>
            <a:endParaRPr lang="vi-VN" sz="2400" dirty="0">
              <a:latin typeface="Times New Roman" pitchFamily="18" charset="0"/>
              <a:cs typeface="Times New Roman" pitchFamily="18" charset="0"/>
            </a:endParaRPr>
          </a:p>
          <a:p>
            <a:pPr algn="just">
              <a:buFont typeface="Wingdings" pitchFamily="2" charset="2"/>
              <a:buChar char="Ø"/>
            </a:pPr>
            <a:r>
              <a:rPr lang="vi-VN" sz="2400" b="0" dirty="0">
                <a:latin typeface="Times New Roman" pitchFamily="18" charset="0"/>
                <a:cs typeface="Times New Roman" pitchFamily="18" charset="0"/>
              </a:rPr>
              <a:t>Độ mặn giữ vai trò quan trọng trong việc điều hòa áp suất thẩm thấu giữa nguyên sinh chất của tôm và nước. </a:t>
            </a:r>
            <a:endParaRPr lang="vi-VN" sz="2400" b="0" dirty="0" smtClean="0">
              <a:latin typeface="Times New Roman" pitchFamily="18" charset="0"/>
              <a:cs typeface="Times New Roman" pitchFamily="18" charset="0"/>
            </a:endParaRPr>
          </a:p>
          <a:p>
            <a:pPr algn="just">
              <a:buFont typeface="Wingdings" pitchFamily="2" charset="2"/>
              <a:buChar char="Ø"/>
            </a:pPr>
            <a:r>
              <a:rPr lang="vi-VN" sz="2400" b="0" dirty="0">
                <a:latin typeface="Times New Roman" pitchFamily="18" charset="0"/>
                <a:cs typeface="Times New Roman" pitchFamily="18" charset="0"/>
              </a:rPr>
              <a:t>Độ mặn còn ảnh hưởng đến độ kiềm và độ pH, khả năng sinh trưởng của tôm.</a:t>
            </a:r>
          </a:p>
          <a:p>
            <a:pPr algn="just">
              <a:buFont typeface="Wingdings" pitchFamily="2" charset="2"/>
              <a:buChar char="Ø"/>
            </a:pPr>
            <a:r>
              <a:rPr lang="vi-VN" sz="2400" b="0" dirty="0">
                <a:latin typeface="Times New Roman" pitchFamily="18" charset="0"/>
                <a:cs typeface="Times New Roman" pitchFamily="18" charset="0"/>
              </a:rPr>
              <a:t>Độ mặn nếu vượt ra ngoài giới hạn thích ứng của tôm nuôi sẽ gây ra các phản ứng sốc cho cơ thể, làm giảm khả năng kháng bệnh của chúng. </a:t>
            </a:r>
            <a:endParaRPr lang="vi-VN" sz="2400" b="0" dirty="0" smtClean="0">
              <a:latin typeface="Times New Roman" pitchFamily="18" charset="0"/>
              <a:cs typeface="Times New Roman" pitchFamily="18" charset="0"/>
            </a:endParaRPr>
          </a:p>
          <a:p>
            <a:pPr algn="just"/>
            <a:endParaRPr lang="vi-VN" sz="2400" b="0" dirty="0">
              <a:latin typeface="Times New Roman" pitchFamily="18" charset="0"/>
              <a:cs typeface="Times New Roman" pitchFamily="18" charset="0"/>
            </a:endParaRPr>
          </a:p>
        </p:txBody>
      </p:sp>
    </p:spTree>
    <p:extLst>
      <p:ext uri="{BB962C8B-B14F-4D97-AF65-F5344CB8AC3E}">
        <p14:creationId xmlns:p14="http://schemas.microsoft.com/office/powerpoint/2010/main" val="1900177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vi-VN" sz="2800" b="0" dirty="0">
                <a:latin typeface="Times New Roman" pitchFamily="18" charset="0"/>
                <a:cs typeface="Times New Roman" pitchFamily="18" charset="0"/>
              </a:rPr>
              <a:t>Độ mặn giảm đột ngột sẽ ảnh hưởng không tốt đến sức khỏe của tôm nuôi do phải điều chỉnh áp suất thẩm thấu. Tôm bị sốc và dễ bị cảm nhiễm vi khuẩn gây bệnh trong ao nuôi. </a:t>
            </a:r>
          </a:p>
          <a:p>
            <a:pPr algn="just"/>
            <a:r>
              <a:rPr lang="vi-VN" sz="2800" b="0" dirty="0">
                <a:latin typeface="Times New Roman" pitchFamily="18" charset="0"/>
                <a:cs typeface="Times New Roman" pitchFamily="18" charset="0"/>
              </a:rPr>
              <a:t>Trong ao nuôi tôm, độ mặn tăng rất nhanh do hiện tượng bốc hơi nước hoặc có thể giảm cục bộ do mưa. </a:t>
            </a:r>
            <a:r>
              <a:rPr lang="vi-VN" sz="2800" b="0" i="1" dirty="0">
                <a:latin typeface="Times New Roman" pitchFamily="18" charset="0"/>
                <a:cs typeface="Times New Roman" pitchFamily="18" charset="0"/>
              </a:rPr>
              <a:t>Để đảm bảo độ mặn trong ao phù hợp cần kiểm tra độ mặn trong ao thường xuyên</a:t>
            </a:r>
            <a:r>
              <a:rPr lang="vi-VN" sz="2800" b="0" dirty="0">
                <a:latin typeface="Times New Roman" pitchFamily="18" charset="0"/>
                <a:cs typeface="Times New Roman" pitchFamily="18" charset="0"/>
              </a:rPr>
              <a:t>.</a:t>
            </a:r>
          </a:p>
          <a:p>
            <a:pPr algn="just"/>
            <a:endParaRPr lang="en-US" sz="2800" b="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Company  Logo</a:t>
            </a:r>
            <a:endParaRPr lang="en-US"/>
          </a:p>
        </p:txBody>
      </p:sp>
    </p:spTree>
    <p:extLst>
      <p:ext uri="{BB962C8B-B14F-4D97-AF65-F5344CB8AC3E}">
        <p14:creationId xmlns:p14="http://schemas.microsoft.com/office/powerpoint/2010/main" val="2167005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864096"/>
          </a:xfrm>
        </p:spPr>
        <p:txBody>
          <a:bodyPr>
            <a:normAutofit/>
          </a:bodyPr>
          <a:lstStyle/>
          <a:p>
            <a:r>
              <a:rPr lang="en-US" b="1" dirty="0">
                <a:latin typeface="Times New Roman" pitchFamily="18" charset="0"/>
                <a:cs typeface="Times New Roman" pitchFamily="18" charset="0"/>
              </a:rPr>
              <a:t>1.2 </a:t>
            </a:r>
            <a:r>
              <a:rPr lang="en-US" b="1" dirty="0" err="1" smtClean="0">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do </a:t>
            </a:r>
            <a:r>
              <a:rPr lang="vi-VN" b="1" dirty="0">
                <a:latin typeface="Times New Roman" pitchFamily="18" charset="0"/>
                <a:cs typeface="Times New Roman" pitchFamily="18" charset="0"/>
              </a:rPr>
              <a:t>độ mặn</a:t>
            </a:r>
          </a:p>
        </p:txBody>
      </p:sp>
      <p:sp>
        <p:nvSpPr>
          <p:cNvPr id="3" name="Content Placeholder 2"/>
          <p:cNvSpPr>
            <a:spLocks noGrp="1"/>
          </p:cNvSpPr>
          <p:nvPr>
            <p:ph idx="1"/>
          </p:nvPr>
        </p:nvSpPr>
        <p:spPr>
          <a:xfrm>
            <a:off x="179512" y="980728"/>
            <a:ext cx="8856984" cy="5760640"/>
          </a:xfrm>
        </p:spPr>
        <p:txBody>
          <a:bodyPr>
            <a:normAutofit/>
          </a:bodyPr>
          <a:lstStyle/>
          <a:p>
            <a:pPr marL="0" indent="0">
              <a:buNone/>
            </a:pPr>
            <a:r>
              <a:rPr lang="vi-VN" sz="2800" b="0" dirty="0">
                <a:solidFill>
                  <a:schemeClr val="tx1"/>
                </a:solidFill>
                <a:latin typeface="Times New Roman" pitchFamily="18" charset="0"/>
                <a:cs typeface="Times New Roman" pitchFamily="18" charset="0"/>
              </a:rPr>
              <a:t>Độ mặn phù </a:t>
            </a:r>
            <a:r>
              <a:rPr lang="vi-VN" sz="2800" b="0" dirty="0" smtClean="0">
                <a:solidFill>
                  <a:schemeClr val="tx1"/>
                </a:solidFill>
                <a:latin typeface="Times New Roman" pitchFamily="18" charset="0"/>
                <a:cs typeface="Times New Roman" pitchFamily="18" charset="0"/>
              </a:rPr>
              <a:t>hợp:</a:t>
            </a:r>
            <a:endParaRPr lang="vi-VN" sz="2800" b="0" dirty="0">
              <a:solidFill>
                <a:schemeClr val="tx1"/>
              </a:solidFill>
              <a:latin typeface="Times New Roman" pitchFamily="18" charset="0"/>
              <a:cs typeface="Times New Roman" pitchFamily="18" charset="0"/>
            </a:endParaRPr>
          </a:p>
          <a:p>
            <a:r>
              <a:rPr lang="vi-VN" sz="2800" b="0" dirty="0">
                <a:solidFill>
                  <a:schemeClr val="tx1"/>
                </a:solidFill>
                <a:latin typeface="Times New Roman" pitchFamily="18" charset="0"/>
                <a:cs typeface="Times New Roman" pitchFamily="18" charset="0"/>
              </a:rPr>
              <a:t>Độ mặn thường được tính bằng đơn vị phần </a:t>
            </a:r>
            <a:r>
              <a:rPr lang="vi-VN" sz="2800" b="0" dirty="0" smtClean="0">
                <a:solidFill>
                  <a:schemeClr val="tx1"/>
                </a:solidFill>
                <a:latin typeface="Times New Roman" pitchFamily="18" charset="0"/>
                <a:cs typeface="Times New Roman" pitchFamily="18" charset="0"/>
              </a:rPr>
              <a:t>ngàn. </a:t>
            </a:r>
          </a:p>
          <a:p>
            <a:r>
              <a:rPr lang="vi-VN" sz="2800" b="0" dirty="0" smtClean="0">
                <a:solidFill>
                  <a:schemeClr val="tx1"/>
                </a:solidFill>
                <a:latin typeface="Times New Roman" pitchFamily="18" charset="0"/>
                <a:cs typeface="Times New Roman" pitchFamily="18" charset="0"/>
              </a:rPr>
              <a:t>Mỗi </a:t>
            </a:r>
            <a:r>
              <a:rPr lang="vi-VN" sz="2800" b="0" dirty="0">
                <a:solidFill>
                  <a:schemeClr val="tx1"/>
                </a:solidFill>
                <a:latin typeface="Times New Roman" pitchFamily="18" charset="0"/>
                <a:cs typeface="Times New Roman" pitchFamily="18" charset="0"/>
              </a:rPr>
              <a:t>loại tôm, giai đoạn có yêu cầu về độ mặn khác nhau. </a:t>
            </a:r>
            <a:endParaRPr lang="vi-VN" sz="2800" b="0" dirty="0" smtClean="0">
              <a:solidFill>
                <a:schemeClr val="tx1"/>
              </a:solidFill>
              <a:latin typeface="Times New Roman" pitchFamily="18" charset="0"/>
              <a:cs typeface="Times New Roman" pitchFamily="18" charset="0"/>
            </a:endParaRPr>
          </a:p>
          <a:p>
            <a:pPr lvl="1"/>
            <a:r>
              <a:rPr lang="vi-VN" dirty="0" smtClean="0">
                <a:latin typeface="Times New Roman" pitchFamily="18" charset="0"/>
                <a:cs typeface="Times New Roman" pitchFamily="18" charset="0"/>
              </a:rPr>
              <a:t>Đối </a:t>
            </a:r>
            <a:r>
              <a:rPr lang="vi-VN" dirty="0">
                <a:latin typeface="Times New Roman" pitchFamily="18" charset="0"/>
                <a:cs typeface="Times New Roman" pitchFamily="18" charset="0"/>
              </a:rPr>
              <a:t>với tôm </a:t>
            </a:r>
            <a:r>
              <a:rPr lang="vi-VN" dirty="0" smtClean="0">
                <a:latin typeface="Times New Roman" pitchFamily="18" charset="0"/>
                <a:cs typeface="Times New Roman" pitchFamily="18" charset="0"/>
              </a:rPr>
              <a:t>sú, có </a:t>
            </a:r>
            <a:r>
              <a:rPr lang="vi-VN" dirty="0">
                <a:latin typeface="Times New Roman" pitchFamily="18" charset="0"/>
                <a:cs typeface="Times New Roman" pitchFamily="18" charset="0"/>
              </a:rPr>
              <a:t>thể chịu được độ mặn từ 3 - 45 ppt, độ mặn tốt nhất cho tôm sú là 15 - 20 ppt, biến động trong ngày không quá 5 </a:t>
            </a:r>
            <a:r>
              <a:rPr lang="vi-VN" dirty="0" smtClean="0">
                <a:latin typeface="Times New Roman" pitchFamily="18" charset="0"/>
                <a:cs typeface="Times New Roman" pitchFamily="18" charset="0"/>
              </a:rPr>
              <a:t>ppt.</a:t>
            </a:r>
          </a:p>
          <a:p>
            <a:pPr lvl="1"/>
            <a:r>
              <a:rPr lang="vi-VN" dirty="0" smtClean="0">
                <a:latin typeface="Times New Roman" pitchFamily="18" charset="0"/>
                <a:cs typeface="Times New Roman" pitchFamily="18" charset="0"/>
              </a:rPr>
              <a:t>Đối </a:t>
            </a:r>
            <a:r>
              <a:rPr lang="vi-VN" dirty="0">
                <a:latin typeface="Times New Roman" pitchFamily="18" charset="0"/>
                <a:cs typeface="Times New Roman" pitchFamily="18" charset="0"/>
              </a:rPr>
              <a:t>với tôm thẻ chân </a:t>
            </a:r>
            <a:r>
              <a:rPr lang="vi-VN" dirty="0" smtClean="0">
                <a:latin typeface="Times New Roman" pitchFamily="18" charset="0"/>
                <a:cs typeface="Times New Roman" pitchFamily="18" charset="0"/>
              </a:rPr>
              <a:t>trắng, chịu </a:t>
            </a:r>
            <a:r>
              <a:rPr lang="vi-VN" dirty="0">
                <a:latin typeface="Times New Roman" pitchFamily="18" charset="0"/>
                <a:cs typeface="Times New Roman" pitchFamily="18" charset="0"/>
              </a:rPr>
              <a:t>được độ mặn từ 2 - 40 ppt, độ mặn tốt nhất là 32 - 33 ppt</a:t>
            </a:r>
            <a:r>
              <a:rPr lang="vi-VN"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endParaRPr lang="vi-VN" sz="28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011021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WordArt 4"/>
          <p:cNvSpPr>
            <a:spLocks noChangeArrowheads="1" noChangeShapeType="1" noTextEdit="1"/>
          </p:cNvSpPr>
          <p:nvPr/>
        </p:nvSpPr>
        <p:spPr bwMode="gray">
          <a:xfrm>
            <a:off x="1905000" y="4800600"/>
            <a:ext cx="5562600" cy="762000"/>
          </a:xfrm>
          <a:prstGeom prst="rect">
            <a:avLst/>
          </a:prstGeom>
        </p:spPr>
        <p:txBody>
          <a:bodyPr wrap="none" fromWordArt="1">
            <a:prstTxWarp prst="textDeflate">
              <a:avLst>
                <a:gd name="adj" fmla="val 0"/>
              </a:avLst>
            </a:prstTxWarp>
          </a:bodyPr>
          <a:lstStyle/>
          <a:p>
            <a:pPr algn="ctr"/>
            <a:r>
              <a:rPr lang="en-US" sz="3600" b="1" kern="10" dirty="0">
                <a:ln w="19050">
                  <a:solidFill>
                    <a:schemeClr val="bg1"/>
                  </a:solidFill>
                  <a:round/>
                  <a:headEnd/>
                  <a:tailEnd/>
                </a:ln>
                <a:gradFill rotWithShape="1">
                  <a:gsLst>
                    <a:gs pos="0">
                      <a:schemeClr val="accent1"/>
                    </a:gs>
                    <a:gs pos="100000">
                      <a:schemeClr val="hlink"/>
                    </a:gs>
                  </a:gsLst>
                  <a:lin ang="0" scaled="1"/>
                </a:gradFill>
                <a:effectLst>
                  <a:outerShdw dist="63500" dir="2212194" algn="ctr" rotWithShape="0">
                    <a:schemeClr val="tx1">
                      <a:alpha val="50000"/>
                    </a:schemeClr>
                  </a:outerShdw>
                </a:effectLst>
                <a:latin typeface="Arial"/>
                <a:cs typeface="Arial"/>
              </a:rPr>
              <a:t>Thank You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p:cTn id="7" dur="500" fill="hold"/>
                                        <p:tgtEl>
                                          <p:spTgt spid="88068"/>
                                        </p:tgtEl>
                                        <p:attrNameLst>
                                          <p:attrName>ppt_w</p:attrName>
                                        </p:attrNameLst>
                                      </p:cBhvr>
                                      <p:tavLst>
                                        <p:tav tm="0">
                                          <p:val>
                                            <p:fltVal val="0"/>
                                          </p:val>
                                        </p:tav>
                                        <p:tav tm="100000">
                                          <p:val>
                                            <p:strVal val="#ppt_w"/>
                                          </p:val>
                                        </p:tav>
                                      </p:tavLst>
                                    </p:anim>
                                    <p:anim calcmode="lin" valueType="num">
                                      <p:cBhvr>
                                        <p:cTn id="8" dur="500" fill="hold"/>
                                        <p:tgtEl>
                                          <p:spTgt spid="88068"/>
                                        </p:tgtEl>
                                        <p:attrNameLst>
                                          <p:attrName>ppt_h</p:attrName>
                                        </p:attrNameLst>
                                      </p:cBhvr>
                                      <p:tavLst>
                                        <p:tav tm="0">
                                          <p:val>
                                            <p:fltVal val="0"/>
                                          </p:val>
                                        </p:tav>
                                        <p:tav tm="100000">
                                          <p:val>
                                            <p:strVal val="#ppt_h"/>
                                          </p:val>
                                        </p:tav>
                                      </p:tavLst>
                                    </p:anim>
                                    <p:animEffect transition="in" filter="fade">
                                      <p:cBhvr>
                                        <p:cTn id="9"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Company  Logo</a:t>
            </a:r>
            <a:endParaRPr lang="en-US"/>
          </a:p>
        </p:txBody>
      </p:sp>
      <p:sp>
        <p:nvSpPr>
          <p:cNvPr id="5" name="AutoShape 5"/>
          <p:cNvSpPr>
            <a:spLocks noChangeArrowheads="1"/>
          </p:cNvSpPr>
          <p:nvPr/>
        </p:nvSpPr>
        <p:spPr bwMode="auto">
          <a:xfrm>
            <a:off x="4343400" y="1219200"/>
            <a:ext cx="4648200" cy="4953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eaLnBrk="0" hangingPunct="0"/>
            <a:endParaRPr lang="en-US">
              <a:latin typeface="Verdana" pitchFamily="34" charset="0"/>
            </a:endParaRPr>
          </a:p>
        </p:txBody>
      </p:sp>
      <p:sp>
        <p:nvSpPr>
          <p:cNvPr id="6" name="AutoShape 5"/>
          <p:cNvSpPr>
            <a:spLocks noChangeArrowheads="1"/>
          </p:cNvSpPr>
          <p:nvPr/>
        </p:nvSpPr>
        <p:spPr bwMode="auto">
          <a:xfrm>
            <a:off x="76200" y="2111991"/>
            <a:ext cx="3733800" cy="28956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eaLnBrk="0" hangingPunct="0"/>
            <a:endParaRPr lang="en-US">
              <a:latin typeface="Verdana" pitchFamily="34" charset="0"/>
            </a:endParaRPr>
          </a:p>
        </p:txBody>
      </p:sp>
      <p:sp>
        <p:nvSpPr>
          <p:cNvPr id="7" name="Rectangle 6"/>
          <p:cNvSpPr/>
          <p:nvPr/>
        </p:nvSpPr>
        <p:spPr>
          <a:xfrm>
            <a:off x="152400" y="2667000"/>
            <a:ext cx="3733800" cy="1477328"/>
          </a:xfrm>
          <a:prstGeom prst="rect">
            <a:avLst/>
          </a:prstGeom>
        </p:spPr>
        <p:txBody>
          <a:bodyPr wrap="square">
            <a:spAutoFit/>
          </a:bodyPr>
          <a:lstStyle/>
          <a:p>
            <a:pPr marL="0" indent="0">
              <a:buNone/>
            </a:pPr>
            <a:r>
              <a:rPr lang="vi-VN" b="1" dirty="0"/>
              <a:t>Bệnh </a:t>
            </a:r>
            <a:r>
              <a:rPr lang="en-US" b="1" dirty="0" smtClean="0"/>
              <a:t>do t</a:t>
            </a:r>
            <a:r>
              <a:rPr lang="vi-VN" b="1" dirty="0" smtClean="0"/>
              <a:t>hực </a:t>
            </a:r>
            <a:r>
              <a:rPr lang="vi-VN" b="1" dirty="0"/>
              <a:t>vật gây hại </a:t>
            </a:r>
            <a:endParaRPr lang="en-US" b="1" dirty="0" smtClean="0"/>
          </a:p>
          <a:p>
            <a:pPr marL="0" indent="0">
              <a:buNone/>
            </a:pPr>
            <a:endParaRPr lang="en-US" dirty="0"/>
          </a:p>
          <a:p>
            <a:pPr marL="285750" indent="-285750">
              <a:buFont typeface="Wingdings" pitchFamily="2" charset="2"/>
              <a:buChar char="Ø"/>
            </a:pPr>
            <a:r>
              <a:rPr lang="vi-VN" dirty="0" smtClean="0"/>
              <a:t>Thực </a:t>
            </a:r>
            <a:r>
              <a:rPr lang="vi-VN" dirty="0"/>
              <a:t>vật thuỷ sinh gây hại </a:t>
            </a:r>
            <a:endParaRPr lang="en-US" dirty="0"/>
          </a:p>
          <a:p>
            <a:pPr marL="285750" indent="-285750">
              <a:buFont typeface="Wingdings" pitchFamily="2" charset="2"/>
              <a:buChar char="Ø"/>
            </a:pPr>
            <a:r>
              <a:rPr lang="vi-VN" dirty="0"/>
              <a:t>Thực vật thuỷ sinh gây </a:t>
            </a:r>
            <a:r>
              <a:rPr lang="vi-VN" dirty="0" smtClean="0"/>
              <a:t>độc</a:t>
            </a:r>
            <a:endParaRPr lang="en-US" dirty="0" smtClean="0"/>
          </a:p>
          <a:p>
            <a:pPr marL="285750" indent="-285750">
              <a:buFont typeface="Wingdings" pitchFamily="2" charset="2"/>
              <a:buChar char="Ø"/>
            </a:pPr>
            <a:r>
              <a:rPr lang="vi-VN" dirty="0"/>
              <a:t>Bệnh nhiễm độc tố từ nấm mốc</a:t>
            </a:r>
            <a:r>
              <a:rPr lang="vi-VN" dirty="0" smtClean="0"/>
              <a:t> </a:t>
            </a:r>
            <a:endParaRPr lang="en-US" dirty="0"/>
          </a:p>
        </p:txBody>
      </p:sp>
      <p:sp>
        <p:nvSpPr>
          <p:cNvPr id="8" name="Rectangle 7"/>
          <p:cNvSpPr/>
          <p:nvPr/>
        </p:nvSpPr>
        <p:spPr>
          <a:xfrm>
            <a:off x="4724400" y="1447800"/>
            <a:ext cx="3962400" cy="4662815"/>
          </a:xfrm>
          <a:prstGeom prst="rect">
            <a:avLst/>
          </a:prstGeom>
        </p:spPr>
        <p:txBody>
          <a:bodyPr wrap="square">
            <a:spAutoFit/>
          </a:bodyPr>
          <a:lstStyle/>
          <a:p>
            <a:pPr>
              <a:lnSpc>
                <a:spcPct val="150000"/>
              </a:lnSpc>
            </a:pPr>
            <a:r>
              <a:rPr lang="en-US" dirty="0" smtClean="0">
                <a:latin typeface="+mj-lt"/>
              </a:rPr>
              <a:t>- </a:t>
            </a:r>
            <a:r>
              <a:rPr lang="en-US" dirty="0">
                <a:latin typeface="+mj-lt"/>
              </a:rPr>
              <a:t>T</a:t>
            </a:r>
            <a:r>
              <a:rPr lang="vi-VN" dirty="0" smtClean="0">
                <a:latin typeface="+mj-lt"/>
              </a:rPr>
              <a:t>ảo</a:t>
            </a:r>
            <a:r>
              <a:rPr lang="vi-VN" dirty="0">
                <a:latin typeface="+mj-lt"/>
              </a:rPr>
              <a:t> </a:t>
            </a:r>
            <a:r>
              <a:rPr lang="vi-VN" i="1" dirty="0">
                <a:latin typeface="+mj-lt"/>
              </a:rPr>
              <a:t>Ceratium </a:t>
            </a:r>
            <a:r>
              <a:rPr lang="vi-VN" dirty="0">
                <a:latin typeface="+mj-lt"/>
              </a:rPr>
              <a:t>được biết có liên quan đến hiện tượng chết ấu trùng hai mảnh vỏ. </a:t>
            </a:r>
            <a:endParaRPr lang="en-US" dirty="0" smtClean="0">
              <a:latin typeface="+mj-lt"/>
            </a:endParaRPr>
          </a:p>
          <a:p>
            <a:pPr>
              <a:lnSpc>
                <a:spcPct val="150000"/>
              </a:lnSpc>
            </a:pPr>
            <a:r>
              <a:rPr lang="en-US" i="1" dirty="0" smtClean="0">
                <a:latin typeface="+mj-lt"/>
              </a:rPr>
              <a:t>- </a:t>
            </a:r>
            <a:r>
              <a:rPr lang="vi-VN" i="1" dirty="0" smtClean="0">
                <a:latin typeface="+mj-lt"/>
              </a:rPr>
              <a:t>Notiluca </a:t>
            </a:r>
            <a:r>
              <a:rPr lang="vi-VN" i="1" dirty="0">
                <a:latin typeface="+mj-lt"/>
              </a:rPr>
              <a:t>scintillans</a:t>
            </a:r>
            <a:r>
              <a:rPr lang="vi-VN" dirty="0">
                <a:latin typeface="+mj-lt"/>
              </a:rPr>
              <a:t> là loài tảo có kích thước lớn, </a:t>
            </a:r>
            <a:r>
              <a:rPr lang="vi-VN" dirty="0" smtClean="0">
                <a:latin typeface="+mj-lt"/>
              </a:rPr>
              <a:t>gây </a:t>
            </a:r>
            <a:r>
              <a:rPr lang="vi-VN" dirty="0">
                <a:latin typeface="+mj-lt"/>
              </a:rPr>
              <a:t>hại động vật thủy sản thông qua hàm lượng amoniac rất cao được tích lũy trong tế bào. </a:t>
            </a:r>
            <a:endParaRPr lang="en-US" dirty="0" smtClean="0">
              <a:latin typeface="+mj-lt"/>
            </a:endParaRPr>
          </a:p>
          <a:p>
            <a:pPr>
              <a:lnSpc>
                <a:spcPct val="150000"/>
              </a:lnSpc>
            </a:pPr>
            <a:r>
              <a:rPr lang="en-US" dirty="0" smtClean="0">
                <a:latin typeface="+mj-lt"/>
              </a:rPr>
              <a:t>- L</a:t>
            </a:r>
            <a:r>
              <a:rPr lang="vi-VN" dirty="0" smtClean="0">
                <a:latin typeface="+mj-lt"/>
              </a:rPr>
              <a:t>oài</a:t>
            </a:r>
            <a:r>
              <a:rPr lang="vi-VN" dirty="0">
                <a:latin typeface="+mj-lt"/>
              </a:rPr>
              <a:t> </a:t>
            </a:r>
            <a:r>
              <a:rPr lang="en-US" dirty="0" err="1" smtClean="0">
                <a:latin typeface="+mj-lt"/>
              </a:rPr>
              <a:t>tảo</a:t>
            </a:r>
            <a:r>
              <a:rPr lang="en-US" dirty="0">
                <a:latin typeface="+mj-lt"/>
              </a:rPr>
              <a:t> </a:t>
            </a:r>
            <a:r>
              <a:rPr lang="en-US" dirty="0" err="1" smtClean="0">
                <a:latin typeface="+mj-lt"/>
              </a:rPr>
              <a:t>gây</a:t>
            </a:r>
            <a:r>
              <a:rPr lang="en-US" dirty="0" smtClean="0">
                <a:latin typeface="+mj-lt"/>
              </a:rPr>
              <a:t> </a:t>
            </a:r>
            <a:r>
              <a:rPr lang="en-US" dirty="0" err="1" smtClean="0">
                <a:latin typeface="+mj-lt"/>
              </a:rPr>
              <a:t>chết</a:t>
            </a:r>
            <a:r>
              <a:rPr lang="en-US" dirty="0" smtClean="0">
                <a:latin typeface="+mj-lt"/>
              </a:rPr>
              <a:t> </a:t>
            </a:r>
            <a:r>
              <a:rPr lang="en-US" dirty="0" err="1" smtClean="0">
                <a:latin typeface="+mj-lt"/>
              </a:rPr>
              <a:t>tôm</a:t>
            </a:r>
            <a:r>
              <a:rPr lang="en-US" dirty="0" smtClean="0">
                <a:latin typeface="+mj-lt"/>
              </a:rPr>
              <a:t> </a:t>
            </a:r>
            <a:r>
              <a:rPr lang="vi-VN" i="1" dirty="0" smtClean="0">
                <a:latin typeface="+mj-lt"/>
              </a:rPr>
              <a:t>Pyrodinium</a:t>
            </a:r>
            <a:r>
              <a:rPr lang="vi-VN" i="1" dirty="0">
                <a:latin typeface="+mj-lt"/>
              </a:rPr>
              <a:t> </a:t>
            </a:r>
            <a:r>
              <a:rPr lang="vi-VN" dirty="0">
                <a:latin typeface="+mj-lt"/>
              </a:rPr>
              <a:t>sp.; </a:t>
            </a:r>
            <a:r>
              <a:rPr lang="vi-VN" i="1" dirty="0">
                <a:latin typeface="+mj-lt"/>
              </a:rPr>
              <a:t>Alexandrium </a:t>
            </a:r>
            <a:r>
              <a:rPr lang="vi-VN" dirty="0">
                <a:latin typeface="+mj-lt"/>
              </a:rPr>
              <a:t>sp.; </a:t>
            </a:r>
            <a:r>
              <a:rPr lang="vi-VN" i="1" dirty="0">
                <a:latin typeface="+mj-lt"/>
              </a:rPr>
              <a:t>Protogonyulax </a:t>
            </a:r>
            <a:r>
              <a:rPr lang="vi-VN" dirty="0">
                <a:latin typeface="+mj-lt"/>
              </a:rPr>
              <a:t>sp.; </a:t>
            </a:r>
            <a:r>
              <a:rPr lang="vi-VN" i="1" dirty="0">
                <a:latin typeface="+mj-lt"/>
              </a:rPr>
              <a:t>Protoperidium </a:t>
            </a:r>
            <a:r>
              <a:rPr lang="vi-VN" dirty="0">
                <a:latin typeface="+mj-lt"/>
              </a:rPr>
              <a:t>sp. và </a:t>
            </a:r>
            <a:r>
              <a:rPr lang="vi-VN" i="1" dirty="0">
                <a:latin typeface="+mj-lt"/>
              </a:rPr>
              <a:t>Gymnodinium </a:t>
            </a:r>
            <a:r>
              <a:rPr lang="vi-VN" dirty="0">
                <a:latin typeface="+mj-lt"/>
              </a:rPr>
              <a:t>sp. </a:t>
            </a:r>
            <a:endParaRPr lang="vi-VN" dirty="0">
              <a:latin typeface="+mj-lt"/>
              <a:cs typeface="Times New Roman" pitchFamily="18" charset="0"/>
            </a:endParaRPr>
          </a:p>
        </p:txBody>
      </p:sp>
      <p:sp>
        <p:nvSpPr>
          <p:cNvPr id="10" name="Title 1"/>
          <p:cNvSpPr>
            <a:spLocks noGrp="1"/>
          </p:cNvSpPr>
          <p:nvPr>
            <p:ph type="title"/>
          </p:nvPr>
        </p:nvSpPr>
        <p:spPr/>
        <p:txBody>
          <a:bodyPr/>
          <a:lstStyle/>
          <a:p>
            <a:r>
              <a:rPr lang="en-US" sz="3000" dirty="0" smtClean="0"/>
              <a:t>1.2 </a:t>
            </a:r>
            <a:r>
              <a:rPr lang="en-US" sz="3000" dirty="0" err="1"/>
              <a:t>Phân</a:t>
            </a:r>
            <a:r>
              <a:rPr lang="en-US" sz="3000" dirty="0"/>
              <a:t> </a:t>
            </a:r>
            <a:r>
              <a:rPr lang="en-US" sz="3000" dirty="0" err="1"/>
              <a:t>loại</a:t>
            </a:r>
            <a:r>
              <a:rPr lang="en-US" sz="3000" dirty="0"/>
              <a:t> </a:t>
            </a:r>
            <a:r>
              <a:rPr lang="en-US" sz="3000" dirty="0" err="1"/>
              <a:t>bệnh</a:t>
            </a:r>
            <a:r>
              <a:rPr lang="en-US" sz="3000" dirty="0"/>
              <a:t> </a:t>
            </a:r>
          </a:p>
        </p:txBody>
      </p:sp>
    </p:spTree>
    <p:extLst>
      <p:ext uri="{BB962C8B-B14F-4D97-AF65-F5344CB8AC3E}">
        <p14:creationId xmlns:p14="http://schemas.microsoft.com/office/powerpoint/2010/main" val="1540981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Company  Logo</a:t>
            </a:r>
            <a:endParaRPr lang="en-US"/>
          </a:p>
        </p:txBody>
      </p:sp>
      <p:sp>
        <p:nvSpPr>
          <p:cNvPr id="6" name="Rectangle 5"/>
          <p:cNvSpPr/>
          <p:nvPr/>
        </p:nvSpPr>
        <p:spPr>
          <a:xfrm>
            <a:off x="4648200" y="1744049"/>
            <a:ext cx="4038600" cy="1200329"/>
          </a:xfrm>
          <a:prstGeom prst="rect">
            <a:avLst/>
          </a:prstGeom>
        </p:spPr>
        <p:txBody>
          <a:bodyPr wrap="square">
            <a:spAutoFit/>
          </a:bodyPr>
          <a:lstStyle/>
          <a:p>
            <a:pPr marL="0" indent="0">
              <a:buNone/>
            </a:pPr>
            <a:r>
              <a:rPr lang="vi-VN" dirty="0"/>
              <a:t>Bệnh nhiễm độc tố từ nấm mốc trên thức ăn tổng hợp của </a:t>
            </a:r>
            <a:r>
              <a:rPr lang="en-US" dirty="0" err="1"/>
              <a:t>cá</a:t>
            </a:r>
            <a:r>
              <a:rPr lang="en-US" dirty="0"/>
              <a:t> </a:t>
            </a:r>
            <a:r>
              <a:rPr lang="en-US" dirty="0" err="1"/>
              <a:t>rô</a:t>
            </a:r>
            <a:r>
              <a:rPr lang="en-US" dirty="0"/>
              <a:t> phi: </a:t>
            </a:r>
            <a:r>
              <a:rPr lang="en-US" dirty="0" err="1"/>
              <a:t>Aspergillus</a:t>
            </a:r>
            <a:r>
              <a:rPr lang="en-US" dirty="0"/>
              <a:t> </a:t>
            </a:r>
            <a:r>
              <a:rPr lang="en-US" dirty="0" err="1"/>
              <a:t>flavus</a:t>
            </a:r>
            <a:r>
              <a:rPr lang="en-US" dirty="0"/>
              <a:t> </a:t>
            </a:r>
            <a:endParaRPr lang="en-US" dirty="0" smtClean="0"/>
          </a:p>
          <a:p>
            <a:pPr marL="0" indent="0">
              <a:buNone/>
            </a:pPr>
            <a:endParaRPr lang="en-US" dirty="0"/>
          </a:p>
        </p:txBody>
      </p:sp>
      <p:sp>
        <p:nvSpPr>
          <p:cNvPr id="7" name="AutoShape 5"/>
          <p:cNvSpPr>
            <a:spLocks noChangeArrowheads="1"/>
          </p:cNvSpPr>
          <p:nvPr/>
        </p:nvSpPr>
        <p:spPr bwMode="auto">
          <a:xfrm>
            <a:off x="76200" y="2111991"/>
            <a:ext cx="3733800" cy="28956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eaLnBrk="0" hangingPunct="0"/>
            <a:endParaRPr lang="en-US">
              <a:latin typeface="Verdana" pitchFamily="34" charset="0"/>
            </a:endParaRPr>
          </a:p>
        </p:txBody>
      </p:sp>
      <p:sp>
        <p:nvSpPr>
          <p:cNvPr id="8" name="Rectangle 7"/>
          <p:cNvSpPr/>
          <p:nvPr/>
        </p:nvSpPr>
        <p:spPr>
          <a:xfrm>
            <a:off x="152400" y="2667000"/>
            <a:ext cx="3733800" cy="1754326"/>
          </a:xfrm>
          <a:prstGeom prst="rect">
            <a:avLst/>
          </a:prstGeom>
        </p:spPr>
        <p:txBody>
          <a:bodyPr wrap="square">
            <a:spAutoFit/>
          </a:bodyPr>
          <a:lstStyle/>
          <a:p>
            <a:pPr marL="0" indent="0">
              <a:buNone/>
            </a:pPr>
            <a:r>
              <a:rPr lang="vi-VN" b="1" dirty="0"/>
              <a:t>Bệnh địch</a:t>
            </a:r>
            <a:r>
              <a:rPr lang="en-US" b="1" dirty="0"/>
              <a:t> </a:t>
            </a:r>
            <a:r>
              <a:rPr lang="en-US" b="1" dirty="0" err="1"/>
              <a:t>hại</a:t>
            </a:r>
            <a:r>
              <a:rPr lang="en-US" b="1" dirty="0"/>
              <a:t> do </a:t>
            </a:r>
            <a:r>
              <a:rPr lang="en-US" b="1" dirty="0" smtClean="0"/>
              <a:t>t</a:t>
            </a:r>
            <a:r>
              <a:rPr lang="vi-VN" b="1" dirty="0" smtClean="0"/>
              <a:t>hực </a:t>
            </a:r>
            <a:r>
              <a:rPr lang="vi-VN" b="1" dirty="0"/>
              <a:t>vật gây hại </a:t>
            </a:r>
            <a:endParaRPr lang="en-US" b="1" dirty="0" smtClean="0"/>
          </a:p>
          <a:p>
            <a:pPr marL="0" indent="0">
              <a:buNone/>
            </a:pPr>
            <a:endParaRPr lang="en-US" dirty="0"/>
          </a:p>
          <a:p>
            <a:pPr marL="285750" indent="-285750">
              <a:buFont typeface="Wingdings" pitchFamily="2" charset="2"/>
              <a:buChar char="Ø"/>
            </a:pPr>
            <a:r>
              <a:rPr lang="vi-VN" dirty="0" smtClean="0"/>
              <a:t>Thực </a:t>
            </a:r>
            <a:r>
              <a:rPr lang="vi-VN" dirty="0"/>
              <a:t>vật thuỷ sinh gây hại </a:t>
            </a:r>
            <a:endParaRPr lang="en-US" dirty="0"/>
          </a:p>
          <a:p>
            <a:pPr marL="285750" indent="-285750">
              <a:buFont typeface="Wingdings" pitchFamily="2" charset="2"/>
              <a:buChar char="Ø"/>
            </a:pPr>
            <a:r>
              <a:rPr lang="vi-VN" dirty="0"/>
              <a:t>Thực vật thuỷ sinh gây </a:t>
            </a:r>
            <a:r>
              <a:rPr lang="vi-VN" dirty="0" smtClean="0"/>
              <a:t>độc</a:t>
            </a:r>
            <a:endParaRPr lang="en-US" dirty="0" smtClean="0"/>
          </a:p>
          <a:p>
            <a:pPr marL="285750" indent="-285750">
              <a:buFont typeface="Wingdings" pitchFamily="2" charset="2"/>
              <a:buChar char="Ø"/>
            </a:pPr>
            <a:r>
              <a:rPr lang="vi-VN" dirty="0"/>
              <a:t>Bệnh nhiễm độc tố từ nấm mốc</a:t>
            </a:r>
            <a:r>
              <a:rPr lang="vi-VN" dirty="0" smtClean="0"/>
              <a:t> </a:t>
            </a:r>
            <a:endParaRPr lang="en-US" dirty="0"/>
          </a:p>
        </p:txBody>
      </p:sp>
      <p:sp>
        <p:nvSpPr>
          <p:cNvPr id="9" name="AutoShape 5"/>
          <p:cNvSpPr>
            <a:spLocks noChangeArrowheads="1"/>
          </p:cNvSpPr>
          <p:nvPr/>
        </p:nvSpPr>
        <p:spPr bwMode="auto">
          <a:xfrm>
            <a:off x="4343400" y="1219200"/>
            <a:ext cx="4648200" cy="4953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eaLnBrk="0" hangingPunct="0"/>
            <a:endParaRPr lang="en-US">
              <a:latin typeface="Verdana"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313" y="2971800"/>
            <a:ext cx="3352800" cy="2514600"/>
          </a:xfrm>
          <a:prstGeom prst="rect">
            <a:avLst/>
          </a:prstGeom>
        </p:spPr>
      </p:pic>
      <p:sp>
        <p:nvSpPr>
          <p:cNvPr id="11" name="Title 1"/>
          <p:cNvSpPr>
            <a:spLocks noGrp="1"/>
          </p:cNvSpPr>
          <p:nvPr>
            <p:ph type="title"/>
          </p:nvPr>
        </p:nvSpPr>
        <p:spPr/>
        <p:txBody>
          <a:bodyPr/>
          <a:lstStyle/>
          <a:p>
            <a:r>
              <a:rPr lang="en-US" sz="3000" dirty="0" smtClean="0"/>
              <a:t>1.2 </a:t>
            </a:r>
            <a:r>
              <a:rPr lang="en-US" sz="3000" dirty="0" err="1"/>
              <a:t>Phân</a:t>
            </a:r>
            <a:r>
              <a:rPr lang="en-US" sz="3000" dirty="0"/>
              <a:t> </a:t>
            </a:r>
            <a:r>
              <a:rPr lang="en-US" sz="3000" dirty="0" err="1"/>
              <a:t>loại</a:t>
            </a:r>
            <a:r>
              <a:rPr lang="en-US" sz="3000" dirty="0"/>
              <a:t> </a:t>
            </a:r>
            <a:r>
              <a:rPr lang="en-US" sz="3000" dirty="0" err="1"/>
              <a:t>bệnh</a:t>
            </a:r>
            <a:r>
              <a:rPr lang="en-US" sz="3000" dirty="0"/>
              <a:t> </a:t>
            </a:r>
          </a:p>
        </p:txBody>
      </p:sp>
    </p:spTree>
    <p:extLst>
      <p:ext uri="{BB962C8B-B14F-4D97-AF65-F5344CB8AC3E}">
        <p14:creationId xmlns:p14="http://schemas.microsoft.com/office/powerpoint/2010/main" val="1045478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Company  Logo</a:t>
            </a:r>
            <a:endParaRPr lang="en-US"/>
          </a:p>
        </p:txBody>
      </p:sp>
      <p:sp>
        <p:nvSpPr>
          <p:cNvPr id="5" name="Footer Placeholder 3"/>
          <p:cNvSpPr txBox="1">
            <a:spLocks/>
          </p:cNvSpPr>
          <p:nvPr/>
        </p:nvSpPr>
        <p:spPr bwMode="auto">
          <a:xfrm>
            <a:off x="7315200" y="6719888"/>
            <a:ext cx="15240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mtClean="0"/>
              <a:t>Company  Logo</a:t>
            </a:r>
            <a:endParaRPr lang="en-US"/>
          </a:p>
        </p:txBody>
      </p:sp>
      <p:sp>
        <p:nvSpPr>
          <p:cNvPr id="7" name="AutoShape 5"/>
          <p:cNvSpPr>
            <a:spLocks noChangeArrowheads="1"/>
          </p:cNvSpPr>
          <p:nvPr/>
        </p:nvSpPr>
        <p:spPr bwMode="auto">
          <a:xfrm>
            <a:off x="1143000" y="1905000"/>
            <a:ext cx="6781800" cy="28956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eaLnBrk="0" hangingPunct="0"/>
            <a:endParaRPr lang="en-US">
              <a:latin typeface="Verdana" pitchFamily="34" charset="0"/>
            </a:endParaRPr>
          </a:p>
        </p:txBody>
      </p:sp>
      <p:sp>
        <p:nvSpPr>
          <p:cNvPr id="8" name="Rectangle 7"/>
          <p:cNvSpPr/>
          <p:nvPr/>
        </p:nvSpPr>
        <p:spPr>
          <a:xfrm>
            <a:off x="2057400" y="2858869"/>
            <a:ext cx="6553200" cy="646331"/>
          </a:xfrm>
          <a:prstGeom prst="rect">
            <a:avLst/>
          </a:prstGeom>
        </p:spPr>
        <p:txBody>
          <a:bodyPr wrap="square">
            <a:spAutoFit/>
          </a:bodyPr>
          <a:lstStyle/>
          <a:p>
            <a:pPr marL="0" indent="0">
              <a:buNone/>
            </a:pPr>
            <a:r>
              <a:rPr lang="vi-VN" b="1" dirty="0"/>
              <a:t>Bệnh địch</a:t>
            </a:r>
            <a:r>
              <a:rPr lang="en-US" b="1" dirty="0"/>
              <a:t> </a:t>
            </a:r>
            <a:r>
              <a:rPr lang="en-US" b="1" dirty="0" err="1"/>
              <a:t>hại</a:t>
            </a:r>
            <a:r>
              <a:rPr lang="en-US" b="1" dirty="0"/>
              <a:t> do </a:t>
            </a:r>
            <a:r>
              <a:rPr lang="en-US" b="1" dirty="0" err="1" smtClean="0"/>
              <a:t>động</a:t>
            </a:r>
            <a:r>
              <a:rPr lang="en-US" b="1" dirty="0" smtClean="0"/>
              <a:t> </a:t>
            </a:r>
            <a:r>
              <a:rPr lang="en-US" b="1" dirty="0" err="1" smtClean="0"/>
              <a:t>vật</a:t>
            </a:r>
            <a:r>
              <a:rPr lang="en-US" b="1" dirty="0" smtClean="0"/>
              <a:t> </a:t>
            </a:r>
            <a:r>
              <a:rPr lang="en-US" b="1" dirty="0" err="1" smtClean="0"/>
              <a:t>gây</a:t>
            </a:r>
            <a:r>
              <a:rPr lang="en-US" b="1" dirty="0" smtClean="0"/>
              <a:t> </a:t>
            </a:r>
            <a:r>
              <a:rPr lang="en-US" b="1" dirty="0" err="1" smtClean="0"/>
              <a:t>hại</a:t>
            </a:r>
            <a:r>
              <a:rPr lang="en-US" b="1" dirty="0" smtClean="0"/>
              <a:t> </a:t>
            </a:r>
            <a:r>
              <a:rPr lang="vi-VN" b="1" dirty="0" smtClean="0"/>
              <a:t>gây </a:t>
            </a:r>
            <a:r>
              <a:rPr lang="vi-VN" b="1" dirty="0"/>
              <a:t>hại </a:t>
            </a:r>
            <a:endParaRPr lang="en-US" b="1" dirty="0" smtClean="0"/>
          </a:p>
          <a:p>
            <a:pPr marL="0" indent="0">
              <a:buNone/>
            </a:pPr>
            <a:endParaRPr lang="en-US" dirty="0"/>
          </a:p>
        </p:txBody>
      </p:sp>
      <p:sp>
        <p:nvSpPr>
          <p:cNvPr id="11" name="Title 1"/>
          <p:cNvSpPr txBox="1">
            <a:spLocks/>
          </p:cNvSpPr>
          <p:nvPr/>
        </p:nvSpPr>
        <p:spPr bwMode="black">
          <a:xfrm>
            <a:off x="914400" y="228600"/>
            <a:ext cx="73914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r>
              <a:rPr lang="en-US" sz="3000" smtClean="0"/>
              <a:t>1.2 Phân loại bệnh </a:t>
            </a:r>
            <a:endParaRPr lang="en-US" sz="3000" dirty="0"/>
          </a:p>
        </p:txBody>
      </p:sp>
    </p:spTree>
    <p:extLst>
      <p:ext uri="{BB962C8B-B14F-4D97-AF65-F5344CB8AC3E}">
        <p14:creationId xmlns:p14="http://schemas.microsoft.com/office/powerpoint/2010/main" val="4231590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Company  Logo</a:t>
            </a:r>
            <a:endParaRPr lang="en-US"/>
          </a:p>
        </p:txBody>
      </p:sp>
      <p:sp>
        <p:nvSpPr>
          <p:cNvPr id="5" name="AutoShape 5"/>
          <p:cNvSpPr>
            <a:spLocks noChangeArrowheads="1"/>
          </p:cNvSpPr>
          <p:nvPr/>
        </p:nvSpPr>
        <p:spPr bwMode="auto">
          <a:xfrm>
            <a:off x="304800" y="1371600"/>
            <a:ext cx="8458200" cy="48768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eaLnBrk="0" hangingPunct="0"/>
            <a:endParaRPr lang="en-US">
              <a:latin typeface="Verdana" pitchFamily="34" charset="0"/>
            </a:endParaRPr>
          </a:p>
        </p:txBody>
      </p:sp>
      <p:sp>
        <p:nvSpPr>
          <p:cNvPr id="7" name="Rectangle 6"/>
          <p:cNvSpPr/>
          <p:nvPr/>
        </p:nvSpPr>
        <p:spPr>
          <a:xfrm>
            <a:off x="685800" y="1676400"/>
            <a:ext cx="7543800" cy="3631763"/>
          </a:xfrm>
          <a:prstGeom prst="rect">
            <a:avLst/>
          </a:prstGeom>
        </p:spPr>
        <p:txBody>
          <a:bodyPr wrap="square">
            <a:spAutoFit/>
          </a:bodyPr>
          <a:lstStyle/>
          <a:p>
            <a:pPr>
              <a:spcBef>
                <a:spcPts val="600"/>
              </a:spcBef>
              <a:spcAft>
                <a:spcPts val="600"/>
              </a:spcAft>
            </a:pPr>
            <a:r>
              <a:rPr lang="vi-VN" sz="2000" b="1" dirty="0"/>
              <a:t>Bệnh do yếu tố vô sinh ở động vật thuỷ sản </a:t>
            </a:r>
          </a:p>
          <a:p>
            <a:pPr>
              <a:spcBef>
                <a:spcPts val="600"/>
              </a:spcBef>
              <a:spcAft>
                <a:spcPts val="600"/>
              </a:spcAft>
            </a:pPr>
            <a:r>
              <a:rPr lang="vi-VN" sz="2000" i="1" dirty="0"/>
              <a:t>– Bệnh do các yếu tố môi trường </a:t>
            </a:r>
          </a:p>
          <a:p>
            <a:pPr marL="342900" indent="-342900">
              <a:spcBef>
                <a:spcPts val="600"/>
              </a:spcBef>
              <a:spcAft>
                <a:spcPts val="600"/>
              </a:spcAft>
              <a:buFont typeface="Wingdings" pitchFamily="2" charset="2"/>
              <a:buChar char="Ø"/>
            </a:pPr>
            <a:r>
              <a:rPr lang="vi-VN" sz="2000" dirty="0" smtClean="0"/>
              <a:t>Bệnh </a:t>
            </a:r>
            <a:r>
              <a:rPr lang="vi-VN" sz="2000" dirty="0"/>
              <a:t>đen mang ở giáp xác  </a:t>
            </a:r>
          </a:p>
          <a:p>
            <a:pPr marL="342900" indent="-342900">
              <a:spcBef>
                <a:spcPts val="600"/>
              </a:spcBef>
              <a:spcAft>
                <a:spcPts val="600"/>
              </a:spcAft>
              <a:buFont typeface="Wingdings" pitchFamily="2" charset="2"/>
              <a:buChar char="Ø"/>
            </a:pPr>
            <a:r>
              <a:rPr lang="vi-VN" sz="2000" dirty="0" smtClean="0"/>
              <a:t>Bệnh </a:t>
            </a:r>
            <a:r>
              <a:rPr lang="vi-VN" sz="2000" dirty="0"/>
              <a:t>bọt khí ở ĐVTS (Gas bubble disease) </a:t>
            </a:r>
          </a:p>
          <a:p>
            <a:pPr marL="342900" indent="-342900">
              <a:spcBef>
                <a:spcPts val="600"/>
              </a:spcBef>
              <a:spcAft>
                <a:spcPts val="600"/>
              </a:spcAft>
              <a:buFont typeface="Wingdings" pitchFamily="2" charset="2"/>
              <a:buChar char="Ø"/>
            </a:pPr>
            <a:r>
              <a:rPr lang="vi-VN" sz="2000" dirty="0" smtClean="0"/>
              <a:t>Bệnh </a:t>
            </a:r>
            <a:r>
              <a:rPr lang="vi-VN" sz="2000" dirty="0"/>
              <a:t>co rút ở tôm he (Body Cramp Disease) </a:t>
            </a:r>
          </a:p>
          <a:p>
            <a:pPr marL="342900" indent="-342900">
              <a:spcBef>
                <a:spcPts val="600"/>
              </a:spcBef>
              <a:spcAft>
                <a:spcPts val="600"/>
              </a:spcAft>
              <a:buFont typeface="Wingdings" pitchFamily="2" charset="2"/>
              <a:buChar char="Ø"/>
            </a:pPr>
            <a:r>
              <a:rPr lang="vi-VN" sz="2000" dirty="0" smtClean="0"/>
              <a:t>Bệnh </a:t>
            </a:r>
            <a:r>
              <a:rPr lang="vi-VN" sz="2000" dirty="0"/>
              <a:t>hoại tử cơ do yếu tố vô sinh (Muscle Necrosis) </a:t>
            </a:r>
          </a:p>
          <a:p>
            <a:pPr marL="342900" indent="-342900">
              <a:spcBef>
                <a:spcPts val="600"/>
              </a:spcBef>
              <a:spcAft>
                <a:spcPts val="600"/>
              </a:spcAft>
              <a:buFont typeface="Wingdings" pitchFamily="2" charset="2"/>
              <a:buChar char="Ø"/>
            </a:pPr>
            <a:r>
              <a:rPr lang="vi-VN" sz="2000" dirty="0" smtClean="0"/>
              <a:t>Bệnh </a:t>
            </a:r>
            <a:r>
              <a:rPr lang="vi-VN" sz="2000" dirty="0"/>
              <a:t>chết đỏ ở tôm he (Red Disease in Penaeid Shrimp) </a:t>
            </a:r>
          </a:p>
          <a:p>
            <a:pPr>
              <a:spcBef>
                <a:spcPts val="600"/>
              </a:spcBef>
              <a:spcAft>
                <a:spcPts val="600"/>
              </a:spcAft>
            </a:pPr>
            <a:r>
              <a:rPr lang="en-US" sz="2000" i="1" dirty="0" smtClean="0"/>
              <a:t>- </a:t>
            </a:r>
            <a:r>
              <a:rPr lang="vi-VN" sz="2000" i="1" dirty="0" smtClean="0"/>
              <a:t>Bệnh </a:t>
            </a:r>
            <a:r>
              <a:rPr lang="vi-VN" sz="2000" i="1" dirty="0"/>
              <a:t>do dinh dưỡng (cụ thể: cô Thu)</a:t>
            </a:r>
            <a:endParaRPr lang="en-US" sz="2000" i="1" dirty="0"/>
          </a:p>
        </p:txBody>
      </p:sp>
    </p:spTree>
    <p:extLst>
      <p:ext uri="{BB962C8B-B14F-4D97-AF65-F5344CB8AC3E}">
        <p14:creationId xmlns:p14="http://schemas.microsoft.com/office/powerpoint/2010/main" val="3785620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Company  Logo</a:t>
            </a:r>
            <a:endParaRPr lang="en-US"/>
          </a:p>
        </p:txBody>
      </p:sp>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3998053" cy="275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58277"/>
            <a:ext cx="64008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62600" y="1842448"/>
            <a:ext cx="2362200" cy="923330"/>
          </a:xfrm>
          <a:prstGeom prst="rect">
            <a:avLst/>
          </a:prstGeom>
          <a:noFill/>
        </p:spPr>
        <p:txBody>
          <a:bodyPr wrap="square" rtlCol="0">
            <a:spAutoFit/>
          </a:bodyPr>
          <a:lstStyle/>
          <a:p>
            <a:r>
              <a:rPr lang="en-US" dirty="0" err="1" smtClean="0"/>
              <a:t>Bệnh</a:t>
            </a:r>
            <a:r>
              <a:rPr lang="en-US" dirty="0" smtClean="0"/>
              <a:t> </a:t>
            </a:r>
            <a:r>
              <a:rPr lang="en-US" dirty="0" err="1" smtClean="0"/>
              <a:t>đen</a:t>
            </a:r>
            <a:r>
              <a:rPr lang="en-US" dirty="0" smtClean="0"/>
              <a:t> </a:t>
            </a:r>
            <a:r>
              <a:rPr lang="en-US" dirty="0" err="1" smtClean="0"/>
              <a:t>mang</a:t>
            </a:r>
            <a:r>
              <a:rPr lang="en-US" dirty="0" smtClean="0"/>
              <a:t>, </a:t>
            </a:r>
            <a:r>
              <a:rPr lang="en-US" dirty="0" err="1" smtClean="0"/>
              <a:t>đen</a:t>
            </a:r>
            <a:r>
              <a:rPr lang="en-US" dirty="0" smtClean="0"/>
              <a:t> </a:t>
            </a:r>
            <a:r>
              <a:rPr lang="en-US" dirty="0" err="1" smtClean="0"/>
              <a:t>thân</a:t>
            </a:r>
            <a:r>
              <a:rPr lang="en-US" dirty="0" smtClean="0"/>
              <a:t> ở </a:t>
            </a:r>
            <a:r>
              <a:rPr lang="en-US" dirty="0" err="1" smtClean="0"/>
              <a:t>tôm</a:t>
            </a:r>
            <a:r>
              <a:rPr lang="en-US" dirty="0" smtClean="0"/>
              <a:t> do </a:t>
            </a:r>
            <a:r>
              <a:rPr lang="en-US" dirty="0" err="1" smtClean="0"/>
              <a:t>môi</a:t>
            </a:r>
            <a:r>
              <a:rPr lang="en-US" dirty="0" smtClean="0"/>
              <a:t> </a:t>
            </a:r>
            <a:r>
              <a:rPr lang="en-US" dirty="0" err="1" smtClean="0"/>
              <a:t>trường</a:t>
            </a:r>
            <a:endParaRPr lang="en-US" dirty="0"/>
          </a:p>
        </p:txBody>
      </p:sp>
    </p:spTree>
    <p:extLst>
      <p:ext uri="{BB962C8B-B14F-4D97-AF65-F5344CB8AC3E}">
        <p14:creationId xmlns:p14="http://schemas.microsoft.com/office/powerpoint/2010/main" val="3607127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c007l">
  <a:themeElements>
    <a:clrScheme name="sample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C1A37"/>
        </a:dk1>
        <a:lt1>
          <a:srgbClr val="FFFFFF"/>
        </a:lt1>
        <a:dk2>
          <a:srgbClr val="FFFFE7"/>
        </a:dk2>
        <a:lt2>
          <a:srgbClr val="B2B2B2"/>
        </a:lt2>
        <a:accent1>
          <a:srgbClr val="C06C98"/>
        </a:accent1>
        <a:accent2>
          <a:srgbClr val="FF9966"/>
        </a:accent2>
        <a:accent3>
          <a:srgbClr val="FFFFFF"/>
        </a:accent3>
        <a:accent4>
          <a:srgbClr val="40142D"/>
        </a:accent4>
        <a:accent5>
          <a:srgbClr val="DCBACA"/>
        </a:accent5>
        <a:accent6>
          <a:srgbClr val="E78A5C"/>
        </a:accent6>
        <a:hlink>
          <a:srgbClr val="BD6D45"/>
        </a:hlink>
        <a:folHlink>
          <a:srgbClr val="3AABC6"/>
        </a:folHlink>
      </a:clrScheme>
      <a:clrMap bg1="lt1" tx1="dk1" bg2="lt2" tx2="dk2" accent1="accent1" accent2="accent2" accent3="accent3" accent4="accent4" accent5="accent5" accent6="accent6" hlink="hlink" folHlink="folHlink"/>
    </a:extraClrScheme>
    <a:extraClrScheme>
      <a:clrScheme name="sample 2">
        <a:dk1>
          <a:srgbClr val="003366"/>
        </a:dk1>
        <a:lt1>
          <a:srgbClr val="FFFFFF"/>
        </a:lt1>
        <a:dk2>
          <a:srgbClr val="FFFFFF"/>
        </a:dk2>
        <a:lt2>
          <a:srgbClr val="B2B2B2"/>
        </a:lt2>
        <a:accent1>
          <a:srgbClr val="2879B0"/>
        </a:accent1>
        <a:accent2>
          <a:srgbClr val="0099CC"/>
        </a:accent2>
        <a:accent3>
          <a:srgbClr val="FFFFFF"/>
        </a:accent3>
        <a:accent4>
          <a:srgbClr val="002A56"/>
        </a:accent4>
        <a:accent5>
          <a:srgbClr val="ACBED4"/>
        </a:accent5>
        <a:accent6>
          <a:srgbClr val="008AB9"/>
        </a:accent6>
        <a:hlink>
          <a:srgbClr val="A9683B"/>
        </a:hlink>
        <a:folHlink>
          <a:srgbClr val="166A84"/>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cdb2004c007l</Template>
  <TotalTime>6299174</TotalTime>
  <Words>2874</Words>
  <Application>Microsoft Office PowerPoint</Application>
  <PresentationFormat>On-screen Show (4:3)</PresentationFormat>
  <Paragraphs>467</Paragraphs>
  <Slides>44</Slides>
  <Notes>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cdb2004c007l</vt:lpstr>
      <vt:lpstr>Chương 1   Bệnh do môi trường </vt:lpstr>
      <vt:lpstr>Chương trình học</vt:lpstr>
      <vt:lpstr>1.1 Khái niệm chung </vt:lpstr>
      <vt:lpstr>1.2 Phân loại bệnh </vt:lpstr>
      <vt:lpstr>1.2 Phân loại bệnh </vt:lpstr>
      <vt:lpstr>1.2 Phân loại bệnh </vt:lpstr>
      <vt:lpstr>PowerPoint Presentation</vt:lpstr>
      <vt:lpstr>PowerPoint Presentation</vt:lpstr>
      <vt:lpstr>PowerPoint Presentation</vt:lpstr>
      <vt:lpstr>1.3 Đặc điểm của bệnh do yếu tố môi trường</vt:lpstr>
      <vt:lpstr>1.4 Bệnh do nhiệt độ</vt:lpstr>
      <vt:lpstr>1.2 Bệnh do nhiệt độ</vt:lpstr>
      <vt:lpstr>1.2 Bệnh do nhiệt độ</vt:lpstr>
      <vt:lpstr>Ảnh hưởng của To tới tiêu hao Oxy và ngưỡng chịu đựng  CO2; NH3 ; H2S</vt:lpstr>
      <vt:lpstr>1.2 Bệnh do nhiệt độ</vt:lpstr>
      <vt:lpstr>1.2 Bệnh do nhiệt độ</vt:lpstr>
      <vt:lpstr>1.2 Bệnh do nhiệt độ</vt:lpstr>
      <vt:lpstr>Tôm sú bị cong thân và chuyển màu trắng khi sốc nhiệt</vt:lpstr>
      <vt:lpstr>Bệnh do thiếu Oxy</vt:lpstr>
      <vt:lpstr>PowerPoint Presentation</vt:lpstr>
      <vt:lpstr>2. Oxy hoà tan đối với NTTS</vt:lpstr>
      <vt:lpstr>Nhiệt độ, ô xy hòa tan bão hòa trong nước ngọt, nước mặn </vt:lpstr>
      <vt:lpstr>2. Oxy hoà tan đối với NTTS</vt:lpstr>
      <vt:lpstr>2. Oxy hoà tan đối với NTTS</vt:lpstr>
      <vt:lpstr>2. Oxy hoà tan đối với NTTS</vt:lpstr>
      <vt:lpstr>2. Oxy hoà tan đối với NTTS</vt:lpstr>
      <vt:lpstr>2. Oxy hoà tan đối với NTTS</vt:lpstr>
      <vt:lpstr>PowerPoint Presentation</vt:lpstr>
      <vt:lpstr>PowerPoint Presentation</vt:lpstr>
      <vt:lpstr>Hệ thống quạt nước</vt:lpstr>
      <vt:lpstr>Bệnh bọt khí</vt:lpstr>
      <vt:lpstr>Bệnh bọt khí</vt:lpstr>
      <vt:lpstr>Nhiệt độ, ô xy hòa tan bão hòa trong nước ngọt, nước mặn </vt:lpstr>
      <vt:lpstr>PowerPoint Presentation</vt:lpstr>
      <vt:lpstr>Bệnh bọt khí</vt:lpstr>
      <vt:lpstr>Bệnh bọt khí</vt:lpstr>
      <vt:lpstr>Triệu chứng bệnh bọt khí</vt:lpstr>
      <vt:lpstr> Biện pháp phòng ngừa:   </vt:lpstr>
      <vt:lpstr>1.2 Bệnh do độ mặn</vt:lpstr>
      <vt:lpstr>PowerPoint Presentation</vt:lpstr>
      <vt:lpstr>1.2 Bệnh do độ mặn</vt:lpstr>
      <vt:lpstr>PowerPoint Presentation</vt:lpstr>
      <vt:lpstr>1.2 Bệnh do độ mặn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Hanoi</dc:creator>
  <cp:lastModifiedBy>Hanoi</cp:lastModifiedBy>
  <cp:revision>39</cp:revision>
  <dcterms:created xsi:type="dcterms:W3CDTF">2015-08-15T01:31:39Z</dcterms:created>
  <dcterms:modified xsi:type="dcterms:W3CDTF">2015-08-25T14:29:09Z</dcterms:modified>
</cp:coreProperties>
</file>