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4BC507-C7AD-487C-BC2B-69F865140342}"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A0AC5-D5D9-4096-A58B-B851CF56DF6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BC507-C7AD-487C-BC2B-69F865140342}"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A0AC5-D5D9-4096-A58B-B851CF56DF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BC507-C7AD-487C-BC2B-69F865140342}"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A0AC5-D5D9-4096-A58B-B851CF56DF6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BC507-C7AD-487C-BC2B-69F865140342}"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A0AC5-D5D9-4096-A58B-B851CF56DF6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4BC507-C7AD-487C-BC2B-69F865140342}" type="datetimeFigureOut">
              <a:rPr lang="en-US" smtClean="0"/>
              <a:t>11/24/2015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A0AC5-D5D9-4096-A58B-B851CF56DF6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4BC507-C7AD-487C-BC2B-69F865140342}" type="datetimeFigureOut">
              <a:rPr lang="en-US" smtClean="0"/>
              <a:t>11/24/2015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A0AC5-D5D9-4096-A58B-B851CF56DF6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4BC507-C7AD-487C-BC2B-69F865140342}" type="datetimeFigureOut">
              <a:rPr lang="en-US" smtClean="0"/>
              <a:t>11/24/2015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A0AC5-D5D9-4096-A58B-B851CF56DF6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4BC507-C7AD-487C-BC2B-69F865140342}" type="datetimeFigureOut">
              <a:rPr lang="en-US" smtClean="0"/>
              <a:t>11/24/2015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3A0AC5-D5D9-4096-A58B-B851CF56DF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BC507-C7AD-487C-BC2B-69F865140342}" type="datetimeFigureOut">
              <a:rPr lang="en-US" smtClean="0"/>
              <a:t>11/24/2015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3A0AC5-D5D9-4096-A58B-B851CF56DF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4BC507-C7AD-487C-BC2B-69F865140342}" type="datetimeFigureOut">
              <a:rPr lang="en-US" smtClean="0"/>
              <a:t>11/24/2015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A0AC5-D5D9-4096-A58B-B851CF56DF6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4BC507-C7AD-487C-BC2B-69F865140342}" type="datetimeFigureOut">
              <a:rPr lang="en-US" smtClean="0"/>
              <a:t>11/24/2015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A0AC5-D5D9-4096-A58B-B851CF56DF6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4BC507-C7AD-487C-BC2B-69F865140342}" type="datetimeFigureOut">
              <a:rPr lang="en-US" smtClean="0"/>
              <a:t>11/24/2015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A0AC5-D5D9-4096-A58B-B851CF56DF6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752600"/>
            <a:ext cx="8183880" cy="2057400"/>
          </a:xfrm>
        </p:spPr>
        <p:txBody>
          <a:bodyPr>
            <a:normAutofit fontScale="90000"/>
          </a:bodyPr>
          <a:lstStyle/>
          <a:p>
            <a:pPr algn="ctr"/>
            <a:r>
              <a:rPr lang="en-US" dirty="0" smtClean="0">
                <a:latin typeface="Times New Roman" pitchFamily="18" charset="0"/>
                <a:cs typeface="Times New Roman" pitchFamily="18" charset="0"/>
              </a:rPr>
              <a:t>CHƯƠNG 2</a:t>
            </a:r>
            <a:br>
              <a:rPr lang="en-US" dirty="0" smtClean="0">
                <a:latin typeface="Times New Roman" pitchFamily="18" charset="0"/>
                <a:cs typeface="Times New Roman" pitchFamily="18" charset="0"/>
              </a:rPr>
            </a:br>
            <a:r>
              <a:rPr lang="en-US" dirty="0" smtClean="0">
                <a:solidFill>
                  <a:schemeClr val="tx1"/>
                </a:solidFill>
                <a:latin typeface="Times New Roman" pitchFamily="18" charset="0"/>
                <a:cs typeface="Times New Roman" pitchFamily="18" charset="0"/>
              </a:rPr>
              <a:t>HÌNH THÁI, CẤU TẠO GIẢI PHẪU CƠ THỂ TÔM, CUA</a:t>
            </a: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5867400" cy="830997"/>
          </a:xfrm>
          <a:prstGeom prst="rect">
            <a:avLst/>
          </a:prstGeom>
        </p:spPr>
        <p:txBody>
          <a:bodyPr wrap="square">
            <a:spAutoFit/>
          </a:bodyPr>
          <a:lstStyle/>
          <a:p>
            <a:r>
              <a:rPr lang="en-US" sz="2400" b="1" dirty="0" smtClean="0">
                <a:latin typeface="Times New Roman" pitchFamily="18" charset="0"/>
                <a:cs typeface="Times New Roman" pitchFamily="18" charset="0"/>
              </a:rPr>
              <a:t>2.3. </a:t>
            </a:r>
            <a:r>
              <a:rPr lang="en-US" sz="2400" b="1" dirty="0" err="1" smtClean="0">
                <a:latin typeface="Times New Roman" pitchFamily="18" charset="0"/>
                <a:cs typeface="Times New Roman" pitchFamily="18" charset="0"/>
              </a:rPr>
              <a:t>Đặc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tôm</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2.3.1. </a:t>
            </a:r>
            <a:r>
              <a:rPr lang="en-US" sz="2400" b="1" dirty="0" err="1" smtClean="0">
                <a:latin typeface="Times New Roman" pitchFamily="18" charset="0"/>
                <a:cs typeface="Times New Roman" pitchFamily="18" charset="0"/>
              </a:rPr>
              <a:t>Đặc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đốt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phần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phụ</a:t>
            </a:r>
            <a:endParaRPr lang="en-US" sz="2400" b="1" dirty="0"/>
          </a:p>
        </p:txBody>
      </p:sp>
      <p:sp>
        <p:nvSpPr>
          <p:cNvPr id="9" name="Rectangle 8"/>
          <p:cNvSpPr/>
          <p:nvPr/>
        </p:nvSpPr>
        <p:spPr>
          <a:xfrm>
            <a:off x="533400" y="1443840"/>
            <a:ext cx="8153400" cy="4247317"/>
          </a:xfrm>
          <a:prstGeom prst="rect">
            <a:avLst/>
          </a:prstGeom>
        </p:spPr>
        <p:txBody>
          <a:bodyPr wrap="square">
            <a:spAutoFit/>
          </a:bodyPr>
          <a:lstStyle/>
          <a:p>
            <a:pPr algn="just"/>
            <a:r>
              <a:rPr lang="vi-VN" dirty="0" smtClean="0">
                <a:latin typeface="Times New Roman" pitchFamily="18" charset="0"/>
                <a:cs typeface="Times New Roman" pitchFamily="18" charset="0"/>
              </a:rPr>
              <a:t>Phần phụ đầu của giáp xác có cấu tạo hai nhánh, ở giáp xác thấp th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 cấu tạo 2</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nhánh điển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c</a:t>
            </a:r>
            <a:r>
              <a:rPr lang="en-US" dirty="0" smtClean="0">
                <a:latin typeface="Times New Roman" pitchFamily="18" charset="0"/>
                <a:cs typeface="Times New Roman" pitchFamily="18" charset="0"/>
              </a:rPr>
              <a:t>ò</a:t>
            </a:r>
            <a:r>
              <a:rPr lang="vi-VN" dirty="0" smtClean="0">
                <a:latin typeface="Times New Roman" pitchFamily="18" charset="0"/>
                <a:cs typeface="Times New Roman" pitchFamily="18" charset="0"/>
              </a:rPr>
              <a:t>n ở giáp xác cao th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 nhánh ngoài tiêu giảm.</a:t>
            </a:r>
            <a:endParaRPr lang="en-US" dirty="0" smtClean="0">
              <a:latin typeface="Times New Roman" pitchFamily="18" charset="0"/>
              <a:cs typeface="Times New Roman" pitchFamily="18" charset="0"/>
            </a:endParaRPr>
          </a:p>
          <a:p>
            <a:pPr algn="just"/>
            <a:r>
              <a:rPr lang="vi-VN"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vi-VN" dirty="0" smtClean="0">
                <a:latin typeface="Times New Roman" pitchFamily="18" charset="0"/>
                <a:cs typeface="Times New Roman" pitchFamily="18" charset="0"/>
              </a:rPr>
              <a:t>Cụ thể như sau:</a:t>
            </a:r>
            <a:endParaRPr lang="en-US" dirty="0" smtClean="0">
              <a:latin typeface="Times New Roman" pitchFamily="18" charset="0"/>
              <a:cs typeface="Times New Roman" pitchFamily="18" charset="0"/>
            </a:endParaRPr>
          </a:p>
          <a:p>
            <a:pPr algn="just"/>
            <a:r>
              <a:rPr lang="vi-VN"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Đôi</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râu I </a:t>
            </a:r>
            <a:r>
              <a:rPr lang="vi-VN" dirty="0" smtClean="0">
                <a:latin typeface="Times New Roman" pitchFamily="18" charset="0"/>
                <a:cs typeface="Times New Roman" pitchFamily="18" charset="0"/>
              </a:rPr>
              <a:t>(râu trong) là phần phụ của đốt acron, thường có một nhánh. Tuy nhiên cũng có</a:t>
            </a:r>
            <a:r>
              <a:rPr lang="en-US" dirty="0" smtClean="0">
                <a:latin typeface="Times New Roman" pitchFamily="18" charset="0"/>
                <a:cs typeface="Times New Roman" pitchFamily="18" charset="0"/>
              </a:rPr>
              <a:t> 2 </a:t>
            </a:r>
            <a:r>
              <a:rPr lang="en-US" dirty="0" err="1" smtClean="0">
                <a:latin typeface="Times New Roman" pitchFamily="18" charset="0"/>
                <a:cs typeface="Times New Roman" pitchFamily="18" charset="0"/>
              </a:rPr>
              <a:t>nhánh</a:t>
            </a:r>
            <a:r>
              <a:rPr lang="en-US" dirty="0" smtClean="0">
                <a:latin typeface="Times New Roman" pitchFamily="18" charset="0"/>
                <a:cs typeface="Times New Roman" pitchFamily="18" charset="0"/>
              </a:rPr>
              <a:t> hay 3 </a:t>
            </a:r>
            <a:r>
              <a:rPr lang="en-US" dirty="0" err="1" smtClean="0">
                <a:latin typeface="Times New Roman" pitchFamily="18" charset="0"/>
                <a:cs typeface="Times New Roman" pitchFamily="18" charset="0"/>
              </a:rPr>
              <a:t>nhánh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tôm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Giữ</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nhiệm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vụ</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xúc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khứu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hệ</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mật thiết với n</a:t>
            </a:r>
            <a:r>
              <a:rPr lang="en-US" dirty="0" smtClean="0">
                <a:latin typeface="Times New Roman" pitchFamily="18" charset="0"/>
                <a:cs typeface="Times New Roman" pitchFamily="18" charset="0"/>
              </a:rPr>
              <a:t>ã</a:t>
            </a:r>
            <a:r>
              <a:rPr lang="vi-VN" dirty="0" smtClean="0">
                <a:latin typeface="Times New Roman" pitchFamily="18" charset="0"/>
                <a:cs typeface="Times New Roman" pitchFamily="18" charset="0"/>
              </a:rPr>
              <a:t>o. Râu I tương đương với xúc biện của giun đốt.</a:t>
            </a:r>
            <a:endParaRPr lang="en-US" dirty="0" smtClean="0">
              <a:latin typeface="Times New Roman" pitchFamily="18" charset="0"/>
              <a:cs typeface="Times New Roman" pitchFamily="18" charset="0"/>
            </a:endParaRPr>
          </a:p>
          <a:p>
            <a:pPr algn="just"/>
            <a:r>
              <a:rPr lang="vi-VN"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Đôi râu II </a:t>
            </a:r>
            <a:r>
              <a:rPr lang="vi-VN" dirty="0" smtClean="0">
                <a:latin typeface="Times New Roman" pitchFamily="18" charset="0"/>
                <a:cs typeface="Times New Roman" pitchFamily="18" charset="0"/>
              </a:rPr>
              <a:t>(râu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ngoài): Do phần phụ của đốt thân thứ nhất biến đổi thành, thường có 2 nhánh, giữ</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nhiệm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vụ</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xúc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giác</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Đôi hàm trên: Thường có 2 nhánh hay tiêu giảm chỉ c</a:t>
            </a:r>
            <a:r>
              <a:rPr lang="en-US" dirty="0" smtClean="0">
                <a:latin typeface="Times New Roman" pitchFamily="18" charset="0"/>
                <a:cs typeface="Times New Roman" pitchFamily="18" charset="0"/>
              </a:rPr>
              <a:t>ò</a:t>
            </a:r>
            <a:r>
              <a:rPr lang="vi-VN" dirty="0" smtClean="0">
                <a:latin typeface="Times New Roman" pitchFamily="18" charset="0"/>
                <a:cs typeface="Times New Roman" pitchFamily="18" charset="0"/>
              </a:rPr>
              <a:t>n lại một khối nghiền, 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1 </a:t>
            </a:r>
            <a:r>
              <a:rPr lang="en-US" dirty="0" err="1" smtClean="0">
                <a:latin typeface="Times New Roman" pitchFamily="18" charset="0"/>
                <a:cs typeface="Times New Roman" pitchFamily="18" charset="0"/>
              </a:rPr>
              <a:t>nhánh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xúc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biện</a:t>
            </a:r>
            <a:r>
              <a:rPr lang="en-US" dirty="0" smtClean="0">
                <a:latin typeface="Times New Roman" pitchFamily="18" charset="0"/>
                <a:cs typeface="Times New Roman" pitchFamily="18" charset="0"/>
              </a:rPr>
              <a:t>) hay </a:t>
            </a:r>
            <a:r>
              <a:rPr lang="en-US" dirty="0" err="1" smtClean="0">
                <a:latin typeface="Times New Roman" pitchFamily="18" charset="0"/>
                <a:cs typeface="Times New Roman" pitchFamily="18" charset="0"/>
              </a:rPr>
              <a:t>tiêu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giảm</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Đôi hàm dưới thứ nhất cấu tạo kiểu 2 nhánh, đôi hàm dưới thứ hai giống như</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đôi thứ nhất.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381000" y="304800"/>
            <a:ext cx="8382000" cy="56388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343400" y="5562600"/>
            <a:ext cx="4419600" cy="91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5867400" cy="830997"/>
          </a:xfrm>
          <a:prstGeom prst="rect">
            <a:avLst/>
          </a:prstGeom>
        </p:spPr>
        <p:txBody>
          <a:bodyPr wrap="square">
            <a:spAutoFit/>
          </a:bodyPr>
          <a:lstStyle/>
          <a:p>
            <a:r>
              <a:rPr lang="en-US" sz="2400" b="1" dirty="0" smtClean="0">
                <a:latin typeface="Times New Roman" pitchFamily="18" charset="0"/>
                <a:cs typeface="Times New Roman" pitchFamily="18" charset="0"/>
              </a:rPr>
              <a:t>2.3. </a:t>
            </a:r>
            <a:r>
              <a:rPr lang="en-US" sz="2400" b="1" dirty="0" err="1" smtClean="0">
                <a:latin typeface="Times New Roman" pitchFamily="18" charset="0"/>
                <a:cs typeface="Times New Roman" pitchFamily="18" charset="0"/>
              </a:rPr>
              <a:t>Đặc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tôm</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2.3.1. </a:t>
            </a:r>
            <a:r>
              <a:rPr lang="en-US" sz="2400" b="1" dirty="0" err="1" smtClean="0">
                <a:latin typeface="Times New Roman" pitchFamily="18" charset="0"/>
                <a:cs typeface="Times New Roman" pitchFamily="18" charset="0"/>
              </a:rPr>
              <a:t>Đặc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đốt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phần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phụ</a:t>
            </a:r>
            <a:endParaRPr lang="en-US" sz="2400" b="1" dirty="0"/>
          </a:p>
        </p:txBody>
      </p:sp>
      <p:sp>
        <p:nvSpPr>
          <p:cNvPr id="9" name="Rectangle 8"/>
          <p:cNvSpPr/>
          <p:nvPr/>
        </p:nvSpPr>
        <p:spPr>
          <a:xfrm>
            <a:off x="533400" y="1443840"/>
            <a:ext cx="8305800" cy="3653372"/>
          </a:xfrm>
          <a:prstGeom prst="rect">
            <a:avLst/>
          </a:prstGeom>
        </p:spPr>
        <p:txBody>
          <a:bodyPr wrap="square">
            <a:spAutoFit/>
          </a:bodyPr>
          <a:lstStyle/>
          <a:p>
            <a:pPr>
              <a:lnSpc>
                <a:spcPct val="130000"/>
              </a:lnSpc>
            </a:pPr>
            <a:r>
              <a:rPr lang="en-US"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Miệng ở sau 2 đôi râu, hàm trên có phần gốc cứng làm nhiệm vụ nghiền mồi.</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Ngoài ra đầu giáp xác c</a:t>
            </a:r>
            <a:r>
              <a:rPr lang="en-US" sz="2000" dirty="0" smtClean="0">
                <a:latin typeface="Times New Roman" pitchFamily="18" charset="0"/>
                <a:cs typeface="Times New Roman" pitchFamily="18" charset="0"/>
              </a:rPr>
              <a:t>ò</a:t>
            </a:r>
            <a:r>
              <a:rPr lang="vi-VN" sz="2000" dirty="0" smtClean="0">
                <a:latin typeface="Times New Roman" pitchFamily="18" charset="0"/>
                <a:cs typeface="Times New Roman" pitchFamily="18" charset="0"/>
              </a:rPr>
              <a:t>n có đôi mắt.</a:t>
            </a:r>
          </a:p>
          <a:p>
            <a:pPr algn="just">
              <a:lnSpc>
                <a:spcPct val="130000"/>
              </a:lnSpc>
            </a:pP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Ngực gồm 8 đốt. Ở một số giáp xác, ngực kết hợp với đầu thành phần đầu</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ngực, các đôi phần phụ của chúng biến đổi thành</a:t>
            </a:r>
            <a:r>
              <a:rPr lang="en-US" sz="2000" dirty="0" smtClean="0">
                <a:latin typeface="Times New Roman" pitchFamily="18" charset="0"/>
                <a:cs typeface="Times New Roman" pitchFamily="18" charset="0"/>
              </a:rPr>
              <a:t>:</a:t>
            </a:r>
          </a:p>
          <a:p>
            <a:pPr algn="just">
              <a:lnSpc>
                <a:spcPct val="130000"/>
              </a:lnSpc>
            </a:pPr>
            <a:r>
              <a:rPr lang="en-US" sz="2000" dirty="0" smtClean="0">
                <a:latin typeface="Times New Roman" pitchFamily="18" charset="0"/>
                <a:cs typeface="Times New Roman" pitchFamily="18" charset="0"/>
              </a:rPr>
              <a:t>	+ C</a:t>
            </a:r>
            <a:r>
              <a:rPr lang="vi-VN" sz="2000" dirty="0" smtClean="0">
                <a:latin typeface="Times New Roman" pitchFamily="18" charset="0"/>
                <a:cs typeface="Times New Roman" pitchFamily="18" charset="0"/>
              </a:rPr>
              <a:t>hân - hàm (có phần gốc làm</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nhiệm vụ giữ và xé mồi, nhánh trong và nhánh ngoài)</a:t>
            </a:r>
            <a:r>
              <a:rPr lang="en-US" sz="2000" dirty="0" smtClean="0">
                <a:latin typeface="Times New Roman" pitchFamily="18" charset="0"/>
                <a:cs typeface="Times New Roman" pitchFamily="18" charset="0"/>
              </a:rPr>
              <a:t>;</a:t>
            </a:r>
          </a:p>
          <a:p>
            <a:pPr algn="just">
              <a:lnSpc>
                <a:spcPct val="130000"/>
              </a:lnSpc>
            </a:pPr>
            <a:r>
              <a:rPr lang="en-US" sz="2000" dirty="0" smtClean="0">
                <a:latin typeface="Times New Roman" pitchFamily="18" charset="0"/>
                <a:cs typeface="Times New Roman" pitchFamily="18" charset="0"/>
              </a:rPr>
              <a:t>	+ N</a:t>
            </a:r>
            <a:r>
              <a:rPr lang="vi-VN" sz="2000" dirty="0" smtClean="0">
                <a:latin typeface="Times New Roman" pitchFamily="18" charset="0"/>
                <a:cs typeface="Times New Roman" pitchFamily="18" charset="0"/>
              </a:rPr>
              <a:t>ăm đôi chân b</a:t>
            </a:r>
            <a:r>
              <a:rPr lang="en-US" sz="2000" dirty="0" smtClean="0">
                <a:latin typeface="Times New Roman" pitchFamily="18" charset="0"/>
                <a:cs typeface="Times New Roman" pitchFamily="18" charset="0"/>
              </a:rPr>
              <a:t>ò</a:t>
            </a:r>
            <a:r>
              <a:rPr lang="vi-VN" sz="2000" dirty="0" smtClean="0">
                <a:latin typeface="Times New Roman" pitchFamily="18" charset="0"/>
                <a:cs typeface="Times New Roman" pitchFamily="18" charset="0"/>
              </a:rPr>
              <a:t> (làm nhiệm</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vụ chuyển vận nên nhánh ngoài tiêu biến hẳn). Một số có chân bơi biến thành</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cơ quan tự vệ và tấn công, giáp xác Mười chân có thêm nhánh bên dưới dạng lá</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mang ở gốc chân. </a:t>
            </a:r>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5867400" cy="830997"/>
          </a:xfrm>
          <a:prstGeom prst="rect">
            <a:avLst/>
          </a:prstGeom>
        </p:spPr>
        <p:txBody>
          <a:bodyPr wrap="square">
            <a:spAutoFit/>
          </a:bodyPr>
          <a:lstStyle/>
          <a:p>
            <a:r>
              <a:rPr lang="en-US" sz="2400" b="1" dirty="0" smtClean="0">
                <a:latin typeface="Times New Roman" pitchFamily="18" charset="0"/>
                <a:cs typeface="Times New Roman" pitchFamily="18" charset="0"/>
              </a:rPr>
              <a:t>2.3. </a:t>
            </a:r>
            <a:r>
              <a:rPr lang="en-US" sz="2400" b="1" dirty="0" err="1" smtClean="0">
                <a:latin typeface="Times New Roman" pitchFamily="18" charset="0"/>
                <a:cs typeface="Times New Roman" pitchFamily="18" charset="0"/>
              </a:rPr>
              <a:t>Đặc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tôm</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2.3.1. </a:t>
            </a:r>
            <a:r>
              <a:rPr lang="en-US" sz="2400" b="1" dirty="0" err="1" smtClean="0">
                <a:latin typeface="Times New Roman" pitchFamily="18" charset="0"/>
                <a:cs typeface="Times New Roman" pitchFamily="18" charset="0"/>
              </a:rPr>
              <a:t>Đặc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đốt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phần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phụ</a:t>
            </a:r>
            <a:endParaRPr lang="en-US" sz="2400" b="1" dirty="0"/>
          </a:p>
        </p:txBody>
      </p:sp>
      <p:sp>
        <p:nvSpPr>
          <p:cNvPr id="9" name="Rectangle 8"/>
          <p:cNvSpPr/>
          <p:nvPr/>
        </p:nvSpPr>
        <p:spPr>
          <a:xfrm>
            <a:off x="457200" y="1295400"/>
            <a:ext cx="8229600" cy="5057603"/>
          </a:xfrm>
          <a:prstGeom prst="rect">
            <a:avLst/>
          </a:prstGeom>
        </p:spPr>
        <p:txBody>
          <a:bodyPr wrap="square">
            <a:spAutoFit/>
          </a:bodyPr>
          <a:lstStyle/>
          <a:p>
            <a:pPr algn="just">
              <a:lnSpc>
                <a:spcPct val="125000"/>
              </a:lnSpc>
              <a:buFontTx/>
              <a:buChar char="-"/>
            </a:pPr>
            <a:r>
              <a:rPr lang="vi-VN" sz="2000" dirty="0" smtClean="0">
                <a:latin typeface="Times New Roman" pitchFamily="18" charset="0"/>
                <a:cs typeface="Times New Roman" pitchFamily="18" charset="0"/>
              </a:rPr>
              <a:t>Mặt trên đầu ngực có một giáp cứng bảo vệ - giáp đầu ngực l</a:t>
            </a:r>
            <a:r>
              <a:rPr lang="en-US" sz="2000" dirty="0" smtClean="0">
                <a:latin typeface="Times New Roman" pitchFamily="18" charset="0"/>
                <a:cs typeface="Times New Roman" pitchFamily="18" charset="0"/>
              </a:rPr>
              <a:t>à </a:t>
            </a:r>
            <a:r>
              <a:rPr lang="vi-VN" sz="2000" dirty="0" smtClean="0">
                <a:latin typeface="Times New Roman" pitchFamily="18" charset="0"/>
                <a:cs typeface="Times New Roman" pitchFamily="18" charset="0"/>
              </a:rPr>
              <a:t>một nếp gấp của vỏ cơ thể, phía trước có chủy đầu. Bụng có 7 đốt (trừ nhóm</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Leptostraca bụng gồm có 8 đốt), thay đổi ở các nhóm khác </a:t>
            </a:r>
            <a:r>
              <a:rPr lang="en-US" sz="2000" dirty="0" smtClean="0">
                <a:latin typeface="Times New Roman" pitchFamily="18" charset="0"/>
                <a:cs typeface="Times New Roman" pitchFamily="18" charset="0"/>
              </a:rPr>
              <a:t>n</a:t>
            </a:r>
            <a:r>
              <a:rPr lang="vi-VN" sz="2000" dirty="0" smtClean="0">
                <a:latin typeface="Times New Roman" pitchFamily="18" charset="0"/>
                <a:cs typeface="Times New Roman" pitchFamily="18" charset="0"/>
              </a:rPr>
              <a:t>hau.</a:t>
            </a:r>
            <a:endParaRPr lang="en-US" sz="2000" dirty="0" smtClean="0">
              <a:latin typeface="Times New Roman" pitchFamily="18" charset="0"/>
              <a:cs typeface="Times New Roman" pitchFamily="18" charset="0"/>
            </a:endParaRPr>
          </a:p>
          <a:p>
            <a:pPr algn="just">
              <a:lnSpc>
                <a:spcPct val="125000"/>
              </a:lnSpc>
            </a:pP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Phần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phụ</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bụng</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của của giáp xác cao phát triển mạnh hơn giáp xác thấp, làm nhiệm vụ bơi lội và hô</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hấp. </a:t>
            </a:r>
            <a:endParaRPr lang="en-US" sz="2000" dirty="0" smtClean="0">
              <a:latin typeface="Times New Roman" pitchFamily="18" charset="0"/>
              <a:cs typeface="Times New Roman" pitchFamily="18" charset="0"/>
            </a:endParaRPr>
          </a:p>
          <a:p>
            <a:pPr algn="just">
              <a:lnSpc>
                <a:spcPct val="125000"/>
              </a:lnSpc>
            </a:pPr>
            <a:r>
              <a:rPr lang="en-US" sz="2000" dirty="0" smtClean="0">
                <a:latin typeface="Times New Roman" pitchFamily="18" charset="0"/>
                <a:cs typeface="Times New Roman" pitchFamily="18" charset="0"/>
              </a:rPr>
              <a:t>	+  </a:t>
            </a:r>
            <a:r>
              <a:rPr lang="vi-VN" sz="2000" dirty="0" smtClean="0">
                <a:latin typeface="Times New Roman" pitchFamily="18" charset="0"/>
                <a:cs typeface="Times New Roman" pitchFamily="18" charset="0"/>
              </a:rPr>
              <a:t>Ở con đực một đôi phần phụ bụng c</a:t>
            </a:r>
            <a:r>
              <a:rPr lang="en-US" sz="2000" dirty="0" smtClean="0">
                <a:latin typeface="Times New Roman" pitchFamily="18" charset="0"/>
                <a:cs typeface="Times New Roman" pitchFamily="18" charset="0"/>
              </a:rPr>
              <a:t>ò</a:t>
            </a:r>
            <a:r>
              <a:rPr lang="vi-VN" sz="2000" dirty="0" smtClean="0">
                <a:latin typeface="Times New Roman" pitchFamily="18" charset="0"/>
                <a:cs typeface="Times New Roman" pitchFamily="18" charset="0"/>
              </a:rPr>
              <a:t>n phân hoá thành cơ quan giao phối</a:t>
            </a:r>
            <a:r>
              <a:rPr lang="en-US" sz="2000" dirty="0" smtClean="0">
                <a:latin typeface="Times New Roman" pitchFamily="18" charset="0"/>
                <a:cs typeface="Times New Roman" pitchFamily="18" charset="0"/>
              </a:rPr>
              <a:t> </a:t>
            </a:r>
          </a:p>
          <a:p>
            <a:pPr algn="just">
              <a:lnSpc>
                <a:spcPct val="125000"/>
              </a:lnSpc>
            </a:pPr>
            <a:r>
              <a:rPr lang="en-US" sz="2000" dirty="0" smtClean="0">
                <a:latin typeface="Times New Roman" pitchFamily="18" charset="0"/>
                <a:cs typeface="Times New Roman" pitchFamily="18" charset="0"/>
              </a:rPr>
              <a:t>	+ Ở con</a:t>
            </a:r>
            <a:r>
              <a:rPr lang="vi-VN" sz="2000" dirty="0" smtClean="0">
                <a:latin typeface="Times New Roman" pitchFamily="18" charset="0"/>
                <a:cs typeface="Times New Roman" pitchFamily="18" charset="0"/>
              </a:rPr>
              <a:t> cái th</a:t>
            </a:r>
            <a:r>
              <a:rPr lang="en-US" sz="2000" dirty="0" smtClean="0">
                <a:latin typeface="Times New Roman" pitchFamily="18" charset="0"/>
                <a:cs typeface="Times New Roman" pitchFamily="18" charset="0"/>
              </a:rPr>
              <a:t>ì</a:t>
            </a:r>
            <a:r>
              <a:rPr lang="vi-VN" sz="2000" dirty="0" smtClean="0">
                <a:latin typeface="Times New Roman" pitchFamily="18" charset="0"/>
                <a:cs typeface="Times New Roman" pitchFamily="18" charset="0"/>
              </a:rPr>
              <a:t> phần phụ bụng đảm nhận việc ôm trứng trong thời gian sinh sản.</a:t>
            </a:r>
          </a:p>
          <a:p>
            <a:pPr algn="just">
              <a:lnSpc>
                <a:spcPct val="125000"/>
              </a:lnSpc>
            </a:pPr>
            <a:r>
              <a:rPr lang="en-US" sz="2000" dirty="0" smtClean="0">
                <a:latin typeface="Times New Roman" pitchFamily="18" charset="0"/>
                <a:cs typeface="Times New Roman" pitchFamily="18" charset="0"/>
              </a:rPr>
              <a:t>	+ </a:t>
            </a:r>
            <a:r>
              <a:rPr lang="vi-VN" sz="2000" dirty="0" smtClean="0">
                <a:latin typeface="Times New Roman" pitchFamily="18" charset="0"/>
                <a:cs typeface="Times New Roman" pitchFamily="18" charset="0"/>
              </a:rPr>
              <a:t>Phần phụ bụng thứ 6 thường phối hợp với đốt telson làm nhiệm vụ bánh lái khi bơi.</a:t>
            </a:r>
          </a:p>
          <a:p>
            <a:pPr algn="just">
              <a:lnSpc>
                <a:spcPct val="125000"/>
              </a:lnSpc>
            </a:pPr>
            <a:r>
              <a:rPr lang="en-US" sz="2000" dirty="0" smtClean="0">
                <a:latin typeface="Times New Roman" pitchFamily="18" charset="0"/>
                <a:cs typeface="Times New Roman" pitchFamily="18" charset="0"/>
              </a:rPr>
              <a:t>	+ </a:t>
            </a:r>
            <a:r>
              <a:rPr lang="vi-VN" sz="2000" dirty="0" smtClean="0">
                <a:latin typeface="Times New Roman" pitchFamily="18" charset="0"/>
                <a:cs typeface="Times New Roman" pitchFamily="18" charset="0"/>
              </a:rPr>
              <a:t>Ở giáp xác thấp thiếu phần phụ bụng và cuối bụng thường có chạc đuôi (furca).</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5867400" cy="830997"/>
          </a:xfrm>
          <a:prstGeom prst="rect">
            <a:avLst/>
          </a:prstGeom>
        </p:spPr>
        <p:txBody>
          <a:bodyPr wrap="square">
            <a:spAutoFit/>
          </a:bodyPr>
          <a:lstStyle/>
          <a:p>
            <a:r>
              <a:rPr lang="en-US" sz="2400" b="1" dirty="0" smtClean="0">
                <a:latin typeface="Times New Roman" pitchFamily="18" charset="0"/>
                <a:cs typeface="Times New Roman" pitchFamily="18" charset="0"/>
              </a:rPr>
              <a:t>2.3. </a:t>
            </a:r>
            <a:r>
              <a:rPr lang="en-US" sz="2400" b="1" dirty="0" err="1" smtClean="0">
                <a:latin typeface="Times New Roman" pitchFamily="18" charset="0"/>
                <a:cs typeface="Times New Roman" pitchFamily="18" charset="0"/>
              </a:rPr>
              <a:t>Đặc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tôm</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2.3.2. </a:t>
            </a:r>
            <a:r>
              <a:rPr lang="en-US" sz="2400" b="1" dirty="0" err="1" smtClean="0">
                <a:latin typeface="Times New Roman" pitchFamily="18" charset="0"/>
                <a:cs typeface="Times New Roman" pitchFamily="18" charset="0"/>
              </a:rPr>
              <a:t>Vỏ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endParaRPr lang="en-US" sz="2400" b="1" dirty="0"/>
          </a:p>
        </p:txBody>
      </p:sp>
      <p:sp>
        <p:nvSpPr>
          <p:cNvPr id="7" name="Rectangle 6"/>
          <p:cNvSpPr/>
          <p:nvPr/>
        </p:nvSpPr>
        <p:spPr>
          <a:xfrm>
            <a:off x="381000" y="1524000"/>
            <a:ext cx="4648200" cy="3693319"/>
          </a:xfrm>
          <a:prstGeom prst="rect">
            <a:avLst/>
          </a:prstGeom>
        </p:spPr>
        <p:txBody>
          <a:bodyPr wrap="square">
            <a:spAutoFit/>
          </a:bodyPr>
          <a:lstStyle/>
          <a:p>
            <a:pPr algn="just"/>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Vỏ ngoài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hàm lượng chất kitin và tỷ lệ protein không hoà</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tan cao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hơn</a:t>
            </a:r>
            <a:r>
              <a:rPr lang="vi-VN" dirty="0" smtClean="0">
                <a:latin typeface="Times New Roman" pitchFamily="18" charset="0"/>
                <a:cs typeface="Times New Roman" pitchFamily="18" charset="0"/>
              </a:rPr>
              <a:t> so với prôtein hoà tan (actropodin).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L</a:t>
            </a:r>
            <a:r>
              <a:rPr lang="vi-VN" dirty="0" smtClean="0">
                <a:latin typeface="Times New Roman" pitchFamily="18" charset="0"/>
                <a:cs typeface="Times New Roman" pitchFamily="18" charset="0"/>
              </a:rPr>
              <a:t>ớp epicuticun không có lớp sáp đặc</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trưng nên có thể thấm nước dễ dàng. </a:t>
            </a:r>
            <a:r>
              <a:rPr lang="en-US" dirty="0" err="1" smtClean="0">
                <a:latin typeface="Times New Roman" pitchFamily="18" charset="0"/>
                <a:cs typeface="Times New Roman" pitchFamily="18" charset="0"/>
              </a:rPr>
              <a:t>Ngoài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còn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thể ngấm thêm các muối can xi</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(cácbônat hay phốtphat) ở trạng thái không định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hay tinh thể nên vỏ rất cứng</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(tôm, cua).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Vỏ giáp của giáp xác sống nổi c</a:t>
            </a:r>
            <a:r>
              <a:rPr lang="en-US" dirty="0" smtClean="0">
                <a:latin typeface="Times New Roman" pitchFamily="18" charset="0"/>
                <a:cs typeface="Times New Roman" pitchFamily="18" charset="0"/>
              </a:rPr>
              <a:t>ò</a:t>
            </a:r>
            <a:r>
              <a:rPr lang="vi-VN" dirty="0" smtClean="0">
                <a:latin typeface="Times New Roman" pitchFamily="18" charset="0"/>
                <a:cs typeface="Times New Roman" pitchFamily="18" charset="0"/>
              </a:rPr>
              <a:t>n có thêm nhiều lông, gai để tăng diện</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tiếp xúc với nước.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Các mấu lồi trong (apoderma) của vỏ sẽ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thành nên bộ xương</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trong làm chỗ bám cho cơ điều khiển các hoạt động của phần phụ</a:t>
            </a:r>
            <a:endParaRPr lang="en-US" dirty="0" smtClean="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5029200" y="1600199"/>
            <a:ext cx="3657600" cy="35052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5867400" cy="830997"/>
          </a:xfrm>
          <a:prstGeom prst="rect">
            <a:avLst/>
          </a:prstGeom>
        </p:spPr>
        <p:txBody>
          <a:bodyPr wrap="square">
            <a:spAutoFit/>
          </a:bodyPr>
          <a:lstStyle/>
          <a:p>
            <a:r>
              <a:rPr lang="en-US" sz="2400" b="1" dirty="0" smtClean="0">
                <a:latin typeface="Times New Roman" pitchFamily="18" charset="0"/>
                <a:cs typeface="Times New Roman" pitchFamily="18" charset="0"/>
              </a:rPr>
              <a:t>2.3. </a:t>
            </a:r>
            <a:r>
              <a:rPr lang="en-US" sz="2400" b="1" dirty="0" err="1" smtClean="0">
                <a:latin typeface="Times New Roman" pitchFamily="18" charset="0"/>
                <a:cs typeface="Times New Roman" pitchFamily="18" charset="0"/>
              </a:rPr>
              <a:t>Đặc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tôm</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2.3.2. </a:t>
            </a:r>
            <a:r>
              <a:rPr lang="en-US" sz="2400" b="1" dirty="0" err="1" smtClean="0">
                <a:latin typeface="Times New Roman" pitchFamily="18" charset="0"/>
                <a:cs typeface="Times New Roman" pitchFamily="18" charset="0"/>
              </a:rPr>
              <a:t>Vỏ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endParaRPr lang="en-US" sz="2400" b="1" dirty="0"/>
          </a:p>
        </p:txBody>
      </p:sp>
      <p:sp>
        <p:nvSpPr>
          <p:cNvPr id="7" name="Rectangle 6"/>
          <p:cNvSpPr/>
          <p:nvPr/>
        </p:nvSpPr>
        <p:spPr>
          <a:xfrm>
            <a:off x="457200" y="1371600"/>
            <a:ext cx="8077200" cy="6555641"/>
          </a:xfrm>
          <a:prstGeom prst="rect">
            <a:avLst/>
          </a:prstGeom>
        </p:spPr>
        <p:txBody>
          <a:bodyPr wrap="square">
            <a:spAutoFit/>
          </a:bodyPr>
          <a:lstStyle/>
          <a:p>
            <a:pPr algn="just">
              <a:lnSpc>
                <a:spcPct val="120000"/>
              </a:lnSpc>
              <a:buFontTx/>
              <a:buChar char="-"/>
            </a:pPr>
            <a:r>
              <a:rPr lang="en-US"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Giáp xác có màu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sắc</a:t>
            </a:r>
            <a:r>
              <a:rPr lang="en-US" sz="2000" dirty="0" smtClean="0">
                <a:latin typeface="Times New Roman" pitchFamily="18" charset="0"/>
                <a:cs typeface="Times New Roman" pitchFamily="18" charset="0"/>
              </a:rPr>
              <a:t> do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sắc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tạo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Lớp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sắc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này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nằm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lớp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cuticun</a:t>
            </a:r>
            <a:r>
              <a:rPr lang="en-US" sz="2000" dirty="0" smtClean="0">
                <a:latin typeface="Times New Roman" pitchFamily="18" charset="0"/>
                <a:cs typeface="Times New Roman" pitchFamily="18" charset="0"/>
              </a:rPr>
              <a:t> hay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bào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sắc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chromatophore</a:t>
            </a:r>
            <a:r>
              <a:rPr lang="en-US" sz="2000" dirty="0" smtClean="0">
                <a:latin typeface="Times New Roman" pitchFamily="18" charset="0"/>
                <a:cs typeface="Times New Roman" pitchFamily="18" charset="0"/>
              </a:rPr>
              <a:t>). 	</a:t>
            </a:r>
          </a:p>
          <a:p>
            <a:pPr algn="just">
              <a:lnSpc>
                <a:spcPct val="120000"/>
              </a:lnSpc>
            </a:pPr>
            <a:r>
              <a:rPr lang="en-US" sz="2000" dirty="0" smtClean="0">
                <a:latin typeface="Times New Roman" pitchFamily="18" charset="0"/>
                <a:cs typeface="Times New Roman" pitchFamily="18" charset="0"/>
              </a:rPr>
              <a:t>	+ </a:t>
            </a:r>
            <a:r>
              <a:rPr lang="vi-VN" sz="2000" dirty="0" smtClean="0">
                <a:latin typeface="Times New Roman" pitchFamily="18" charset="0"/>
                <a:cs typeface="Times New Roman" pitchFamily="18" charset="0"/>
              </a:rPr>
              <a:t>Tế bào sắc tố này có nhiều nhánh nằm trên lớp biểu bì và dưới lớp vỏ cứng, có khả năng thay đổi màu sắc giống môi trường, đó là sự tăng giảm của tế bào sắc tố. </a:t>
            </a:r>
            <a:endParaRPr lang="en-US" sz="2000" dirty="0" smtClean="0">
              <a:latin typeface="Times New Roman" pitchFamily="18" charset="0"/>
              <a:cs typeface="Times New Roman" pitchFamily="18" charset="0"/>
            </a:endParaRPr>
          </a:p>
          <a:p>
            <a:pPr algn="just">
              <a:lnSpc>
                <a:spcPct val="120000"/>
              </a:lnSpc>
            </a:pPr>
            <a:r>
              <a:rPr lang="en-US" sz="2000" dirty="0" smtClean="0">
                <a:latin typeface="Times New Roman" pitchFamily="18" charset="0"/>
                <a:cs typeface="Times New Roman" pitchFamily="18" charset="0"/>
              </a:rPr>
              <a:t>	+ </a:t>
            </a:r>
            <a:r>
              <a:rPr lang="vi-VN" sz="2000" dirty="0" smtClean="0">
                <a:latin typeface="Times New Roman" pitchFamily="18" charset="0"/>
                <a:cs typeface="Times New Roman" pitchFamily="18" charset="0"/>
              </a:rPr>
              <a:t>Khi tế bào sắc tố dãn, con vật có nhiều màu; ngược lại khi tế bào sắc tố co lại thì lúc đó tế bào sắc tố chỉ là một điểm nhỏ nên màu sắc trên con vật giảm. </a:t>
            </a:r>
            <a:endParaRPr lang="en-US" sz="2000" dirty="0" smtClean="0">
              <a:latin typeface="Times New Roman" pitchFamily="18" charset="0"/>
              <a:cs typeface="Times New Roman" pitchFamily="18" charset="0"/>
            </a:endParaRPr>
          </a:p>
          <a:p>
            <a:pPr algn="just">
              <a:lnSpc>
                <a:spcPct val="120000"/>
              </a:lnSpc>
            </a:pPr>
            <a:r>
              <a:rPr lang="en-US" sz="2000" dirty="0" smtClean="0">
                <a:latin typeface="Times New Roman" pitchFamily="18" charset="0"/>
                <a:cs typeface="Times New Roman" pitchFamily="18" charset="0"/>
              </a:rPr>
              <a:t>	+ </a:t>
            </a:r>
            <a:r>
              <a:rPr lang="vi-VN" sz="2000" dirty="0" smtClean="0">
                <a:latin typeface="Times New Roman" pitchFamily="18" charset="0"/>
                <a:cs typeface="Times New Roman" pitchFamily="18" charset="0"/>
              </a:rPr>
              <a:t>Tế bào sắc tố phân bố trên bề</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mặt da, gan, dạ dày, tuyến sinh dục là những cơ quan bên trong cơ thể.</a:t>
            </a:r>
            <a:endParaRPr lang="en-US" sz="2000" dirty="0" smtClean="0">
              <a:latin typeface="Times New Roman" pitchFamily="18" charset="0"/>
              <a:cs typeface="Times New Roman" pitchFamily="18" charset="0"/>
            </a:endParaRPr>
          </a:p>
          <a:p>
            <a:pPr algn="just">
              <a:lnSpc>
                <a:spcPct val="120000"/>
              </a:lnSpc>
            </a:pPr>
            <a:r>
              <a:rPr lang="en-US" sz="2000" dirty="0" smtClean="0">
                <a:latin typeface="Times New Roman" pitchFamily="18" charset="0"/>
                <a:cs typeface="Times New Roman" pitchFamily="18" charset="0"/>
              </a:rPr>
              <a:t>	+ </a:t>
            </a:r>
            <a:r>
              <a:rPr lang="vi-VN" sz="2000" dirty="0" smtClean="0">
                <a:latin typeface="Times New Roman" pitchFamily="18" charset="0"/>
                <a:cs typeface="Times New Roman" pitchFamily="18" charset="0"/>
              </a:rPr>
              <a:t>Trứng của chúng </a:t>
            </a:r>
            <a:r>
              <a:rPr lang="en-US" sz="2000" dirty="0" smtClean="0">
                <a:latin typeface="Times New Roman" pitchFamily="18" charset="0"/>
                <a:cs typeface="Times New Roman" pitchFamily="18" charset="0"/>
              </a:rPr>
              <a:t>đ</a:t>
            </a:r>
            <a:r>
              <a:rPr lang="vi-VN" sz="2000" dirty="0" smtClean="0">
                <a:latin typeface="Times New Roman" pitchFamily="18" charset="0"/>
                <a:cs typeface="Times New Roman" pitchFamily="18" charset="0"/>
              </a:rPr>
              <a:t>ẻ ra cũng có sắc tố đỏ, vàng các sắc t</a:t>
            </a:r>
            <a:r>
              <a:rPr lang="en-US" sz="2000" dirty="0" smtClean="0">
                <a:latin typeface="Times New Roman" pitchFamily="18" charset="0"/>
                <a:cs typeface="Times New Roman" pitchFamily="18" charset="0"/>
              </a:rPr>
              <a:t>ố </a:t>
            </a:r>
            <a:r>
              <a:rPr lang="vi-VN" sz="2000" dirty="0" smtClean="0">
                <a:latin typeface="Times New Roman" pitchFamily="18" charset="0"/>
                <a:cs typeface="Times New Roman" pitchFamily="18" charset="0"/>
              </a:rPr>
              <a:t>này trong điều kiện nhiệt độ cao, dễ bị phá hủy vì</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thế khi ta đun các loài giáp xác hoặc ngâm trong cồn thì lúc đó chuyển sang màu đỏ, sau đó nhạt dần</a:t>
            </a:r>
            <a:r>
              <a:rPr lang="en-US" sz="2000" dirty="0" smtClean="0">
                <a:latin typeface="Times New Roman" pitchFamily="18" charset="0"/>
                <a:cs typeface="Times New Roman" pitchFamily="18" charset="0"/>
              </a:rPr>
              <a:t>.</a:t>
            </a:r>
            <a:endParaRPr lang="en-US" sz="2000" b="1" i="1" u="sng" dirty="0" smtClean="0">
              <a:solidFill>
                <a:srgbClr val="0000FF"/>
              </a:solidFill>
              <a:effectLst>
                <a:outerShdw blurRad="53975" dist="22860" dir="5400000" algn="tl" rotWithShape="0">
                  <a:srgbClr val="000000">
                    <a:alpha val="55000"/>
                  </a:srgbClr>
                </a:outerShdw>
              </a:effectLst>
              <a:latin typeface="Times New Roman" pitchFamily="18" charset="0"/>
              <a:cs typeface="Times New Roman" pitchFamily="18" charset="0"/>
            </a:endParaRPr>
          </a:p>
          <a:p>
            <a:pPr algn="just"/>
            <a:endParaRPr lang="en-US" dirty="0" smtClean="0">
              <a:latin typeface="Times New Roman" pitchFamily="18" charset="0"/>
              <a:cs typeface="Times New Roman" pitchFamily="18" charset="0"/>
            </a:endParaRPr>
          </a:p>
          <a:p>
            <a:pPr algn="just">
              <a:buFontTx/>
              <a:buChar char="-"/>
            </a:pPr>
            <a:endParaRPr lang="en-US" dirty="0" smtClean="0">
              <a:latin typeface="Times New Roman" pitchFamily="18" charset="0"/>
              <a:cs typeface="Times New Roman" pitchFamily="18" charset="0"/>
            </a:endParaRPr>
          </a:p>
          <a:p>
            <a:pPr algn="just">
              <a:buFontTx/>
              <a:buChar char="-"/>
            </a:pPr>
            <a:endParaRPr lang="en-US" dirty="0" smtClean="0">
              <a:latin typeface="Times New Roman" pitchFamily="18" charset="0"/>
              <a:cs typeface="Times New Roman" pitchFamily="18" charset="0"/>
            </a:endParaRPr>
          </a:p>
          <a:p>
            <a:pPr algn="just">
              <a:buFontTx/>
              <a:buChar char="-"/>
            </a:pPr>
            <a:endParaRPr lang="en-US" dirty="0" smtClean="0">
              <a:latin typeface="Times New Roman" pitchFamily="18" charset="0"/>
              <a:cs typeface="Times New Roman" pitchFamily="18" charset="0"/>
            </a:endParaRPr>
          </a:p>
          <a:p>
            <a:pPr algn="just">
              <a:buFontTx/>
              <a:buChar char="-"/>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5867400" cy="830997"/>
          </a:xfrm>
          <a:prstGeom prst="rect">
            <a:avLst/>
          </a:prstGeom>
        </p:spPr>
        <p:txBody>
          <a:bodyPr wrap="square">
            <a:spAutoFit/>
          </a:bodyPr>
          <a:lstStyle/>
          <a:p>
            <a:r>
              <a:rPr lang="en-US" sz="2400" b="1" dirty="0" smtClean="0">
                <a:latin typeface="Times New Roman" pitchFamily="18" charset="0"/>
                <a:cs typeface="Times New Roman" pitchFamily="18" charset="0"/>
              </a:rPr>
              <a:t>2.3. </a:t>
            </a:r>
            <a:r>
              <a:rPr lang="en-US" sz="2400" b="1" dirty="0" err="1" smtClean="0">
                <a:latin typeface="Times New Roman" pitchFamily="18" charset="0"/>
                <a:cs typeface="Times New Roman" pitchFamily="18" charset="0"/>
              </a:rPr>
              <a:t>Đặc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tôm</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2.3.2. </a:t>
            </a:r>
            <a:r>
              <a:rPr lang="en-US" sz="2400" b="1" dirty="0" err="1" smtClean="0">
                <a:latin typeface="Times New Roman" pitchFamily="18" charset="0"/>
                <a:cs typeface="Times New Roman" pitchFamily="18" charset="0"/>
              </a:rPr>
              <a:t>Vỏ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endParaRPr lang="en-US" sz="2400" b="1" dirty="0"/>
          </a:p>
        </p:txBody>
      </p:sp>
      <p:sp>
        <p:nvSpPr>
          <p:cNvPr id="7" name="Rectangle 6"/>
          <p:cNvSpPr/>
          <p:nvPr/>
        </p:nvSpPr>
        <p:spPr>
          <a:xfrm>
            <a:off x="457200" y="1371600"/>
            <a:ext cx="8229600" cy="3349956"/>
          </a:xfrm>
          <a:prstGeom prst="rect">
            <a:avLst/>
          </a:prstGeom>
        </p:spPr>
        <p:txBody>
          <a:bodyPr wrap="square">
            <a:spAutoFit/>
          </a:bodyPr>
          <a:lstStyle/>
          <a:p>
            <a:pPr algn="just">
              <a:lnSpc>
                <a:spcPct val="150000"/>
              </a:lnSpc>
            </a:pPr>
            <a:r>
              <a:rPr lang="en-US"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Sắc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hỗn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caroten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gọi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zooerythrin</a:t>
            </a:r>
            <a:r>
              <a:rPr lang="en-US" sz="2400" dirty="0" smtClean="0">
                <a:latin typeface="Times New Roman" pitchFamily="18" charset="0"/>
                <a:cs typeface="Times New Roman" pitchFamily="18" charset="0"/>
              </a:rPr>
              <a:t>. </a:t>
            </a:r>
          </a:p>
          <a:p>
            <a:pPr algn="just">
              <a:lnSpc>
                <a:spcPct val="150000"/>
              </a:lnSpc>
            </a:pP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giáp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guanin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monôaminô</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mônôxypurin) coi như sắc tố trắng. </a:t>
            </a:r>
            <a:endParaRPr lang="en-US" sz="24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Sắc tố cyanocristalin quyết định màu lơ của tôm, khi bị đun nóng cyanocristalin sẽ biến thành zooerythrin có màu đỏ do vậy khi</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luộc hay rang của, tôm th</a:t>
            </a:r>
            <a:r>
              <a:rPr lang="en-US" sz="2400" dirty="0" smtClean="0">
                <a:latin typeface="Times New Roman" pitchFamily="18" charset="0"/>
                <a:cs typeface="Times New Roman" pitchFamily="18" charset="0"/>
              </a:rPr>
              <a:t>ì</a:t>
            </a:r>
            <a:r>
              <a:rPr lang="vi-VN" sz="2400" dirty="0" smtClean="0">
                <a:latin typeface="Times New Roman" pitchFamily="18" charset="0"/>
                <a:cs typeface="Times New Roman" pitchFamily="18" charset="0"/>
              </a:rPr>
              <a:t> chúng chuyển sang màu đỏ tươi</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5867400" cy="830997"/>
          </a:xfrm>
          <a:prstGeom prst="rect">
            <a:avLst/>
          </a:prstGeom>
        </p:spPr>
        <p:txBody>
          <a:bodyPr wrap="square">
            <a:spAutoFit/>
          </a:bodyPr>
          <a:lstStyle/>
          <a:p>
            <a:r>
              <a:rPr lang="en-US" sz="2400" b="1" dirty="0" smtClean="0">
                <a:latin typeface="Times New Roman" pitchFamily="18" charset="0"/>
                <a:cs typeface="Times New Roman" pitchFamily="18" charset="0"/>
              </a:rPr>
              <a:t>2.3. </a:t>
            </a:r>
            <a:r>
              <a:rPr lang="en-US" sz="2400" b="1" dirty="0" err="1" smtClean="0">
                <a:latin typeface="Times New Roman" pitchFamily="18" charset="0"/>
                <a:cs typeface="Times New Roman" pitchFamily="18" charset="0"/>
              </a:rPr>
              <a:t>Đặc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tôm</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2.3.3.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hô</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hấp</a:t>
            </a:r>
            <a:endParaRPr lang="en-US" sz="2400" b="1" dirty="0"/>
          </a:p>
        </p:txBody>
      </p:sp>
      <p:sp>
        <p:nvSpPr>
          <p:cNvPr id="7" name="Rectangle 6"/>
          <p:cNvSpPr/>
          <p:nvPr/>
        </p:nvSpPr>
        <p:spPr>
          <a:xfrm>
            <a:off x="457200" y="1447800"/>
            <a:ext cx="4038600" cy="2862322"/>
          </a:xfrm>
          <a:prstGeom prst="rect">
            <a:avLst/>
          </a:prstGeom>
        </p:spPr>
        <p:txBody>
          <a:bodyPr wrap="square">
            <a:spAutoFit/>
          </a:bodyPr>
          <a:lstStyle/>
          <a:p>
            <a:pPr algn="just"/>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Mang nằm ở các đôi chân ngực hay chân bụng, có dạng tấm hay dạng sợi.</a:t>
            </a:r>
          </a:p>
          <a:p>
            <a:pPr algn="just"/>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Hoạt động hô hấp nhờ d</a:t>
            </a:r>
            <a:r>
              <a:rPr lang="en-US" sz="2000" dirty="0" smtClean="0">
                <a:latin typeface="Times New Roman" pitchFamily="18" charset="0"/>
                <a:cs typeface="Times New Roman" pitchFamily="18" charset="0"/>
              </a:rPr>
              <a:t>ò</a:t>
            </a:r>
            <a:r>
              <a:rPr lang="vi-VN" sz="2000" dirty="0" smtClean="0">
                <a:latin typeface="Times New Roman" pitchFamily="18" charset="0"/>
                <a:cs typeface="Times New Roman" pitchFamily="18" charset="0"/>
              </a:rPr>
              <a:t>ng nước chảy liên tục qua mang. Ở giáp xác thấp</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(Copepoda, Ostracoda...) th</a:t>
            </a:r>
            <a:r>
              <a:rPr lang="en-US" sz="2000" dirty="0" smtClean="0">
                <a:latin typeface="Times New Roman" pitchFamily="18" charset="0"/>
                <a:cs typeface="Times New Roman" pitchFamily="18" charset="0"/>
              </a:rPr>
              <a:t>ì </a:t>
            </a:r>
            <a:r>
              <a:rPr lang="vi-VN" sz="2000" dirty="0" smtClean="0">
                <a:latin typeface="Times New Roman" pitchFamily="18" charset="0"/>
                <a:cs typeface="Times New Roman" pitchFamily="18" charset="0"/>
              </a:rPr>
              <a:t>không có cơ quan hô hấp riêng</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biệt. Do cơ thể nhỏ bé,</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lớp cuticun mỏng nên có thể thực hiện trao đổi khí qua bề mặt cơ thể.</a:t>
            </a:r>
            <a:endParaRPr lang="en-US" sz="2000" dirty="0">
              <a:latin typeface="Times New Roman" pitchFamily="18" charset="0"/>
              <a:cs typeface="Times New Roman" pitchFamily="18" charset="0"/>
            </a:endParaRPr>
          </a:p>
        </p:txBody>
      </p:sp>
      <p:pic>
        <p:nvPicPr>
          <p:cNvPr id="9" name="Picture 2"/>
          <p:cNvPicPr>
            <a:picLocks noChangeAspect="1" noChangeArrowheads="1"/>
          </p:cNvPicPr>
          <p:nvPr/>
        </p:nvPicPr>
        <p:blipFill>
          <a:blip r:embed="rId2"/>
          <a:srcRect/>
          <a:stretch>
            <a:fillRect/>
          </a:stretch>
        </p:blipFill>
        <p:spPr bwMode="auto">
          <a:xfrm>
            <a:off x="4648200" y="914399"/>
            <a:ext cx="4114800" cy="50292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5867400" cy="830997"/>
          </a:xfrm>
          <a:prstGeom prst="rect">
            <a:avLst/>
          </a:prstGeom>
        </p:spPr>
        <p:txBody>
          <a:bodyPr wrap="square">
            <a:spAutoFit/>
          </a:bodyPr>
          <a:lstStyle/>
          <a:p>
            <a:r>
              <a:rPr lang="en-US" sz="2400" b="1" dirty="0" smtClean="0">
                <a:latin typeface="Times New Roman" pitchFamily="18" charset="0"/>
                <a:cs typeface="Times New Roman" pitchFamily="18" charset="0"/>
              </a:rPr>
              <a:t>2.3. </a:t>
            </a:r>
            <a:r>
              <a:rPr lang="en-US" sz="2400" b="1" dirty="0" err="1" smtClean="0">
                <a:latin typeface="Times New Roman" pitchFamily="18" charset="0"/>
                <a:cs typeface="Times New Roman" pitchFamily="18" charset="0"/>
              </a:rPr>
              <a:t>Đặc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tôm</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2.2.4.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tiêu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hóa</a:t>
            </a:r>
            <a:endParaRPr lang="en-US" sz="2400" b="1" dirty="0"/>
          </a:p>
        </p:txBody>
      </p:sp>
      <p:sp>
        <p:nvSpPr>
          <p:cNvPr id="7" name="Rectangle 6"/>
          <p:cNvSpPr/>
          <p:nvPr/>
        </p:nvSpPr>
        <p:spPr>
          <a:xfrm>
            <a:off x="4724400" y="4495800"/>
            <a:ext cx="3886200" cy="2123658"/>
          </a:xfrm>
          <a:prstGeom prst="rect">
            <a:avLst/>
          </a:prstGeom>
        </p:spPr>
        <p:txBody>
          <a:bodyPr wrap="square">
            <a:spAutoFit/>
          </a:bodyPr>
          <a:lstStyle/>
          <a:p>
            <a:pPr algn="ctr"/>
            <a:r>
              <a:rPr lang="en-US" sz="1600" dirty="0" err="1" smtClean="0">
                <a:latin typeface="Times New Roman" pitchFamily="18" charset="0"/>
                <a:cs typeface="Times New Roman" pitchFamily="18" charset="0"/>
              </a:rPr>
              <a:t>Nội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quan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tôm</a:t>
            </a:r>
            <a:endParaRPr lang="en-US" sz="1600" dirty="0" smtClean="0">
              <a:latin typeface="Times New Roman" pitchFamily="18" charset="0"/>
              <a:cs typeface="Times New Roman" pitchFamily="18" charset="0"/>
            </a:endParaRPr>
          </a:p>
          <a:p>
            <a:pPr algn="ctr"/>
            <a:r>
              <a:rPr lang="en-US" sz="1600" dirty="0" smtClean="0">
                <a:latin typeface="Times New Roman" pitchFamily="18" charset="0"/>
                <a:cs typeface="Times New Roman" pitchFamily="18" charset="0"/>
              </a:rPr>
              <a:t>1. </a:t>
            </a:r>
            <a:r>
              <a:rPr lang="en-US" sz="1600" dirty="0" err="1" smtClean="0">
                <a:latin typeface="Times New Roman" pitchFamily="18" charset="0"/>
                <a:cs typeface="Times New Roman" pitchFamily="18" charset="0"/>
              </a:rPr>
              <a:t>Râu</a:t>
            </a:r>
            <a:r>
              <a:rPr lang="en-US" sz="1600" dirty="0" smtClean="0">
                <a:latin typeface="Times New Roman" pitchFamily="18" charset="0"/>
                <a:cs typeface="Times New Roman" pitchFamily="18" charset="0"/>
              </a:rPr>
              <a:t> I; 2. </a:t>
            </a:r>
            <a:r>
              <a:rPr lang="en-US" sz="1600" dirty="0" err="1" smtClean="0">
                <a:latin typeface="Times New Roman" pitchFamily="18" charset="0"/>
                <a:cs typeface="Times New Roman" pitchFamily="18" charset="0"/>
              </a:rPr>
              <a:t>Râu</a:t>
            </a:r>
            <a:r>
              <a:rPr lang="en-US" sz="1600" dirty="0" smtClean="0">
                <a:latin typeface="Times New Roman" pitchFamily="18" charset="0"/>
                <a:cs typeface="Times New Roman" pitchFamily="18" charset="0"/>
              </a:rPr>
              <a:t> II; 3. </a:t>
            </a:r>
            <a:r>
              <a:rPr lang="en-US" sz="1600" dirty="0" err="1" smtClean="0">
                <a:latin typeface="Times New Roman" pitchFamily="18" charset="0"/>
                <a:cs typeface="Times New Roman" pitchFamily="18" charset="0"/>
              </a:rPr>
              <a:t>Chủy</a:t>
            </a:r>
            <a:r>
              <a:rPr lang="en-US" sz="1600" dirty="0" smtClean="0">
                <a:latin typeface="Times New Roman" pitchFamily="18" charset="0"/>
                <a:cs typeface="Times New Roman" pitchFamily="18" charset="0"/>
              </a:rPr>
              <a:t>; 4. </a:t>
            </a:r>
            <a:r>
              <a:rPr lang="en-US" sz="1600" dirty="0" err="1" smtClean="0">
                <a:latin typeface="Times New Roman" pitchFamily="18" charset="0"/>
                <a:cs typeface="Times New Roman" pitchFamily="18" charset="0"/>
              </a:rPr>
              <a:t>Mắt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kép</a:t>
            </a:r>
            <a:r>
              <a:rPr lang="en-US" sz="1600" dirty="0" smtClean="0">
                <a:latin typeface="Times New Roman" pitchFamily="18" charset="0"/>
                <a:cs typeface="Times New Roman" pitchFamily="18" charset="0"/>
              </a:rPr>
              <a:t>; 5. </a:t>
            </a:r>
            <a:r>
              <a:rPr lang="en-US" sz="1600" dirty="0" err="1" smtClean="0">
                <a:latin typeface="Times New Roman" pitchFamily="18" charset="0"/>
                <a:cs typeface="Times New Roman" pitchFamily="18" charset="0"/>
              </a:rPr>
              <a:t>Não</a:t>
            </a:r>
            <a:r>
              <a:rPr lang="en-US" sz="1600" dirty="0" smtClean="0">
                <a:latin typeface="Times New Roman" pitchFamily="18" charset="0"/>
                <a:cs typeface="Times New Roman" pitchFamily="18" charset="0"/>
              </a:rPr>
              <a:t>; 6. </a:t>
            </a:r>
            <a:r>
              <a:rPr lang="en-US" sz="1600" dirty="0" err="1" smtClean="0">
                <a:latin typeface="Times New Roman" pitchFamily="18" charset="0"/>
                <a:cs typeface="Times New Roman" pitchFamily="18" charset="0"/>
              </a:rPr>
              <a:t>Dạ</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dày</a:t>
            </a:r>
            <a:r>
              <a:rPr lang="en-US" sz="1600" dirty="0" smtClean="0">
                <a:latin typeface="Times New Roman" pitchFamily="18" charset="0"/>
                <a:cs typeface="Times New Roman" pitchFamily="18" charset="0"/>
              </a:rPr>
              <a:t>; 7. Tim; 8. </a:t>
            </a:r>
            <a:r>
              <a:rPr lang="en-US" sz="1600" dirty="0" err="1" smtClean="0">
                <a:latin typeface="Times New Roman" pitchFamily="18" charset="0"/>
                <a:cs typeface="Times New Roman" pitchFamily="18" charset="0"/>
              </a:rPr>
              <a:t>Xoang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bao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tim</a:t>
            </a:r>
            <a:r>
              <a:rPr lang="en-US" sz="1600" dirty="0" smtClean="0">
                <a:latin typeface="Times New Roman" pitchFamily="18" charset="0"/>
                <a:cs typeface="Times New Roman" pitchFamily="18" charset="0"/>
              </a:rPr>
              <a:t>; 9. </a:t>
            </a:r>
            <a:r>
              <a:rPr lang="en-US" sz="1600" dirty="0" err="1" smtClean="0">
                <a:latin typeface="Times New Roman" pitchFamily="18" charset="0"/>
                <a:cs typeface="Times New Roman" pitchFamily="18" charset="0"/>
              </a:rPr>
              <a:t>Lỗ</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tim</a:t>
            </a:r>
            <a:r>
              <a:rPr lang="en-US" sz="1600" dirty="0" smtClean="0">
                <a:latin typeface="Times New Roman" pitchFamily="18" charset="0"/>
                <a:cs typeface="Times New Roman" pitchFamily="18" charset="0"/>
              </a:rPr>
              <a:t>; 10. </a:t>
            </a:r>
            <a:r>
              <a:rPr lang="en-US" sz="1600" dirty="0" err="1" smtClean="0">
                <a:latin typeface="Times New Roman" pitchFamily="18" charset="0"/>
                <a:cs typeface="Times New Roman" pitchFamily="18" charset="0"/>
              </a:rPr>
              <a:t>Tuyến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tinh</a:t>
            </a:r>
            <a:r>
              <a:rPr lang="en-US" sz="1600" dirty="0" smtClean="0">
                <a:latin typeface="Times New Roman" pitchFamily="18" charset="0"/>
                <a:cs typeface="Times New Roman" pitchFamily="18" charset="0"/>
              </a:rPr>
              <a:t>; 11. </a:t>
            </a:r>
            <a:r>
              <a:rPr lang="en-US" sz="1600" dirty="0" err="1" smtClean="0">
                <a:latin typeface="Times New Roman" pitchFamily="18" charset="0"/>
                <a:cs typeface="Times New Roman" pitchFamily="18" charset="0"/>
              </a:rPr>
              <a:t>Ruột</a:t>
            </a:r>
            <a:r>
              <a:rPr lang="en-US" sz="1600" dirty="0" smtClean="0">
                <a:latin typeface="Times New Roman" pitchFamily="18" charset="0"/>
                <a:cs typeface="Times New Roman" pitchFamily="18" charset="0"/>
              </a:rPr>
              <a:t>; 12. </a:t>
            </a:r>
            <a:r>
              <a:rPr lang="en-US" sz="1600" dirty="0" err="1" smtClean="0">
                <a:latin typeface="Times New Roman" pitchFamily="18" charset="0"/>
                <a:cs typeface="Times New Roman" pitchFamily="18" charset="0"/>
              </a:rPr>
              <a:t>Tesol</a:t>
            </a:r>
            <a:r>
              <a:rPr lang="en-US" sz="1600" dirty="0" smtClean="0">
                <a:latin typeface="Times New Roman" pitchFamily="18" charset="0"/>
                <a:cs typeface="Times New Roman" pitchFamily="18" charset="0"/>
              </a:rPr>
              <a:t>; 13. </a:t>
            </a:r>
            <a:r>
              <a:rPr lang="en-US" sz="1600" dirty="0" err="1" smtClean="0">
                <a:latin typeface="Times New Roman" pitchFamily="18" charset="0"/>
                <a:cs typeface="Times New Roman" pitchFamily="18" charset="0"/>
              </a:rPr>
              <a:t>Hậu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môn</a:t>
            </a:r>
            <a:r>
              <a:rPr lang="en-US" sz="1600" dirty="0" smtClean="0">
                <a:latin typeface="Times New Roman" pitchFamily="18" charset="0"/>
                <a:cs typeface="Times New Roman" pitchFamily="18" charset="0"/>
              </a:rPr>
              <a:t>; 14. </a:t>
            </a:r>
            <a:r>
              <a:rPr lang="en-US" sz="1600" dirty="0" err="1" smtClean="0">
                <a:latin typeface="Times New Roman" pitchFamily="18" charset="0"/>
                <a:cs typeface="Times New Roman" pitchFamily="18" charset="0"/>
              </a:rPr>
              <a:t>Chân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bơi</a:t>
            </a:r>
            <a:r>
              <a:rPr lang="en-US" sz="1600" dirty="0" smtClean="0">
                <a:latin typeface="Times New Roman" pitchFamily="18" charset="0"/>
                <a:cs typeface="Times New Roman" pitchFamily="18" charset="0"/>
              </a:rPr>
              <a:t>; 15. </a:t>
            </a:r>
            <a:r>
              <a:rPr lang="en-US" sz="1600" dirty="0" err="1" smtClean="0">
                <a:latin typeface="Times New Roman" pitchFamily="18" charset="0"/>
                <a:cs typeface="Times New Roman" pitchFamily="18" charset="0"/>
              </a:rPr>
              <a:t>Chân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giao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phối</a:t>
            </a:r>
            <a:r>
              <a:rPr lang="en-US" sz="1600" dirty="0" smtClean="0">
                <a:latin typeface="Times New Roman" pitchFamily="18" charset="0"/>
                <a:cs typeface="Times New Roman" pitchFamily="18" charset="0"/>
              </a:rPr>
              <a:t>; 16. </a:t>
            </a:r>
            <a:r>
              <a:rPr lang="en-US" sz="1600" dirty="0" err="1" smtClean="0">
                <a:latin typeface="Times New Roman" pitchFamily="18" charset="0"/>
                <a:cs typeface="Times New Roman" pitchFamily="18" charset="0"/>
              </a:rPr>
              <a:t>Mạch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bụng</a:t>
            </a:r>
            <a:r>
              <a:rPr lang="en-US" sz="1600" dirty="0" smtClean="0">
                <a:latin typeface="Times New Roman" pitchFamily="18" charset="0"/>
                <a:cs typeface="Times New Roman" pitchFamily="18" charset="0"/>
              </a:rPr>
              <a:t>; 17. </a:t>
            </a:r>
            <a:r>
              <a:rPr lang="en-US" sz="1600" dirty="0" err="1" smtClean="0">
                <a:latin typeface="Times New Roman" pitchFamily="18" charset="0"/>
                <a:cs typeface="Times New Roman" pitchFamily="18" charset="0"/>
              </a:rPr>
              <a:t>Chuỗi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kinh</a:t>
            </a:r>
            <a:r>
              <a:rPr lang="en-US" sz="1600" dirty="0" smtClean="0">
                <a:latin typeface="Times New Roman" pitchFamily="18" charset="0"/>
                <a:cs typeface="Times New Roman" pitchFamily="18" charset="0"/>
              </a:rPr>
              <a:t>; 18. </a:t>
            </a:r>
            <a:r>
              <a:rPr lang="en-US" sz="1600" dirty="0" err="1" smtClean="0">
                <a:latin typeface="Times New Roman" pitchFamily="18" charset="0"/>
                <a:cs typeface="Times New Roman" pitchFamily="18" charset="0"/>
              </a:rPr>
              <a:t>Tuyến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tiêu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hóa</a:t>
            </a:r>
            <a:r>
              <a:rPr lang="en-US" sz="1600" dirty="0" smtClean="0">
                <a:latin typeface="Times New Roman" pitchFamily="18" charset="0"/>
                <a:cs typeface="Times New Roman" pitchFamily="18" charset="0"/>
              </a:rPr>
              <a:t>; 19. </a:t>
            </a:r>
            <a:r>
              <a:rPr lang="en-US" sz="1600" dirty="0" err="1" smtClean="0">
                <a:latin typeface="Times New Roman" pitchFamily="18" charset="0"/>
                <a:cs typeface="Times New Roman" pitchFamily="18" charset="0"/>
              </a:rPr>
              <a:t>Miệng</a:t>
            </a:r>
            <a:r>
              <a:rPr lang="en-US" sz="1600" dirty="0" smtClean="0">
                <a:latin typeface="Times New Roman" pitchFamily="18" charset="0"/>
                <a:cs typeface="Times New Roman" pitchFamily="18" charset="0"/>
              </a:rPr>
              <a:t>; 20. </a:t>
            </a:r>
            <a:r>
              <a:rPr lang="en-US" sz="1600" dirty="0" err="1" smtClean="0">
                <a:latin typeface="Times New Roman" pitchFamily="18" charset="0"/>
                <a:cs typeface="Times New Roman" pitchFamily="18" charset="0"/>
              </a:rPr>
              <a:t>Tuyến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râu</a:t>
            </a:r>
            <a:endParaRPr lang="en-US" sz="16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4495800" y="1066800"/>
            <a:ext cx="4441781" cy="3352800"/>
          </a:xfrm>
          <a:prstGeom prst="rect">
            <a:avLst/>
          </a:prstGeom>
          <a:noFill/>
          <a:ln w="9525">
            <a:noFill/>
            <a:miter lim="800000"/>
            <a:headEnd/>
            <a:tailEnd/>
          </a:ln>
          <a:effectLst/>
        </p:spPr>
      </p:pic>
      <p:sp>
        <p:nvSpPr>
          <p:cNvPr id="10" name="Rectangle 9"/>
          <p:cNvSpPr/>
          <p:nvPr/>
        </p:nvSpPr>
        <p:spPr>
          <a:xfrm>
            <a:off x="457200" y="4549676"/>
            <a:ext cx="3886200" cy="2308324"/>
          </a:xfrm>
          <a:prstGeom prst="rect">
            <a:avLst/>
          </a:prstGeom>
        </p:spPr>
        <p:txBody>
          <a:bodyPr wrap="square">
            <a:spAutoFit/>
          </a:bodyPr>
          <a:lstStyle/>
          <a:p>
            <a:pPr marL="342900" indent="-342900" algn="just">
              <a:buAutoNum type="arabicPeriod"/>
            </a:pPr>
            <a:r>
              <a:rPr lang="en-US" sz="1400" dirty="0" err="1" smtClean="0">
                <a:latin typeface="Times New Roman" pitchFamily="18" charset="0"/>
                <a:cs typeface="Times New Roman" pitchFamily="18" charset="0"/>
              </a:rPr>
              <a:t>Miệng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nằm</a:t>
            </a:r>
            <a:r>
              <a:rPr lang="en-US" sz="1400" dirty="0" smtClean="0">
                <a:latin typeface="Times New Roman" pitchFamily="18" charset="0"/>
                <a:cs typeface="Times New Roman" pitchFamily="18" charset="0"/>
              </a:rPr>
              <a:t> ở </a:t>
            </a:r>
            <a:r>
              <a:rPr lang="en-US" sz="1400" dirty="0" err="1" smtClean="0">
                <a:latin typeface="Times New Roman" pitchFamily="18" charset="0"/>
                <a:cs typeface="Times New Roman" pitchFamily="18" charset="0"/>
              </a:rPr>
              <a:t>mặt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bụng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của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đầu</a:t>
            </a:r>
            <a:endParaRPr lang="en-US" sz="1400" dirty="0" smtClean="0">
              <a:latin typeface="Times New Roman" pitchFamily="18" charset="0"/>
              <a:cs typeface="Times New Roman" pitchFamily="18" charset="0"/>
            </a:endParaRPr>
          </a:p>
          <a:p>
            <a:pPr marL="342900" indent="-342900" algn="just">
              <a:buAutoNum type="arabicPeriod"/>
            </a:pPr>
            <a:r>
              <a:rPr lang="en-US" sz="1400" dirty="0" err="1" smtClean="0">
                <a:latin typeface="Times New Roman" pitchFamily="18" charset="0"/>
                <a:cs typeface="Times New Roman" pitchFamily="18" charset="0"/>
              </a:rPr>
              <a:t>Thực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quản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ngắn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nằm</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thẳng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trục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cơ</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thể</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đổ</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dạ</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dày</a:t>
            </a:r>
            <a:r>
              <a:rPr lang="en-US" sz="1400" dirty="0" smtClean="0">
                <a:latin typeface="Times New Roman" pitchFamily="18" charset="0"/>
                <a:cs typeface="Times New Roman" pitchFamily="18" charset="0"/>
              </a:rPr>
              <a:t>.</a:t>
            </a:r>
          </a:p>
          <a:p>
            <a:pPr marL="342900" indent="-342900" algn="just">
              <a:buAutoNum type="arabicPeriod"/>
            </a:pPr>
            <a:r>
              <a:rPr lang="en-US" sz="1400" dirty="0" err="1" smtClean="0">
                <a:latin typeface="Times New Roman" pitchFamily="18" charset="0"/>
                <a:cs typeface="Times New Roman" pitchFamily="18" charset="0"/>
              </a:rPr>
              <a:t>Dạ</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dày</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bao</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cơ</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dài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thành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túi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phần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trên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thượng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vị</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dưới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là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hạ</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vị</a:t>
            </a:r>
            <a:r>
              <a:rPr lang="en-US" sz="1400" dirty="0" smtClean="0">
                <a:latin typeface="Times New Roman" pitchFamily="18" charset="0"/>
                <a:cs typeface="Times New Roman" pitchFamily="18" charset="0"/>
              </a:rPr>
              <a:t>.</a:t>
            </a:r>
          </a:p>
          <a:p>
            <a:pPr marL="342900" indent="-342900" algn="just">
              <a:buAutoNum type="arabicPeriod"/>
            </a:pPr>
            <a:r>
              <a:rPr lang="en-US" sz="1400" dirty="0" err="1" smtClean="0">
                <a:latin typeface="Times New Roman" pitchFamily="18" charset="0"/>
                <a:cs typeface="Times New Roman" pitchFamily="18" charset="0"/>
              </a:rPr>
              <a:t>Ruột:ruột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giữa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ngắn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dài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chạy</a:t>
            </a:r>
            <a:r>
              <a:rPr lang="en-US" sz="1400" dirty="0" smtClean="0">
                <a:latin typeface="Times New Roman" pitchFamily="18" charset="0"/>
                <a:cs typeface="Times New Roman" pitchFamily="18" charset="0"/>
              </a:rPr>
              <a:t> qua </a:t>
            </a:r>
            <a:r>
              <a:rPr lang="en-US" sz="1400" dirty="0" err="1" smtClean="0">
                <a:latin typeface="Times New Roman" pitchFamily="18" charset="0"/>
                <a:cs typeface="Times New Roman" pitchFamily="18" charset="0"/>
              </a:rPr>
              <a:t>phần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bụng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Trước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khi</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đổ</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hậu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môn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nằm</a:t>
            </a:r>
            <a:r>
              <a:rPr lang="en-US" sz="1400" dirty="0" smtClean="0">
                <a:latin typeface="Times New Roman" pitchFamily="18" charset="0"/>
                <a:cs typeface="Times New Roman" pitchFamily="18" charset="0"/>
              </a:rPr>
              <a:t> ở </a:t>
            </a:r>
            <a:r>
              <a:rPr lang="en-US" sz="1400" dirty="0" err="1" smtClean="0">
                <a:latin typeface="Times New Roman" pitchFamily="18" charset="0"/>
                <a:cs typeface="Times New Roman" pitchFamily="18" charset="0"/>
              </a:rPr>
              <a:t>mặt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bụng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gốc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telson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ruột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sau</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phình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ra</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thành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ruột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thẳng</a:t>
            </a:r>
            <a:endParaRPr lang="en-US" sz="1400" dirty="0" smtClean="0">
              <a:latin typeface="Times New Roman" pitchFamily="18" charset="0"/>
              <a:cs typeface="Times New Roman" pitchFamily="18" charset="0"/>
            </a:endParaRPr>
          </a:p>
          <a:p>
            <a:endParaRPr lang="en-US" dirty="0"/>
          </a:p>
        </p:txBody>
      </p:sp>
      <p:pic>
        <p:nvPicPr>
          <p:cNvPr id="11" name="Picture 2"/>
          <p:cNvPicPr>
            <a:picLocks noChangeAspect="1" noChangeArrowheads="1"/>
          </p:cNvPicPr>
          <p:nvPr/>
        </p:nvPicPr>
        <p:blipFill>
          <a:blip r:embed="rId3"/>
          <a:srcRect/>
          <a:stretch>
            <a:fillRect/>
          </a:stretch>
        </p:blipFill>
        <p:spPr bwMode="auto">
          <a:xfrm>
            <a:off x="685800" y="1295401"/>
            <a:ext cx="3276600" cy="3276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173058" name="AutoShape 2" descr="data:image/jpeg;base64,/9j/4AAQSkZJRgABAQAAAQABAAD/2wCEAAkGBxQTEhUUExQVFhQWFxwYGRgYGBccGhgaGBQXGBgXGhcdHCggGBwlHBcXITEhJSkrLi4uFx8zODMsNygtLisBCgoKDg0OGxAQGzQkICUsNCwsNC0sLCwsLCwsLCwsLCwsLCwsLCwsLCwsLCwsLCwsLCwsLCwsLCwsLCwsLCwsLP/AABEIAQMAwgMBIgACEQEDEQH/xAAcAAACAwEBAQEAAAAAAAAAAAAEBQIDBgABBwj/xAA9EAABAwIFAgMHAQcEAQUBAAABAAIRAwQFEiExQVFhInGBBhMykaGxwdEUI0JSYuHwFTNy8ZIHJFOishb/xAAZAQADAQEBAAAAAAAAAAAAAAACAwQBAAX/xAAvEQACAgICAAUCBQMFAAAAAAAAAQIRAyESMQQTIkFRMmEUcZGx8IGh0TNCweHx/9oADAMBAAIRAxEAPwBZd20giJ7FKqeC082sjXSdlqqlMGZ0KX3FvIK8WGWcNHtzxQyb9xthd+6mwMdWhjRAaAPupV8ZYOA7zAWWe5w8lXnJ2VDzaFw8HFvs0n+tUeaUeRVttcUKphuhPBCyrBJVzqmQB23RDzk/YOXhowXZrbnAsw8Jg/RZm5tXtMO0IWh9msfbWBpk+Nv1HVEY5Yiq2R8Q27oJOVg4uKdSRiKlGTBKHfaM3lEXVfJo+Q5AVLqdANFsZTHzjj+Dqtk2JmAOUJd2cZYMzsi3Nc7YQFKlZxq47J6yuK2xD8JCfSoXVGS4Fw2UXtnUIq4cwk+KHdOqWvqR4RqFTF2jzckOEqCKlKYJOyqt2dTsqhV0hXhgjRELIXFUa5Qo27TM7KdGuADwvDWIEQuOCW1GgQVbhlRrqrQT4cw+4Sl2pjXyTnBsMghzvQfkoZNRVsKKcnSPoXtRjAqZaNL/AG2AAx/EY+wWcrXAZB1OsfNcCp248cO4E9l585cpHq4saxx+469yxlGTBq1NQP5GA7n+pxG3AHdBEaAkafw9+6qfW94+JknefoFZUDwYcQSOBsB0S8rUY0g8Mec9lclcvIXKaz0uJrbnEKF2JyinXj4hlFN/UmT4Tvqk9/aOp+B41jfgidweR3WRtaj6bgwk6HkHWdRrytFTxmoW5S7M0CAHAHKOjSdR6L0sihk+zPFUMmFX3EFr2oA0mAgrq3hocJB+/ZOabwWyDPHf5eqHqM8bg7dmkHg8yOvHokRhKL30HLMpKl2JJqNOob9UuxK5e4loGvC1NSnPG6W3mF53A9Om/wA0UcyXYcsMpLTsz9g2vTqtqt0c36jkFfVMOxAVWB40PI6HosraMLYa4Bx6xr6o41XU9mEdYhdOfJi/LSQR7QYUysQ8DxgajqEgZbgbBFi5zuysqmYmNeu3dB3fvmkkjMDuYCFxfQ/DkSW0dXhokpVdXubRqpuKri6HyOxC5tVgMkaDjqqceFL1SJ8/jJS9MNC55JME7LyBEcppSss2ZwZAOoHRUmxOsNJPYKlTiee4SXaBGhX0NQVeLAwJa4HnQq2nh5AJ8UdwV1oymLjT1hE07TxAj4Ryif2Bzj4AfOPuUWy0fAZrpusnkjBWzoY5TdIpNoYgASdZ5TDCqJ8WY6j/ACUTRoqyoMsOG7fqOQo3leTR6CwLE1I9NvIglW0bdz/3dMSQNXHYdyVDErum2C2RoJkjV3JHQaiAqsNxRzahptIJcAYCzhStmyy8nSD7a0DNSDm6/lTfvPJVxcTvuh6gIOoUM25u2elihHHGkUFw7fNcoe6b/IvFvEbzM9ZYrp7qtmLRs7lo7HonZNJse6LntOxO+qEq2jWzqJbvz6eaYWFm4tBPPaIHkq8k1VnnYpSjonYznDhLYM6b+ndC1MTzVnucPESZjkjSfontCiGhLcWp6eBjZJ1MAacnzW4/EquLVkmbF6ucdHtC4ad0WGA7LPse/K4U5LmweunOnyRFtfFoBeI8v0WvByVmw8RxdDcWmuiKp0y4QUJZYvTMeIf9bq+risE+4bJ5Lj9glLBJ6Q+fiIrYtu8KAdIEEcr0XFRsSdO4B+ae2dN7253lni4BBj9D2PULytYgjUjyW5ZSjL5Mw8JRp6M/jDadak4ObFQDwkbE/hY63IzAu2bv+FvbyyDQRwBp+ix37LmuMseCZJ9JhUwk3ATkjHncTV4AaQGd4zSPC3t1RtW/oHdgbrwqaFkQ3QadeyW37wNAJKVftQxQdcuQbd16bWyzxO4H6lC4dWc+oHdONYnrBVeG2JyyZ1Mpvh9iWvA4iUMZJWomzi/S5Fr7JrWHvr6pXVpAiDonl1S2CAvCxg5nnT5Qkrk0kPuKbYJAaJ2H27oPGbxjjlohxEBokeJxO5jjUxHZMcNt6dWoBXeWUzwNz68La4XYUaRy0msEct3PcncqvHHjHlRFlyc5cbM5jvsm02Bn/fDA4u7gTlHZfPvZquzRzic4O/Xsvt2KgGk/MQG5TJPkvgdjdAghrQSD4SOk7o6cotAKlOz6Hb1Q8NMHXXVSu2npI5Q+GOBptMmYTK5w9z2SBp0G5Sfw/wAFXn+7FPunfzBcjP2J3T7LkHky+B3nL5FlEGHe6ZmJfq52xPJ8k1Y54HwyRGg5KfWl9hNJoGetUjjIR+B90sxv2stocLW3c138zxx2EnWUX4O9tkf4qtJEadu4wXlrRPinp27oW/xSypky19UgGGh2VszHiO5Ea6QkNy6pUMvJBO4B0S64sGzvA8ym4/Kx6oTkjky++hr/AP0VE1M5ptpO+H93IbG2o1k90oxCtUrO/dNLmkwCB+eNF7QsabXAubm15mPVa+ndU3ABrQIjaEc8/p0rBx+HqWzIWVmWAe8bJBJjXSY6jsmdu4N2zNJOpgd4149FpP2Vr2kHRwEtd16tP4QjLIgcSEueb08ojY405cZ6FFximUa5nf0gwT+qvscVbVLg0QW9Tp5eaY1bARJAQ1K2bJI3Gkf5ylxzKeqGT8OsdeolWc6MpaWk669CJB8iEFSaA/UaR+UfpMFUXtHJNTcI02uznGPsF32JgM920x5JLSqay4T5KVtal4NSNCdB5bnyRzbYB0Eemn3WZNoPG6YZaXVKNXBvQHSfUqy6rgAFtTb+XUxzsRP0Sm+s3uZFMgGZ22jv0S803wQ8jNG40+3ZdhxpbTF+Iytumh9b4nV1zZXTy5uonold3cnX+ZBYbe5KmVxlum+2+yuvrpgcXNGeRpliAY03P6p0sSfYmOWS0iygX52agt3MiJ04H57prb3tShLmH0KzdmczgXEyOdYHZaaA5v5SZ5nCSrooxYFOD5d/J5iPtDSvKRoVnOZPLTHz6hfPa7BbVXNa/O0bEchaHGMNky0AH7rNXNgS7R3iPEbKmEoSWieUMkZdGiwzFgaYLpHZE1PaCoPC12v2CX3rQGU2tGWNCd5Qtajo7tvCU5/BUoJLaDjiFf8AnC5KG3unxH/xXLuM/k7lD4NMKIiIUqVBxl0EtaWg6aCdQCe8IF+JNAJlTt8VJbUa06OAMdS05h/ndDDHtNiMuTWg+ZlDOe3mPVKKuLxshxcudxp3XeR8nLN8Gihp3IhGWuUbEBZlgfyQIU21n9VnlfAXm/Jtrm4cxmVjmF7tN5yjk/50KhhtwWMJqS52+0NjYRO5WPY9xqMJOxmeBqmzrwucS6oHdp+QATvKtaJ5ZKkPy41NTt0VV28UxJiTwlbKlUABugmZ1KNZQnxO3ScqUEOwNzlsGbUzCYgg6nquxGqX0jTmCY37EJgQdABvproPmk2M0zuNwdR/nCCMrRRNU6GLbprWBo2Aj5aIF16Qd0Ncv/dtYNXyI8zyrLegxglxzOG/menZF7AJhX+oGYaNfPhDmjn+KfI/ZXVbTM2WaOPIVFnSIdqfEODz5Ib5KkFXF8mTb7P0yc0ajZeV7IDhOba6DtIh0bH7yq7gtbUaHRr2/KHHCbfq9jsuWFVBdg1phQ0kdwDPzIR1agKbS7Mf+OivrbhrDmcY26n+GT06oHEqFSm4scCHN0IIiDHmfmtm23cv0NxpRVR7E17duO9Pbv8A2S82xfBLSMu2uv8AdMKAfmObbhHMbwVyfHpDGm/cQhxJIdI4GaN1RaZmEhxa4HdwjTtCf3tk1wH/ACH10VL8Oa3Ro15Ry4pa9xcJTt37C43lH/AuRRtz0C8S+CGc38AgpsygR4ueiFa/I7MwCQjKWhiNIVbqJ1MQCrro8tqxbUYC8mO8HYfqnGFYRWrQ5uUMGknsOByqrXD5cC6Y5Gy2ja1MUwGjLAiAhlk1rZyiZm9wdzcoy5SBBOsO1JlU0KAmIW3tcRzUzRqNFRn8B2czrB5HZJnWjA/TnbzWSqcbgbGUoS9Qv/08eaoo4awPmQ1x56JwZbpyToqadrMZiJBMaKaGOd2VSzQapFhqw7SCI8tVbUxFoEEOkdl49rWgNkAmYkgCY5J2QNEZ6pA1Ea9p69PJMbvTMhDirD6GIs3G/Qq/ErgVWk6Z4hsceazt/RLH5YiNjrqmrHAsyt7DTfQbruK6NbfYEMNLHZnHNuNNwiGlgY9umqspUXE77HVB4lQIeI3J2G/yQ1fQXWgvD4DADoSEPdvM6aniUIazmnUz9ipC+BWxx1Kzsk7hQRVxDbO0gx5gdYPAUbW8bVdk965rHEAh0luh0Om+olL7l5JB+im21EaDXyVGuyKn0N8TuXUAfE17W7OAIMbbSfulf+tg8qu8pPyw4bjqkb7ZzWy5py8x99FkoQbtDcc5pUzSDEhyi8PxClnmrLmwdGuDSOkEgrO2YZGYGQRA10VV0zQwcsaA/wA3ogjGNjJznRqr/FaVSo0MfUDRE53Zi3U7FsaCRoqzXzEEuKQNfRbRDGlxqEy6G6feVBlyNvEI6o8mG+hWLPxTtmj8PUrlmjiJ7/MfouQ+S/gb+JiOrfDs0FwmNdeqPNMAax28k9uLW3bY0qnvP/cHUtnQt58o81n72/YabQB4gTJncGIEdtVmWLsTjkhTe3uQZiNCYCIo3BA1JgxI+qVXl2NnRG6oddOdsIHUoI4/cNy2a+hftaJLvDyefRLbVz6jjUaZ1POg8/RZouLtJJ/spWFV4lskAnUTpvpKojHQietm3sGsd7x1arlqMbNMZSWvOstkbHaPVCHFGNOu44SZtXK0NLtzsCrbRjS7XfqiyelUDj9TD6TjWcZJaCOBroZ34WkwjDmMaco8+pSm3DWhaDC6reXQOsT9FA5OTPTUUo7I18LFUEEa7t8xssnSc4PLGgzJniCNwtxe4kymDHidwvnZrPNY5TLnEkk9zJCfGDkTyyKA0o3bmHXVA4hdQ8HxTvyNeDKd3BbkEt8f30WbxSs6RI8P1HkVqxcWc81raI29R1R+UaymDsKDXN5Kn7K0m5nOiRGh9U+q0gX9lk2HGn0Z66bBE7SmdtRa8aEFeY1ZS0ZfiG3fsq8Jpe7OUlpdAd4XTlB3a7+odAlwdvQU4rjvsJuaNNwDToen5CoqWJbq2NvQ+abUKTc0jxEdPtqOqjdOLuNdtPuR/wBIMkJxla9zcWaHBp+xjsSw1jiXSWaeJnB7t/RCtt5GsBvE7+fZaS7w33he1jmOIaXAkkBwaJLW6fH2MaghZq7tsroLSG/EAf15VUFyWybJJW6KG2QDtC6ewP3KsfmaeT3Lv7Kr3hH8MzseQqsxmE7YhxQyzH+YfMLkHlK5dT+TKRfTxP3jHBsyydOrd5Hkfug7MVagJa05WkAnbU8dzCa2GCQQQcvTefmtfeYH7myo1GgBj3HMOc51JPEHhA2qdLoJx4yWz5uzDXkmdT9FosBwtr3H38hrW+Fo3cenyRVOjMuj8Ii2r+7cHATEGD5pUclv1DJQ1oExnB5Gam2Azwu09R6pXTt27/hfTMXIEFhBFWm1zxoRp8DhHMaRvoeqw9WyHvWhpAa4gTwJMap+WFqhGPJW2C0MPY4gxsi24PmMtlvkj6NmadQB0ZDseDv+ia0KrTtop+LRTy5bQjubKpRZmPiA+aBZizjIBygcBbKs4EQdVn77Amk5qYAJ44XKNDYzB8Jeaj3EguytJj7fqo2lrlqNJa7MXDyEnn0XYK4U21A/QnQyY9EThT3muHhrqmWYER5ESR85VOPiobZPkx5JTtLX9v1GF3bLP42zKzuTC2FYvqEfuagJGgaKZnThrXknTssr7QAObpIcNcpBadOxEpEX6ijLCXDr9N/sBYDWIeADM/JP/wBtkTOg+iQ+zltNQdBqew6qu6vDnMHSSPSTEos8OmL8LLtD99zImUsNwGvzO1HMcoJly9+jGk9TwPVUVmvJiCfLZIxxp2PzyUo6NjTv6bqTfd/EDuORoYieDKg/FmvdlykS7faASdzxusv+zVW0/AIJOsHhe3txXIBefFsYaBIGg26AKlyVkSg2jf4XVaRBiXHcxuNiTPPZJfaosqszFoDmu46HhB+z2MyCxzQSdPFplJjxAyAD56K+9uB7ose7MDJptaWnI7OA8PG4BbqOJA7pLpSsak3GjI1GlhAidZUbgjMNIHIRmI2r2wQfD17IO5g6n59U9STFNNF+Zq8UBc/0heoqfwCN/wBp1HihPH4q9tm6nUOgLcsncEkj5dQsHUu+klU18VqFuUmWjgmUmEWMmr6NIzEi2YMTp6FV/wCogHcLIPvXddEXa+In6LXjrs5Ssf3HtE4HQzAgDoOnYIz2Touuqu0NnUTuePSUBY4LmDnnYNJ3HA6HdbD2StPdU5ywXMMbI09WBJLlxQnx65qNqlmgA0aBwRuicOqktBO6tv7QHUoazpZXbpTmmrHxxyTr2H1vSLuynUoEOyU4dUIkz8LBw534G57AEjqd3la1rWtLycrd/E522Y9BqSY2BTixswxpaXAkyXOO73cn8DoABwlpuWkUqMYLlL+n8+P58iW6wEMAqkkvJ1ceY3AGwHl9U1ssjC54Iktgk9917fMdUAYOUtqW7qWYOJdoY9QujkatLoCa5tN9jCvcg1WZXZgBE7iIjRB4zhbXQ2Byf86JbhJLHCdp0B4Rd699R5DBvz0Q8/c7i06Mff1/dvdSpkHgu5HUZuQmFv7PtLQ53i0UKuH+6qeIGd53meic4e/LDDox85P6TuWeXI9R0W83IbxTWu/3/wC/3/Psd9q1sCNI24Q7rcTsE9r2wcI2/VLCwgwfmExEzJGgMvAKVVrHxappRrt1Ba5zpEAHgSXaQZ0+Ucq+7vmtc33YynL0ndgk7RBk6lc42qAvi7M3Xw8jYq3D6gBaHUpLS7M8uADmkfDB/iG4I6o2jfMzxUZmbqCGuIJMRoYI08l5Rwxpql4cQwDw5socCRzGmi7GnFeo6ck36S/EcGLKLXlzalN7jlI6CIzCTlO4g9Fj7x0OJLfBJATipidTxU5LWvMuicpIGjo6/qpUbN1Zjg4g5Bo3owSZZJ+EHgdUXKMXoymxD7wdAuRBsCOR9FyZyQumD4hbQlFVi2GKUhJlZm6pQVydMrnG0KawTvB6WxSeuFpvZ6jmA9F2V+kmgvUaelbj3And7w0DtyVo762NvcWzHA5HZ2//AEkeuyW2luXVqNHhgznsT1Wk/wDUqqabrQwPDWkdxlYNUfD0NfYRyfNP7ijE7IzolTbWCTund9Ve6ZGrjM6EeQgQInbhCC2Y2C4/P9FIsFe5b5/2BbJx96dPgEDzcA5x+WUfNMqV+6YDRPdKLa/hjo3e5zp83EgfKB6IjDH53gCS6VnClrsblncqftr9DTWAO53KhiVKY7/hEk5NDEdZUQJY55MiNEfH00xMX6jO0LaC0c5iDBlNm2wBlB2um+pB576J0bQmcpBHmEmCG5HsU4hbh4k7jUFJrh2YEN0cNR2IMg/NaSu3wOMaDdY6u45pRpPoGMqdr2HtrdB7A4cifol97Uj9ULZZsjsusOdI518X5Q1d5IEDc6oU2nsbkjG2olN3iBBlhhw5+hVFxiDmU3FzS1vEHrpBndMLezG8LN+1WI+MUtmCD5n9E6MuT0TvG12xzhGJMLdGgE7nlN/2hsRJPWI2+RXz+1fGoKb0MR4O61p2bwSNNc2Aqtc8Fha0SQYa+NpDQAHeiWUhDhl/d1WajWA7kOBPwuEbazK6yucxif8ArlXYkGuII3HYDbYg8oU4rTBab2iZFDmrrzmtmkzzJz6lcqBfXP8A89b/AM3fqvEzji+P3/yJrJ/P/CrFhuVmbpaLFKkrO3RWvsufQquAtn7LNDaQd0ErHVwtLgl3loDyj12WzV1+ZH1Z9F9jKXvH1qxgCWgflEf+q15mFEtcHBj5mBB1HHkr/YSnFm4cnxbd1nvbAB1NumoO/JnRMTT5fkIcacfzOuLqqG6E5d4HwgkCSG8THCVVa5JklP7cQGiP4dZ8kvxWtTBimxubl36BefiyuUdnoTxqLFdq0lrdgIGp50TmzvRRb+7b4v5nfgJXYjSOhI+RMfSEwDdESkzc0V5kvzIOrvqO8RJJP36Ba65aWUW027xt/dLPZjDsz/en4W7eapx+7z1IHwt0/VF7C7PMMqh089V6+q5jtHObG0FCYf4Xz1TW+tc0OCxGydoiMUmW1D8Q1KzF40sd1HB4ITivaRwPmltw2BESOn+bIwEV4dcQXH+of/lqZ3lamfE2Ndx0KT2NnnktcBLjoexj8Ir9hDfiMxrHCxzXEdOD8z9F+iKKF3UqPDYhmaNBq4ROpQGJ0IruOUHQDVPMPbmqtIEAfn/pC4kB75/mui/Qvvs6MXLI18GWxC3pnUNLT0Q9ANB1+q137C1/CquMDB41TIysKePj2Zyo9zNWk5OnRTfiDyWho8yiRZFri0oK+s3UhmEln27LZQ9xXWhuLx3Vcsv/AKs/p916u4SB8yA6uqyVV0TXqIOo5Yux8mBVwisMqEkU+rhHqYVFQJh7L2xfc08onKcx7AcprfpsjkrZ9u9mC2kzKfh92R9EkuaOeowTAaZPcdE3s2ywRpG6UMql1xUDdcrJ081HDJLymOcFzQsx3EYcWjy8krZVzGSp/sD6tR3/AC1805Z7OObBOoQ44VEOc7YusWAVNdn6jzEAj5QfQptVtyYDWxJjj7bpfdkt0a2HNMg9CO3Tg9iUTY48wyXtyuOn/HqFynH5GzxTlFSS+z/4/saB9yKdIU6YkxxueSVn/dE6we57o+leaHJs4QSN46T0RdBoLdimXeydqnQlDD0TCncyMpTC8t/dOAgmQCD2IkHSUsfIdJBhZdGxV6CLqmyJGb6JLiQAYXAQTo3XnYTp1+xT2nD5AkFu+hSz9hdWdnaAaYkNn+I7GoO3APmdiE19UDijvk+l/K/qIKlXKGho+HSeqvqXRc0ab7qeJ2DmDxN9Ql9jV8Qb3U2booxSbkOcPeGu3A89PklprZqrz3j5J6+qxls98CWgzoJ20WSwyoTrymY+l+Q7DXJs1dnRkI40NNeEDhtVNalLMwgH1TEg8qszVakHVDHWETTw/drhIPCZWuFQfJNaNqmRZJkil0Yl3sPSJJzPE8aadl4t/wDsIXIrQikfEqoQzwjKzUJUEIENkCvatN7ME06NSpSI94QRPIDYcRHcc/os4yk55ysEk6f4U29naTqd0KFUFvvJYQe4MfXlFJKS4iG6dm5o+17X27G0/wDdeQ0jmdo/K0WEYSLb94cznvHimBv0WIrYOynctNJulPK4a65g6ST1X0XEsSp5AQ6dPx+qR6XBv4O2pqPyK8CspqElv8WkbTK2rLBuU5oHqlOAX9ANEvAIPoNPqk+IYuXF3ikSY/OiZj9OMzIuU9Cb2tLadYupGRz07pBXqe8MtEuHyI6H9eFojaioCToEjuafuavGQ9JgdRqonFWz1cOSkq7RVRuHUnctP8p58js4LVYLiLavhmHfdLHhtRsOaCD1CTXlsaRzUy4eR/VdFNdGTUJ96f8AY+gkDhxS/FMrBme8DpPJ7DclJLS/eKYdUq1pOzZYJ76MDh80Cbeo85wCP6iST/5Eko5ZF0hMMCT9T/n9f8BNa9e4+OWs5YTDnjo7o09Nz21WxwlzKrJZ8hGnZfOalnJhxJjWZUbd5FQe7LmgHUgldGdMPNita0kbrGhTEB8ntH5WcvcFaw+/Y45QCXA7gxp5hPcXvmuaD25+6TYpdgWtQfzNI0310XcuUnBieLjFTQnxTFGNe2kBnLviGwaOJ6nc+iU0HBh38J2P2S61tzDnn+52TKjQzCOIhUwgl0ZGTHthd95HZaCzvB1WMtbNzDsS37LTYZbg7Iuh3NtbH7bkFF25J7BD2dqEfELlsmyySR4uXq5FaJLZ8PrvS+5qcclXXNaP0QtFhJzHf/ICxL3KJy9kbb2Pw9rKbqzhMaN7nqk+O3ZaTUIl2YEHluvBWspMDbemGkERx17+qzGK0JkHlS41LnyY7Io8KQbgmN7FuX8p7Xq+8EOOh3hYGxpZCtHZ37gIAHqmyaapE0ItOx9StNIa8gK5tMjdyCtKxIlzteggBEVGyNTPqgVLoa229nr7vpJj5IO5re8EFo8+iNdaRllwGYTqHfgIQt6BAwot3oEt7hzTkPoi691A2l30Cj7rXpwTyrrW1kydhsl03oqtdntlZFxz1Nf84R17WAbAXVqwaIjTlJL2q58kfCE1JJAq27ZV7l1QxOVvfSfVSda1GmAWAdv+kTY3XvGZYAI3HoiG0yOq6KSE5ZyboqbZOykPeD5cJJjFcsEDUN2nlO698W7jMPkUmxO5Y/cHyRRhFOwJTk1Rlr3EzwNZ24Kci2DmNLh4oE9JjVK6eGZ64gHIDJ6wtW21ho36os0lFLiF4ZNyfIT0qzqf8RDeYJC01hSGhHzSe8s5B0Kdey1PPRjcs8J8tx9NPRZjnyRTJKMqNDh92W76hOmPDhISS1YmNvoU1MlzY72gxcuXIyKz890aJnxbp3g9u01Gh3UHyg7qqtRG4Tr2Tts3vHkAycoJnjeEM5abKoQ9SQ4vKBbtsdkovBrBTqs0tgESO6T43Uk+ERpCkx5LRTmhToXi2h3mi6FMBczYTuvTpqtb2JoYUGoum6EvtQG7/Edz0HARQeub2dRc6sVINJE8c91Xb2ji8F3hZ35R947TIzUcrkr7Di1EEptlGhmUd1Q3pt6IhzzBO4j7dkSVBXewC6fmPblSECIy5fJDUDyRoTqm2G0hOUgZTsV0dm5HQC+gKT21mtzNB8TdtDupX9QOcS3Rp1AE/LVFOAkhzvCDB8uqBvqQbqwy1c9C+wCsqKmH5pKsqPCZ4bQc8gn4eViZjQrsLMsLid9B5Jo18bIrFqQDP3Y3GsfVAW4karrTdGqLSsqe9pJGx46K32bqGjd5HaMrAgf8hqPyELiFEiCPVC3bTkDxOZkFvoZXQXCVj5S5xo3bnjNAR9u2Qg8HaKlNlQbOAP0TajThPoxtURhcrCF4ism4RPh7dj2H14X0H2Zoe7otECY133O5WRwqzzuYBGrpOo2br94X0el4GS+AByZ6cIc18aRuKrbYBjtwANQIjdYWo4vdPCc43iIqu0PgH1SZ9yQ7KxvqUhR+ewkwt1KRvClRty6NP7qqhT1kyT3T+1pZgI0XOLbNtLbFLaDi7uU0sKWu0np1ULikWrqFQkrODRumNTcv1lgEdVTT2I5OqmCMsazyVQWEujtuE1elbFMgzfUwpXNbTKNuYXjsNnkq2lYFsbH02SZSGJ6FjC9jtdWHbr6qdK4MxqAU7/0nPr9hoqL/AAbKA6CY4HIXJ0dd6BnMEE79tVClRBaM0Cd+VYbhpHhI7jY+UKEkk6eHhb2EtFL8LzfBlMA8wdNZ1VlC2eB4XEdoVtq4SQQD57jyTdr2xpvtqs4fBsproStuv4HQDESdkBWpvYZ4TTErXkRql2H3bmOLKgzUjtyWmeO3Zc47tmctaJVa2dkKNvbTTj6qrGzTpEOY8FrvMQehV+F1c2nXbzRzi3GzMc6kM/Yi8hj6DjrTcY/4u1H1lapj5Xz+i40bqm7+F/gd67FfQGtgJ0JclYGR8LRPMuUFyIk5M+cezB/ftHHuz903x+s5wgmQNIXLl0/rHQ/0zPV2iVGk0ZvReLkp/Uw/9qDbVuqYUHEbLlyOIMiq8cUPRHiXi5ZI2HQVXrOAEFSwB5LpJkmVy5KYXyay3aIV9MeI/wCcL1csl2Cui2mYcAOZlV3Rl8HbovFyzJ9KNj2eMtGRORs9Y1Q+IWzMsZW9dAAfnuuXKiP0im9mTq6OMImi89Vy5KRS+i64cYCGOoHb+65chmChLilMHOCNDqrcKPhC5cif0mr6mXY5/tzyt9ZuJpsJ3LR9ly5Fh+kDxP1ItXLlyaS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3060" name="AutoShape 4" descr="data:image/jpeg;base64,/9j/4AAQSkZJRgABAQAAAQABAAD/2wCEAAkGBxQTEhUUExQVFhQWFxwYGRgYGBccGhgaGBQXGBgXGhcdHCggGBwlHBcXITEhJSkrLi4uFx8zODMsNygtLisBCgoKDg0OGxAQGzQkICUsNCwsNC0sLCwsLCwsLCwsLCwsLCwsLCwsLCwsLCwsLCwsLCwsLCwsLCwsLCwsLCwsLP/AABEIAQMAwgMBIgACEQEDEQH/xAAcAAACAwEBAQEAAAAAAAAAAAAEBQIDBgABBwj/xAA9EAABAwIFAgMHAQcEAQUBAAABAAIRAwQFEiExQVFhInGBBhMykaGxwdEUI0JSYuHwFTNy8ZIHJFOishb/xAAZAQADAQEBAAAAAAAAAAAAAAACAwQBAAX/xAAvEQACAgICAAUCBQMFAAAAAAAAAQIRAyESMQQTIkFRMmEUcZGx8IGh0TNCweHx/9oADAMBAAIRAxEAPwBZd20giJ7FKqeC082sjXSdlqqlMGZ0KX3FvIK8WGWcNHtzxQyb9xthd+6mwMdWhjRAaAPupV8ZYOA7zAWWe5w8lXnJ2VDzaFw8HFvs0n+tUeaUeRVttcUKphuhPBCyrBJVzqmQB23RDzk/YOXhowXZrbnAsw8Jg/RZm5tXtMO0IWh9msfbWBpk+Nv1HVEY5Yiq2R8Q27oJOVg4uKdSRiKlGTBKHfaM3lEXVfJo+Q5AVLqdANFsZTHzjj+Dqtk2JmAOUJd2cZYMzsi3Nc7YQFKlZxq47J6yuK2xD8JCfSoXVGS4Fw2UXtnUIq4cwk+KHdOqWvqR4RqFTF2jzckOEqCKlKYJOyqt2dTsqhV0hXhgjRELIXFUa5Qo27TM7KdGuADwvDWIEQuOCW1GgQVbhlRrqrQT4cw+4Sl2pjXyTnBsMghzvQfkoZNRVsKKcnSPoXtRjAqZaNL/AG2AAx/EY+wWcrXAZB1OsfNcCp248cO4E9l585cpHq4saxx+469yxlGTBq1NQP5GA7n+pxG3AHdBEaAkafw9+6qfW94+JknefoFZUDwYcQSOBsB0S8rUY0g8Mec9lclcvIXKaz0uJrbnEKF2JyinXj4hlFN/UmT4Tvqk9/aOp+B41jfgidweR3WRtaj6bgwk6HkHWdRrytFTxmoW5S7M0CAHAHKOjSdR6L0sihk+zPFUMmFX3EFr2oA0mAgrq3hocJB+/ZOabwWyDPHf5eqHqM8bg7dmkHg8yOvHokRhKL30HLMpKl2JJqNOob9UuxK5e4loGvC1NSnPG6W3mF53A9Om/wA0UcyXYcsMpLTsz9g2vTqtqt0c36jkFfVMOxAVWB40PI6HosraMLYa4Bx6xr6o41XU9mEdYhdOfJi/LSQR7QYUysQ8DxgajqEgZbgbBFi5zuysqmYmNeu3dB3fvmkkjMDuYCFxfQ/DkSW0dXhokpVdXubRqpuKri6HyOxC5tVgMkaDjqqceFL1SJ8/jJS9MNC55JME7LyBEcppSss2ZwZAOoHRUmxOsNJPYKlTiee4SXaBGhX0NQVeLAwJa4HnQq2nh5AJ8UdwV1oymLjT1hE07TxAj4Ryif2Bzj4AfOPuUWy0fAZrpusnkjBWzoY5TdIpNoYgASdZ5TDCqJ8WY6j/ACUTRoqyoMsOG7fqOQo3leTR6CwLE1I9NvIglW0bdz/3dMSQNXHYdyVDErum2C2RoJkjV3JHQaiAqsNxRzahptIJcAYCzhStmyy8nSD7a0DNSDm6/lTfvPJVxcTvuh6gIOoUM25u2elihHHGkUFw7fNcoe6b/IvFvEbzM9ZYrp7qtmLRs7lo7HonZNJse6LntOxO+qEq2jWzqJbvz6eaYWFm4tBPPaIHkq8k1VnnYpSjonYznDhLYM6b+ndC1MTzVnucPESZjkjSfontCiGhLcWp6eBjZJ1MAacnzW4/EquLVkmbF6ucdHtC4ad0WGA7LPse/K4U5LmweunOnyRFtfFoBeI8v0WvByVmw8RxdDcWmuiKp0y4QUJZYvTMeIf9bq+risE+4bJ5Lj9glLBJ6Q+fiIrYtu8KAdIEEcr0XFRsSdO4B+ae2dN7253lni4BBj9D2PULytYgjUjyW5ZSjL5Mw8JRp6M/jDadak4ObFQDwkbE/hY63IzAu2bv+FvbyyDQRwBp+ix37LmuMseCZJ9JhUwk3ATkjHncTV4AaQGd4zSPC3t1RtW/oHdgbrwqaFkQ3QadeyW37wNAJKVftQxQdcuQbd16bWyzxO4H6lC4dWc+oHdONYnrBVeG2JyyZ1Mpvh9iWvA4iUMZJWomzi/S5Fr7JrWHvr6pXVpAiDonl1S2CAvCxg5nnT5Qkrk0kPuKbYJAaJ2H27oPGbxjjlohxEBokeJxO5jjUxHZMcNt6dWoBXeWUzwNz68La4XYUaRy0msEct3PcncqvHHjHlRFlyc5cbM5jvsm02Bn/fDA4u7gTlHZfPvZquzRzic4O/Xsvt2KgGk/MQG5TJPkvgdjdAghrQSD4SOk7o6cotAKlOz6Hb1Q8NMHXXVSu2npI5Q+GOBptMmYTK5w9z2SBp0G5Sfw/wAFXn+7FPunfzBcjP2J3T7LkHky+B3nL5FlEGHe6ZmJfq52xPJ8k1Y54HwyRGg5KfWl9hNJoGetUjjIR+B90sxv2stocLW3c138zxx2EnWUX4O9tkf4qtJEadu4wXlrRPinp27oW/xSypky19UgGGh2VszHiO5Ea6QkNy6pUMvJBO4B0S64sGzvA8ym4/Kx6oTkjky++hr/AP0VE1M5ptpO+H93IbG2o1k90oxCtUrO/dNLmkwCB+eNF7QsabXAubm15mPVa+ndU3ABrQIjaEc8/p0rBx+HqWzIWVmWAe8bJBJjXSY6jsmdu4N2zNJOpgd4149FpP2Vr2kHRwEtd16tP4QjLIgcSEueb08ojY405cZ6FFximUa5nf0gwT+qvscVbVLg0QW9Tp5eaY1bARJAQ1K2bJI3Gkf5ylxzKeqGT8OsdeolWc6MpaWk669CJB8iEFSaA/UaR+UfpMFUXtHJNTcI02uznGPsF32JgM920x5JLSqay4T5KVtal4NSNCdB5bnyRzbYB0Eemn3WZNoPG6YZaXVKNXBvQHSfUqy6rgAFtTb+XUxzsRP0Sm+s3uZFMgGZ22jv0S803wQ8jNG40+3ZdhxpbTF+Iytumh9b4nV1zZXTy5uonold3cnX+ZBYbe5KmVxlum+2+yuvrpgcXNGeRpliAY03P6p0sSfYmOWS0iygX52agt3MiJ04H57prb3tShLmH0KzdmczgXEyOdYHZaaA5v5SZ5nCSrooxYFOD5d/J5iPtDSvKRoVnOZPLTHz6hfPa7BbVXNa/O0bEchaHGMNky0AH7rNXNgS7R3iPEbKmEoSWieUMkZdGiwzFgaYLpHZE1PaCoPC12v2CX3rQGU2tGWNCd5Qtajo7tvCU5/BUoJLaDjiFf8AnC5KG3unxH/xXLuM/k7lD4NMKIiIUqVBxl0EtaWg6aCdQCe8IF+JNAJlTt8VJbUa06OAMdS05h/ndDDHtNiMuTWg+ZlDOe3mPVKKuLxshxcudxp3XeR8nLN8Gihp3IhGWuUbEBZlgfyQIU21n9VnlfAXm/Jtrm4cxmVjmF7tN5yjk/50KhhtwWMJqS52+0NjYRO5WPY9xqMJOxmeBqmzrwucS6oHdp+QATvKtaJ5ZKkPy41NTt0VV28UxJiTwlbKlUABugmZ1KNZQnxO3ScqUEOwNzlsGbUzCYgg6nquxGqX0jTmCY37EJgQdABvproPmk2M0zuNwdR/nCCMrRRNU6GLbprWBo2Aj5aIF16Qd0Ncv/dtYNXyI8zyrLegxglxzOG/menZF7AJhX+oGYaNfPhDmjn+KfI/ZXVbTM2WaOPIVFnSIdqfEODz5Ib5KkFXF8mTb7P0yc0ajZeV7IDhOba6DtIh0bH7yq7gtbUaHRr2/KHHCbfq9jsuWFVBdg1phQ0kdwDPzIR1agKbS7Mf+OivrbhrDmcY26n+GT06oHEqFSm4scCHN0IIiDHmfmtm23cv0NxpRVR7E17duO9Pbv8A2S82xfBLSMu2uv8AdMKAfmObbhHMbwVyfHpDGm/cQhxJIdI4GaN1RaZmEhxa4HdwjTtCf3tk1wH/ACH10VL8Oa3Ro15Ry4pa9xcJTt37C43lH/AuRRtz0C8S+CGc38AgpsygR4ueiFa/I7MwCQjKWhiNIVbqJ1MQCrro8tqxbUYC8mO8HYfqnGFYRWrQ5uUMGknsOByqrXD5cC6Y5Gy2ja1MUwGjLAiAhlk1rZyiZm9wdzcoy5SBBOsO1JlU0KAmIW3tcRzUzRqNFRn8B2czrB5HZJnWjA/TnbzWSqcbgbGUoS9Qv/08eaoo4awPmQ1x56JwZbpyToqadrMZiJBMaKaGOd2VSzQapFhqw7SCI8tVbUxFoEEOkdl49rWgNkAmYkgCY5J2QNEZ6pA1Ea9p69PJMbvTMhDirD6GIs3G/Qq/ErgVWk6Z4hsceazt/RLH5YiNjrqmrHAsyt7DTfQbruK6NbfYEMNLHZnHNuNNwiGlgY9umqspUXE77HVB4lQIeI3J2G/yQ1fQXWgvD4DADoSEPdvM6aniUIazmnUz9ipC+BWxx1Kzsk7hQRVxDbO0gx5gdYPAUbW8bVdk965rHEAh0luh0Om+olL7l5JB+im21EaDXyVGuyKn0N8TuXUAfE17W7OAIMbbSfulf+tg8qu8pPyw4bjqkb7ZzWy5py8x99FkoQbtDcc5pUzSDEhyi8PxClnmrLmwdGuDSOkEgrO2YZGYGQRA10VV0zQwcsaA/wA3ogjGNjJznRqr/FaVSo0MfUDRE53Zi3U7FsaCRoqzXzEEuKQNfRbRDGlxqEy6G6feVBlyNvEI6o8mG+hWLPxTtmj8PUrlmjiJ7/MfouQ+S/gb+JiOrfDs0FwmNdeqPNMAax28k9uLW3bY0qnvP/cHUtnQt58o81n72/YabQB4gTJncGIEdtVmWLsTjkhTe3uQZiNCYCIo3BA1JgxI+qVXl2NnRG6oddOdsIHUoI4/cNy2a+hftaJLvDyefRLbVz6jjUaZ1POg8/RZouLtJJ/spWFV4lskAnUTpvpKojHQietm3sGsd7x1arlqMbNMZSWvOstkbHaPVCHFGNOu44SZtXK0NLtzsCrbRjS7XfqiyelUDj9TD6TjWcZJaCOBroZ34WkwjDmMaco8+pSm3DWhaDC6reXQOsT9FA5OTPTUUo7I18LFUEEa7t8xssnSc4PLGgzJniCNwtxe4kymDHidwvnZrPNY5TLnEkk9zJCfGDkTyyKA0o3bmHXVA4hdQ8HxTvyNeDKd3BbkEt8f30WbxSs6RI8P1HkVqxcWc81raI29R1R+UaymDsKDXN5Kn7K0m5nOiRGh9U+q0gX9lk2HGn0Z66bBE7SmdtRa8aEFeY1ZS0ZfiG3fsq8Jpe7OUlpdAd4XTlB3a7+odAlwdvQU4rjvsJuaNNwDToen5CoqWJbq2NvQ+abUKTc0jxEdPtqOqjdOLuNdtPuR/wBIMkJxla9zcWaHBp+xjsSw1jiXSWaeJnB7t/RCtt5GsBvE7+fZaS7w33he1jmOIaXAkkBwaJLW6fH2MaghZq7tsroLSG/EAf15VUFyWybJJW6KG2QDtC6ewP3KsfmaeT3Lv7Kr3hH8MzseQqsxmE7YhxQyzH+YfMLkHlK5dT+TKRfTxP3jHBsyydOrd5Hkfug7MVagJa05WkAnbU8dzCa2GCQQQcvTefmtfeYH7myo1GgBj3HMOc51JPEHhA2qdLoJx4yWz5uzDXkmdT9FosBwtr3H38hrW+Fo3cenyRVOjMuj8Ii2r+7cHATEGD5pUclv1DJQ1oExnB5Gam2Azwu09R6pXTt27/hfTMXIEFhBFWm1zxoRp8DhHMaRvoeqw9WyHvWhpAa4gTwJMap+WFqhGPJW2C0MPY4gxsi24PmMtlvkj6NmadQB0ZDseDv+ia0KrTtop+LRTy5bQjubKpRZmPiA+aBZizjIBygcBbKs4EQdVn77Amk5qYAJ44XKNDYzB8Jeaj3EguytJj7fqo2lrlqNJa7MXDyEnn0XYK4U21A/QnQyY9EThT3muHhrqmWYER5ESR85VOPiobZPkx5JTtLX9v1GF3bLP42zKzuTC2FYvqEfuagJGgaKZnThrXknTssr7QAObpIcNcpBadOxEpEX6ijLCXDr9N/sBYDWIeADM/JP/wBtkTOg+iQ+zltNQdBqew6qu6vDnMHSSPSTEos8OmL8LLtD99zImUsNwGvzO1HMcoJly9+jGk9TwPVUVmvJiCfLZIxxp2PzyUo6NjTv6bqTfd/EDuORoYieDKg/FmvdlykS7faASdzxusv+zVW0/AIJOsHhe3txXIBefFsYaBIGg26AKlyVkSg2jf4XVaRBiXHcxuNiTPPZJfaosqszFoDmu46HhB+z2MyCxzQSdPFplJjxAyAD56K+9uB7ose7MDJptaWnI7OA8PG4BbqOJA7pLpSsak3GjI1GlhAidZUbgjMNIHIRmI2r2wQfD17IO5g6n59U9STFNNF+Zq8UBc/0heoqfwCN/wBp1HihPH4q9tm6nUOgLcsncEkj5dQsHUu+klU18VqFuUmWjgmUmEWMmr6NIzEi2YMTp6FV/wCogHcLIPvXddEXa+In6LXjrs5Ssf3HtE4HQzAgDoOnYIz2Touuqu0NnUTuePSUBY4LmDnnYNJ3HA6HdbD2StPdU5ywXMMbI09WBJLlxQnx65qNqlmgA0aBwRuicOqktBO6tv7QHUoazpZXbpTmmrHxxyTr2H1vSLuynUoEOyU4dUIkz8LBw534G57AEjqd3la1rWtLycrd/E522Y9BqSY2BTixswxpaXAkyXOO73cn8DoABwlpuWkUqMYLlL+n8+P58iW6wEMAqkkvJ1ceY3AGwHl9U1ssjC54Iktgk9917fMdUAYOUtqW7qWYOJdoY9QujkatLoCa5tN9jCvcg1WZXZgBE7iIjRB4zhbXQ2Byf86JbhJLHCdp0B4Rd699R5DBvz0Q8/c7i06Mff1/dvdSpkHgu5HUZuQmFv7PtLQ53i0UKuH+6qeIGd53meic4e/LDDox85P6TuWeXI9R0W83IbxTWu/3/wC/3/Psd9q1sCNI24Q7rcTsE9r2wcI2/VLCwgwfmExEzJGgMvAKVVrHxappRrt1Ba5zpEAHgSXaQZ0+Ucq+7vmtc33YynL0ndgk7RBk6lc42qAvi7M3Xw8jYq3D6gBaHUpLS7M8uADmkfDB/iG4I6o2jfMzxUZmbqCGuIJMRoYI08l5Rwxpql4cQwDw5socCRzGmi7GnFeo6ck36S/EcGLKLXlzalN7jlI6CIzCTlO4g9Fj7x0OJLfBJATipidTxU5LWvMuicpIGjo6/qpUbN1Zjg4g5Bo3owSZZJ+EHgdUXKMXoymxD7wdAuRBsCOR9FyZyQumD4hbQlFVi2GKUhJlZm6pQVydMrnG0KawTvB6WxSeuFpvZ6jmA9F2V+kmgvUaelbj3And7w0DtyVo762NvcWzHA5HZ2//AEkeuyW2luXVqNHhgznsT1Wk/wDUqqabrQwPDWkdxlYNUfD0NfYRyfNP7ijE7IzolTbWCTund9Ve6ZGrjM6EeQgQInbhCC2Y2C4/P9FIsFe5b5/2BbJx96dPgEDzcA5x+WUfNMqV+6YDRPdKLa/hjo3e5zp83EgfKB6IjDH53gCS6VnClrsblncqftr9DTWAO53KhiVKY7/hEk5NDEdZUQJY55MiNEfH00xMX6jO0LaC0c5iDBlNm2wBlB2um+pB576J0bQmcpBHmEmCG5HsU4hbh4k7jUFJrh2YEN0cNR2IMg/NaSu3wOMaDdY6u45pRpPoGMqdr2HtrdB7A4cifol97Uj9ULZZsjsusOdI518X5Q1d5IEDc6oU2nsbkjG2olN3iBBlhhw5+hVFxiDmU3FzS1vEHrpBndMLezG8LN+1WI+MUtmCD5n9E6MuT0TvG12xzhGJMLdGgE7nlN/2hsRJPWI2+RXz+1fGoKb0MR4O61p2bwSNNc2Aqtc8Fha0SQYa+NpDQAHeiWUhDhl/d1WajWA7kOBPwuEbazK6yucxif8ArlXYkGuII3HYDbYg8oU4rTBab2iZFDmrrzmtmkzzJz6lcqBfXP8A89b/AM3fqvEzji+P3/yJrJ/P/CrFhuVmbpaLFKkrO3RWvsufQquAtn7LNDaQd0ErHVwtLgl3loDyj12WzV1+ZH1Z9F9jKXvH1qxgCWgflEf+q15mFEtcHBj5mBB1HHkr/YSnFm4cnxbd1nvbAB1NumoO/JnRMTT5fkIcacfzOuLqqG6E5d4HwgkCSG8THCVVa5JklP7cQGiP4dZ8kvxWtTBimxubl36BefiyuUdnoTxqLFdq0lrdgIGp50TmzvRRb+7b4v5nfgJXYjSOhI+RMfSEwDdESkzc0V5kvzIOrvqO8RJJP36Ba65aWUW027xt/dLPZjDsz/en4W7eapx+7z1IHwt0/VF7C7PMMqh089V6+q5jtHObG0FCYf4Xz1TW+tc0OCxGydoiMUmW1D8Q1KzF40sd1HB4ITivaRwPmltw2BESOn+bIwEV4dcQXH+of/lqZ3lamfE2Ndx0KT2NnnktcBLjoexj8Ir9hDfiMxrHCxzXEdOD8z9F+iKKF3UqPDYhmaNBq4ROpQGJ0IruOUHQDVPMPbmqtIEAfn/pC4kB75/mui/Qvvs6MXLI18GWxC3pnUNLT0Q9ANB1+q137C1/CquMDB41TIysKePj2Zyo9zNWk5OnRTfiDyWho8yiRZFri0oK+s3UhmEln27LZQ9xXWhuLx3Vcsv/AKs/p916u4SB8yA6uqyVV0TXqIOo5Yux8mBVwisMqEkU+rhHqYVFQJh7L2xfc08onKcx7AcprfpsjkrZ9u9mC2kzKfh92R9EkuaOeowTAaZPcdE3s2ywRpG6UMql1xUDdcrJ081HDJLymOcFzQsx3EYcWjy8krZVzGSp/sD6tR3/AC1805Z7OObBOoQ44VEOc7YusWAVNdn6jzEAj5QfQptVtyYDWxJjj7bpfdkt0a2HNMg9CO3Tg9iUTY48wyXtyuOn/HqFynH5GzxTlFSS+z/4/saB9yKdIU6YkxxueSVn/dE6we57o+leaHJs4QSN46T0RdBoLdimXeydqnQlDD0TCncyMpTC8t/dOAgmQCD2IkHSUsfIdJBhZdGxV6CLqmyJGb6JLiQAYXAQTo3XnYTp1+xT2nD5AkFu+hSz9hdWdnaAaYkNn+I7GoO3APmdiE19UDijvk+l/K/qIKlXKGho+HSeqvqXRc0ab7qeJ2DmDxN9Ql9jV8Qb3U2booxSbkOcPeGu3A89PklprZqrz3j5J6+qxls98CWgzoJ20WSwyoTrymY+l+Q7DXJs1dnRkI40NNeEDhtVNalLMwgH1TEg8qszVakHVDHWETTw/drhIPCZWuFQfJNaNqmRZJkil0Yl3sPSJJzPE8aadl4t/wDsIXIrQikfEqoQzwjKzUJUEIENkCvatN7ME06NSpSI94QRPIDYcRHcc/os4yk55ysEk6f4U29naTqd0KFUFvvJYQe4MfXlFJKS4iG6dm5o+17X27G0/wDdeQ0jmdo/K0WEYSLb94cznvHimBv0WIrYOynctNJulPK4a65g6ST1X0XEsSp5AQ6dPx+qR6XBv4O2pqPyK8CspqElv8WkbTK2rLBuU5oHqlOAX9ANEvAIPoNPqk+IYuXF3ikSY/OiZj9OMzIuU9Cb2tLadYupGRz07pBXqe8MtEuHyI6H9eFojaioCToEjuafuavGQ9JgdRqonFWz1cOSkq7RVRuHUnctP8p58js4LVYLiLavhmHfdLHhtRsOaCD1CTXlsaRzUy4eR/VdFNdGTUJ96f8AY+gkDhxS/FMrBme8DpPJ7DclJLS/eKYdUq1pOzZYJ76MDh80Cbeo85wCP6iST/5Eko5ZF0hMMCT9T/n9f8BNa9e4+OWs5YTDnjo7o09Nz21WxwlzKrJZ8hGnZfOalnJhxJjWZUbd5FQe7LmgHUgldGdMPNita0kbrGhTEB8ntH5WcvcFaw+/Y45QCXA7gxp5hPcXvmuaD25+6TYpdgWtQfzNI0310XcuUnBieLjFTQnxTFGNe2kBnLviGwaOJ6nc+iU0HBh38J2P2S61tzDnn+52TKjQzCOIhUwgl0ZGTHthd95HZaCzvB1WMtbNzDsS37LTYZbg7Iuh3NtbH7bkFF25J7BD2dqEfELlsmyySR4uXq5FaJLZ8PrvS+5qcclXXNaP0QtFhJzHf/ICxL3KJy9kbb2Pw9rKbqzhMaN7nqk+O3ZaTUIl2YEHluvBWspMDbemGkERx17+qzGK0JkHlS41LnyY7Io8KQbgmN7FuX8p7Xq+8EOOh3hYGxpZCtHZ37gIAHqmyaapE0ItOx9StNIa8gK5tMjdyCtKxIlzteggBEVGyNTPqgVLoa229nr7vpJj5IO5re8EFo8+iNdaRllwGYTqHfgIQt6BAwot3oEt7hzTkPoi691A2l30Cj7rXpwTyrrW1kydhsl03oqtdntlZFxz1Nf84R17WAbAXVqwaIjTlJL2q58kfCE1JJAq27ZV7l1QxOVvfSfVSda1GmAWAdv+kTY3XvGZYAI3HoiG0yOq6KSE5ZyboqbZOykPeD5cJJjFcsEDUN2nlO698W7jMPkUmxO5Y/cHyRRhFOwJTk1Rlr3EzwNZ24Kci2DmNLh4oE9JjVK6eGZ64gHIDJ6wtW21ho36os0lFLiF4ZNyfIT0qzqf8RDeYJC01hSGhHzSe8s5B0Kdey1PPRjcs8J8tx9NPRZjnyRTJKMqNDh92W76hOmPDhISS1YmNvoU1MlzY72gxcuXIyKz890aJnxbp3g9u01Gh3UHyg7qqtRG4Tr2Tts3vHkAycoJnjeEM5abKoQ9SQ4vKBbtsdkovBrBTqs0tgESO6T43Uk+ERpCkx5LRTmhToXi2h3mi6FMBczYTuvTpqtb2JoYUGoum6EvtQG7/Edz0HARQeub2dRc6sVINJE8c91Xb2ji8F3hZ35R947TIzUcrkr7Di1EEptlGhmUd1Q3pt6IhzzBO4j7dkSVBXewC6fmPblSECIy5fJDUDyRoTqm2G0hOUgZTsV0dm5HQC+gKT21mtzNB8TdtDupX9QOcS3Rp1AE/LVFOAkhzvCDB8uqBvqQbqwy1c9C+wCsqKmH5pKsqPCZ4bQc8gn4eViZjQrsLMsLid9B5Jo18bIrFqQDP3Y3GsfVAW4karrTdGqLSsqe9pJGx46K32bqGjd5HaMrAgf8hqPyELiFEiCPVC3bTkDxOZkFvoZXQXCVj5S5xo3bnjNAR9u2Qg8HaKlNlQbOAP0TajThPoxtURhcrCF4ism4RPh7dj2H14X0H2Zoe7otECY133O5WRwqzzuYBGrpOo2br94X0el4GS+AByZ6cIc18aRuKrbYBjtwANQIjdYWo4vdPCc43iIqu0PgH1SZ9yQ7KxvqUhR+ewkwt1KRvClRty6NP7qqhT1kyT3T+1pZgI0XOLbNtLbFLaDi7uU0sKWu0np1ULikWrqFQkrODRumNTcv1lgEdVTT2I5OqmCMsazyVQWEujtuE1elbFMgzfUwpXNbTKNuYXjsNnkq2lYFsbH02SZSGJ6FjC9jtdWHbr6qdK4MxqAU7/0nPr9hoqL/AAbKA6CY4HIXJ0dd6BnMEE79tVClRBaM0Cd+VYbhpHhI7jY+UKEkk6eHhb2EtFL8LzfBlMA8wdNZ1VlC2eB4XEdoVtq4SQQD57jyTdr2xpvtqs4fBsproStuv4HQDESdkBWpvYZ4TTErXkRql2H3bmOLKgzUjtyWmeO3Zc47tmctaJVa2dkKNvbTTj6qrGzTpEOY8FrvMQehV+F1c2nXbzRzi3GzMc6kM/Yi8hj6DjrTcY/4u1H1lapj5Xz+i40bqm7+F/gd67FfQGtgJ0JclYGR8LRPMuUFyIk5M+cezB/ftHHuz903x+s5wgmQNIXLl0/rHQ/0zPV2iVGk0ZvReLkp/Uw/9qDbVuqYUHEbLlyOIMiq8cUPRHiXi5ZI2HQVXrOAEFSwB5LpJkmVy5KYXyay3aIV9MeI/wCcL1csl2Cui2mYcAOZlV3Rl8HbovFyzJ9KNj2eMtGRORs9Y1Q+IWzMsZW9dAAfnuuXKiP0im9mTq6OMImi89Vy5KRS+i64cYCGOoHb+65chmChLilMHOCNDqrcKPhC5cif0mr6mXY5/tzyt9ZuJpsJ3LR9ly5Fh+kDxP1ItXLlyaS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457200" y="1905000"/>
            <a:ext cx="8077200" cy="369332"/>
          </a:xfrm>
          <a:prstGeom prst="rect">
            <a:avLst/>
          </a:prstGeom>
        </p:spPr>
        <p:txBody>
          <a:bodyPr wrap="square">
            <a:spAutoFit/>
          </a:bodyPr>
          <a:lstStyle/>
          <a:p>
            <a:pPr algn="just"/>
            <a:endParaRPr lang="vi-VN" dirty="0">
              <a:latin typeface="Times New Roman" pitchFamily="18" charset="0"/>
              <a:cs typeface="Times New Roman" pitchFamily="18" charset="0"/>
            </a:endParaRPr>
          </a:p>
        </p:txBody>
      </p:sp>
      <p:sp>
        <p:nvSpPr>
          <p:cNvPr id="10" name="Rectangle 9"/>
          <p:cNvSpPr/>
          <p:nvPr/>
        </p:nvSpPr>
        <p:spPr>
          <a:xfrm>
            <a:off x="457200" y="3886200"/>
            <a:ext cx="8077200" cy="369332"/>
          </a:xfrm>
          <a:prstGeom prst="rect">
            <a:avLst/>
          </a:prstGeom>
        </p:spPr>
        <p:txBody>
          <a:bodyPr wrap="square">
            <a:spAutoFit/>
          </a:bodyPr>
          <a:lstStyle/>
          <a:p>
            <a:pPr>
              <a:buFontTx/>
              <a:buChar char="-"/>
            </a:pPr>
            <a:endParaRPr lang="vi-VN" dirty="0">
              <a:latin typeface="Times New Roman" pitchFamily="18" charset="0"/>
              <a:cs typeface="Times New Roman" pitchFamily="18" charset="0"/>
            </a:endParaRPr>
          </a:p>
        </p:txBody>
      </p:sp>
      <p:sp>
        <p:nvSpPr>
          <p:cNvPr id="13" name="Rectangle 12"/>
          <p:cNvSpPr/>
          <p:nvPr/>
        </p:nvSpPr>
        <p:spPr>
          <a:xfrm>
            <a:off x="3352800" y="6019800"/>
            <a:ext cx="2492990" cy="369332"/>
          </a:xfrm>
          <a:prstGeom prst="rect">
            <a:avLst/>
          </a:prstGeom>
        </p:spPr>
        <p:txBody>
          <a:bodyPr wrap="none">
            <a:spAutoFit/>
          </a:bodyPr>
          <a:lstStyle/>
          <a:p>
            <a:r>
              <a:rPr lang="en-US" b="1" dirty="0" err="1" smtClean="0">
                <a:latin typeface="Times New Roman" pitchFamily="18" charset="0"/>
                <a:cs typeface="Times New Roman" pitchFamily="18" charset="0"/>
              </a:rPr>
              <a:t>Phần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phụ</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cua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đồng</a:t>
            </a:r>
            <a:endParaRPr lang="en-US" dirty="0"/>
          </a:p>
        </p:txBody>
      </p:sp>
      <p:pic>
        <p:nvPicPr>
          <p:cNvPr id="2" name="Picture 1"/>
          <p:cNvPicPr>
            <a:picLocks noChangeAspect="1"/>
          </p:cNvPicPr>
          <p:nvPr/>
        </p:nvPicPr>
        <p:blipFill>
          <a:blip r:embed="rId2"/>
          <a:stretch>
            <a:fillRect/>
          </a:stretch>
        </p:blipFill>
        <p:spPr>
          <a:xfrm>
            <a:off x="38100" y="342900"/>
            <a:ext cx="9055100" cy="6172200"/>
          </a:xfrm>
          <a:prstGeom prst="rect">
            <a:avLst/>
          </a:prstGeom>
        </p:spPr>
      </p:pic>
    </p:spTree>
    <p:extLst>
      <p:ext uri="{BB962C8B-B14F-4D97-AF65-F5344CB8AC3E}">
        <p14:creationId xmlns:p14="http://schemas.microsoft.com/office/powerpoint/2010/main" xmlns="" val="2893822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381000"/>
          </a:xfrm>
        </p:spPr>
        <p:txBody>
          <a:bodyPr>
            <a:noAutofit/>
          </a:bodyPr>
          <a:lstStyle/>
          <a:p>
            <a:r>
              <a:rPr lang="en-US" sz="2000" dirty="0" smtClean="0">
                <a:solidFill>
                  <a:schemeClr val="tx1"/>
                </a:solidFill>
                <a:latin typeface="Times New Roman" pitchFamily="18" charset="0"/>
                <a:cs typeface="Times New Roman" pitchFamily="18" charset="0"/>
              </a:rPr>
              <a:t>2.1. </a:t>
            </a:r>
            <a:r>
              <a:rPr lang="en-US" sz="2000" dirty="0" err="1" smtClean="0">
                <a:solidFill>
                  <a:schemeClr val="tx1"/>
                </a:solidFill>
                <a:latin typeface="Times New Roman" pitchFamily="18" charset="0"/>
                <a:cs typeface="Times New Roman" pitchFamily="18" charset="0"/>
              </a:rPr>
              <a:t>Đặc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điểm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hình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thái</a:t>
            </a:r>
            <a:endParaRPr lang="en-US" sz="2000" dirty="0">
              <a:solidFill>
                <a:schemeClr val="tx1"/>
              </a:solidFill>
              <a:latin typeface="Times New Roman" pitchFamily="18" charset="0"/>
              <a:cs typeface="Times New Roman" pitchFamily="18" charset="0"/>
            </a:endParaRPr>
          </a:p>
        </p:txBody>
      </p:sp>
      <p:sp>
        <p:nvSpPr>
          <p:cNvPr id="5" name="Rectangle 4"/>
          <p:cNvSpPr/>
          <p:nvPr/>
        </p:nvSpPr>
        <p:spPr>
          <a:xfrm>
            <a:off x="0" y="3352800"/>
            <a:ext cx="35814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685800"/>
            <a:ext cx="8153400" cy="336439"/>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7" name="Rectangle 6"/>
          <p:cNvSpPr/>
          <p:nvPr/>
        </p:nvSpPr>
        <p:spPr>
          <a:xfrm>
            <a:off x="381000" y="838200"/>
            <a:ext cx="8382000" cy="5133713"/>
          </a:xfrm>
          <a:prstGeom prst="rect">
            <a:avLst/>
          </a:prstGeom>
        </p:spPr>
        <p:txBody>
          <a:bodyPr wrap="square">
            <a:spAutoFit/>
          </a:bodyPr>
          <a:lstStyle/>
          <a:p>
            <a:pPr algn="just">
              <a:lnSpc>
                <a:spcPct val="130000"/>
              </a:lnSpc>
            </a:pPr>
            <a:r>
              <a:rPr lang="vi-VN" b="1" dirty="0" smtClean="0">
                <a:latin typeface="Times New Roman" pitchFamily="18" charset="0"/>
                <a:cs typeface="Times New Roman" pitchFamily="18" charset="0"/>
              </a:rPr>
              <a:t>Giáp xác mười chân (Decapoda) trong thủy vực tự nhiên chia làm 2 nhóm :</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Tôm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và</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Cua</a:t>
            </a:r>
            <a:endParaRPr lang="en-US" b="1" dirty="0" smtClean="0">
              <a:latin typeface="Times New Roman" pitchFamily="18" charset="0"/>
              <a:cs typeface="Times New Roman" pitchFamily="18" charset="0"/>
            </a:endParaRPr>
          </a:p>
          <a:p>
            <a:pPr algn="just">
              <a:lnSpc>
                <a:spcPct val="130000"/>
              </a:lnSpc>
            </a:pPr>
            <a:r>
              <a:rPr lang="vi-VN" dirty="0" smtClean="0">
                <a:latin typeface="Times New Roman" pitchFamily="18" charset="0"/>
                <a:cs typeface="Times New Roman" pitchFamily="18" charset="0"/>
              </a:rPr>
              <a:t>+ Bao gồm nhiều họ khác nhau, phân bố ở thủy vực nước ngọt </a:t>
            </a:r>
            <a:br>
              <a:rPr lang="vi-VN" dirty="0" smtClean="0">
                <a:latin typeface="Times New Roman" pitchFamily="18" charset="0"/>
                <a:cs typeface="Times New Roman" pitchFamily="18" charset="0"/>
              </a:rPr>
            </a:br>
            <a:r>
              <a:rPr lang="vi-VN" dirty="0" smtClean="0">
                <a:latin typeface="Times New Roman" pitchFamily="18" charset="0"/>
                <a:cs typeface="Times New Roman" pitchFamily="18" charset="0"/>
              </a:rPr>
              <a:t>(Freshwater), nước lợ (Brackishwater) và nước mặn (Saline water).</a:t>
            </a:r>
            <a:r>
              <a:rPr lang="en-US" b="1" dirty="0" smtClean="0">
                <a:effectLst>
                  <a:outerShdw blurRad="53975" dist="22860" dir="5400000" algn="tl" rotWithShape="0">
                    <a:srgbClr val="000000">
                      <a:alpha val="55000"/>
                    </a:srgbClr>
                  </a:outerShdw>
                </a:effectLst>
                <a:latin typeface="Times New Roman" pitchFamily="18" charset="0"/>
                <a:cs typeface="Times New Roman" pitchFamily="18" charset="0"/>
              </a:rPr>
              <a:t> </a:t>
            </a:r>
          </a:p>
          <a:p>
            <a:pPr algn="just">
              <a:lnSpc>
                <a:spcPct val="130000"/>
              </a:lnSpc>
            </a:pPr>
            <a:r>
              <a:rPr lang="en-US" dirty="0" smtClean="0">
                <a:latin typeface="Times New Roman" pitchFamily="18" charset="0"/>
                <a:cs typeface="Times New Roman" pitchFamily="18" charset="0"/>
              </a:rPr>
              <a:t>+ Đ</a:t>
            </a:r>
            <a:r>
              <a:rPr lang="vi-VN" dirty="0" smtClean="0">
                <a:latin typeface="Times New Roman" pitchFamily="18" charset="0"/>
                <a:cs typeface="Times New Roman" pitchFamily="18" charset="0"/>
              </a:rPr>
              <a:t>ặc điểm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chung</a:t>
            </a:r>
            <a:r>
              <a:rPr lang="vi-VN" dirty="0" smtClean="0">
                <a:latin typeface="Times New Roman" pitchFamily="18" charset="0"/>
                <a:cs typeface="Times New Roman" pitchFamily="18" charset="0"/>
              </a:rPr>
              <a:t> là phần đầu ngực được bao bọc trong lớp vỏ giáp </a:t>
            </a:r>
            <a:br>
              <a:rPr lang="vi-VN" dirty="0" smtClean="0">
                <a:latin typeface="Times New Roman" pitchFamily="18" charset="0"/>
                <a:cs typeface="Times New Roman" pitchFamily="18" charset="0"/>
              </a:rPr>
            </a:br>
            <a:r>
              <a:rPr lang="vi-VN" dirty="0" smtClean="0">
                <a:latin typeface="Times New Roman" pitchFamily="18" charset="0"/>
                <a:cs typeface="Times New Roman" pitchFamily="18" charset="0"/>
              </a:rPr>
              <a:t>hay còn gọi là giáp đầu ngực (Carapace), cấu tạo bằng chất sừng (Kitin) kết hợp với chất vôi</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dạng</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Carbonate Calci hoặc Phosphate Calci). </a:t>
            </a:r>
            <a:endParaRPr lang="en-US" dirty="0" smtClean="0">
              <a:latin typeface="Times New Roman" pitchFamily="18" charset="0"/>
              <a:cs typeface="Times New Roman" pitchFamily="18" charset="0"/>
            </a:endParaRPr>
          </a:p>
          <a:p>
            <a:pPr algn="just">
              <a:lnSpc>
                <a:spcPct val="130000"/>
              </a:lnSpc>
            </a:pPr>
            <a:r>
              <a:rPr lang="vi-VN" dirty="0" smtClean="0">
                <a:latin typeface="Times New Roman" pitchFamily="18" charset="0"/>
                <a:cs typeface="Times New Roman" pitchFamily="18" charset="0"/>
              </a:rPr>
              <a:t>+ Sống ở nước, thở bằng mang. Mang thường hiện diện ở phần ngực, hoặc </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bụng và mang còn được hình thành từ phần phụ của các đốt chân. Ở phần đầu ngực, bụng</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đều có phần phụ. </a:t>
            </a:r>
            <a:endParaRPr lang="en-US" dirty="0" smtClean="0">
              <a:latin typeface="Times New Roman" pitchFamily="18" charset="0"/>
              <a:cs typeface="Times New Roman" pitchFamily="18" charset="0"/>
            </a:endParaRPr>
          </a:p>
          <a:p>
            <a:pPr algn="just">
              <a:lnSpc>
                <a:spcPct val="130000"/>
              </a:lnSpc>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Thân có dạng ống, phân chia phải, trái; trước, sau ; lưng , bụng. Toàn bộ cơ thể được bao bởi một vỏ giáp, chia ra nhiều đốt và các đốt liên hệ nhau bằng các đốt cử</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động được. Số lượng đốt trên thân thay đổi theo loài. Chân cũng phân đốt như thân, phần đầu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ngực có vỏ đầu ngực lớn che phủ phần đầu ngực (Cephalothorax).</a:t>
            </a: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5867400" cy="830997"/>
          </a:xfrm>
          <a:prstGeom prst="rect">
            <a:avLst/>
          </a:prstGeom>
        </p:spPr>
        <p:txBody>
          <a:bodyPr wrap="square">
            <a:spAutoFit/>
          </a:bodyPr>
          <a:lstStyle/>
          <a:p>
            <a:r>
              <a:rPr lang="en-US" sz="2400" b="1" dirty="0" smtClean="0">
                <a:latin typeface="Times New Roman" pitchFamily="18" charset="0"/>
                <a:cs typeface="Times New Roman" pitchFamily="18" charset="0"/>
              </a:rPr>
              <a:t>2.3. </a:t>
            </a:r>
            <a:r>
              <a:rPr lang="en-US" sz="2400" b="1" dirty="0" err="1" smtClean="0">
                <a:latin typeface="Times New Roman" pitchFamily="18" charset="0"/>
                <a:cs typeface="Times New Roman" pitchFamily="18" charset="0"/>
              </a:rPr>
              <a:t>Đặc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tôm</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2.3.5.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tuần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hoàn</a:t>
            </a:r>
            <a:endParaRPr lang="en-US" sz="2400" b="1" dirty="0"/>
          </a:p>
        </p:txBody>
      </p:sp>
      <p:sp>
        <p:nvSpPr>
          <p:cNvPr id="7" name="Rectangle 6"/>
          <p:cNvSpPr/>
          <p:nvPr/>
        </p:nvSpPr>
        <p:spPr>
          <a:xfrm>
            <a:off x="457200" y="1447800"/>
            <a:ext cx="3886200" cy="4278094"/>
          </a:xfrm>
          <a:prstGeom prst="rect">
            <a:avLst/>
          </a:prstGeom>
        </p:spPr>
        <p:txBody>
          <a:bodyPr wrap="square">
            <a:spAutoFit/>
          </a:bodyPr>
          <a:lstStyle/>
          <a:p>
            <a:pPr algn="just"/>
            <a:r>
              <a:rPr lang="en-US" sz="2000"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Hệ</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gồm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tĩnh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mạch</a:t>
            </a:r>
            <a:r>
              <a:rPr lang="en-US" dirty="0" smtClean="0">
                <a:latin typeface="Times New Roman" pitchFamily="18" charset="0"/>
                <a:cs typeface="Times New Roman" pitchFamily="18" charset="0"/>
              </a:rPr>
              <a:t>.</a:t>
            </a:r>
          </a:p>
          <a:p>
            <a:pPr algn="just">
              <a:buFontTx/>
              <a:buChar char="-"/>
            </a:pPr>
            <a:r>
              <a:rPr lang="en-US" dirty="0" smtClean="0">
                <a:latin typeface="Times New Roman" pitchFamily="18" charset="0"/>
                <a:cs typeface="Times New Roman" pitchFamily="18" charset="0"/>
              </a:rPr>
              <a:t>Tim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tam </a:t>
            </a:r>
            <a:r>
              <a:rPr lang="en-US" dirty="0" err="1" smtClean="0">
                <a:latin typeface="Times New Roman" pitchFamily="18" charset="0"/>
                <a:cs typeface="Times New Roman" pitchFamily="18" charset="0"/>
              </a:rPr>
              <a:t>giác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nằm</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phía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mặt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ngực</a:t>
            </a:r>
            <a:r>
              <a:rPr lang="en-US" dirty="0" smtClean="0">
                <a:latin typeface="Times New Roman" pitchFamily="18" charset="0"/>
                <a:cs typeface="Times New Roman" pitchFamily="18" charset="0"/>
              </a:rPr>
              <a:t>. Tim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lỗ</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tim</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phía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phía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dưới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phía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 </a:t>
            </a:r>
          </a:p>
          <a:p>
            <a:pPr algn="just">
              <a:buFontTx/>
              <a:buChar char="-"/>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mắt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anten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xuống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phía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bụng</a:t>
            </a:r>
            <a:r>
              <a:rPr lang="en-US" dirty="0" smtClean="0">
                <a:latin typeface="Times New Roman" pitchFamily="18" charset="0"/>
                <a:cs typeface="Times New Roman" pitchFamily="18" charset="0"/>
              </a:rPr>
              <a:t>.</a:t>
            </a:r>
          </a:p>
          <a:p>
            <a:pPr algn="just">
              <a:buFontTx/>
              <a:buChar char="-"/>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Mặt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tĩnh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máu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mang</a:t>
            </a:r>
            <a:r>
              <a:rPr lang="en-US" dirty="0" smtClean="0">
                <a:latin typeface="Times New Roman" pitchFamily="18" charset="0"/>
                <a:cs typeface="Times New Roman" pitchFamily="18" charset="0"/>
              </a:rPr>
              <a:t>, qua </a:t>
            </a:r>
            <a:r>
              <a:rPr lang="en-US" dirty="0" err="1" smtClean="0">
                <a:latin typeface="Times New Roman" pitchFamily="18" charset="0"/>
                <a:cs typeface="Times New Roman" pitchFamily="18" charset="0"/>
              </a:rPr>
              <a:t>tĩnh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mang</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Máu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đổ</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xoang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tim</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10" name="Picture 2"/>
          <p:cNvPicPr>
            <a:picLocks noChangeAspect="1" noChangeArrowheads="1"/>
          </p:cNvPicPr>
          <p:nvPr/>
        </p:nvPicPr>
        <p:blipFill>
          <a:blip r:embed="rId2"/>
          <a:srcRect/>
          <a:stretch>
            <a:fillRect/>
          </a:stretch>
        </p:blipFill>
        <p:spPr bwMode="auto">
          <a:xfrm>
            <a:off x="4495800" y="1143000"/>
            <a:ext cx="43434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5867400" cy="830997"/>
          </a:xfrm>
          <a:prstGeom prst="rect">
            <a:avLst/>
          </a:prstGeom>
        </p:spPr>
        <p:txBody>
          <a:bodyPr wrap="square">
            <a:spAutoFit/>
          </a:bodyPr>
          <a:lstStyle/>
          <a:p>
            <a:r>
              <a:rPr lang="en-US" sz="2400" b="1" dirty="0" smtClean="0">
                <a:latin typeface="Times New Roman" pitchFamily="18" charset="0"/>
                <a:cs typeface="Times New Roman" pitchFamily="18" charset="0"/>
              </a:rPr>
              <a:t>2.3. </a:t>
            </a:r>
            <a:r>
              <a:rPr lang="en-US" sz="2400" b="1" dirty="0" err="1" smtClean="0">
                <a:latin typeface="Times New Roman" pitchFamily="18" charset="0"/>
                <a:cs typeface="Times New Roman" pitchFamily="18" charset="0"/>
              </a:rPr>
              <a:t>Đặc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tôm</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2.3.6.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tiết</a:t>
            </a:r>
            <a:endParaRPr lang="en-US" sz="2400" b="1" dirty="0"/>
          </a:p>
        </p:txBody>
      </p:sp>
      <p:sp>
        <p:nvSpPr>
          <p:cNvPr id="7" name="Rectangle 6"/>
          <p:cNvSpPr/>
          <p:nvPr/>
        </p:nvSpPr>
        <p:spPr>
          <a:xfrm>
            <a:off x="457200" y="1447800"/>
            <a:ext cx="4114800" cy="2246769"/>
          </a:xfrm>
          <a:prstGeom prst="rect">
            <a:avLst/>
          </a:prstGeom>
        </p:spPr>
        <p:txBody>
          <a:bodyPr wrap="square">
            <a:spAutoFit/>
          </a:bodyPr>
          <a:lstStyle/>
          <a:p>
            <a:pPr algn="just">
              <a:buFontTx/>
              <a:buChar char="-"/>
            </a:pPr>
            <a:r>
              <a:rPr lang="en-US" sz="2000" dirty="0" err="1" smtClean="0">
                <a:latin typeface="Times New Roman" pitchFamily="18" charset="0"/>
                <a:cs typeface="Times New Roman" pitchFamily="18" charset="0"/>
              </a:rPr>
              <a:t>Gồm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đôi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tuyến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màu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lục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nằm</a:t>
            </a:r>
            <a:r>
              <a:rPr lang="en-US" sz="2000" dirty="0" smtClean="0">
                <a:latin typeface="Times New Roman" pitchFamily="18" charset="0"/>
                <a:cs typeface="Times New Roman" pitchFamily="18" charset="0"/>
              </a:rPr>
              <a:t> ở </a:t>
            </a:r>
            <a:r>
              <a:rPr lang="en-US" sz="2000" dirty="0" err="1" smtClean="0">
                <a:latin typeface="Times New Roman" pitchFamily="18" charset="0"/>
                <a:cs typeface="Times New Roman" pitchFamily="18" charset="0"/>
              </a:rPr>
              <a:t>gốc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anten</a:t>
            </a:r>
            <a:r>
              <a:rPr lang="en-US" sz="2000" dirty="0" smtClean="0">
                <a:latin typeface="Times New Roman" pitchFamily="18" charset="0"/>
                <a:cs typeface="Times New Roman" pitchFamily="18" charset="0"/>
              </a:rPr>
              <a:t> II, </a:t>
            </a:r>
            <a:r>
              <a:rPr lang="en-US" sz="2000" dirty="0" err="1" smtClean="0">
                <a:latin typeface="Times New Roman" pitchFamily="18" charset="0"/>
                <a:cs typeface="Times New Roman" pitchFamily="18" charset="0"/>
              </a:rPr>
              <a:t>còn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gọi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tuyến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anten</a:t>
            </a:r>
            <a:r>
              <a:rPr lang="en-US" sz="2000" dirty="0" smtClean="0">
                <a:latin typeface="Times New Roman" pitchFamily="18" charset="0"/>
                <a:cs typeface="Times New Roman" pitchFamily="18" charset="0"/>
              </a:rPr>
              <a:t>.</a:t>
            </a:r>
          </a:p>
          <a:p>
            <a:pPr algn="just">
              <a:buFontTx/>
              <a:buChar char="-"/>
            </a:pPr>
            <a:r>
              <a:rPr lang="en-US" sz="2000" dirty="0" err="1" smtClean="0">
                <a:latin typeface="Times New Roman" pitchFamily="18" charset="0"/>
                <a:cs typeface="Times New Roman" pitchFamily="18" charset="0"/>
              </a:rPr>
              <a:t>Ống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dẫn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chất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bài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tiết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ngắn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đổ</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ngoài</a:t>
            </a:r>
            <a:r>
              <a:rPr lang="en-US" sz="2000" dirty="0" smtClean="0">
                <a:latin typeface="Times New Roman" pitchFamily="18" charset="0"/>
                <a:cs typeface="Times New Roman" pitchFamily="18" charset="0"/>
              </a:rPr>
              <a:t> qua </a:t>
            </a:r>
            <a:r>
              <a:rPr lang="en-US" sz="2000" dirty="0" err="1" smtClean="0">
                <a:latin typeface="Times New Roman" pitchFamily="18" charset="0"/>
                <a:cs typeface="Times New Roman" pitchFamily="18" charset="0"/>
              </a:rPr>
              <a:t>lỗ</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bài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tiết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nằm</a:t>
            </a:r>
            <a:r>
              <a:rPr lang="en-US" sz="2000" dirty="0" smtClean="0">
                <a:latin typeface="Times New Roman" pitchFamily="18" charset="0"/>
                <a:cs typeface="Times New Roman" pitchFamily="18" charset="0"/>
              </a:rPr>
              <a:t> ở </a:t>
            </a:r>
            <a:r>
              <a:rPr lang="en-US" sz="2000" dirty="0" err="1" smtClean="0">
                <a:latin typeface="Times New Roman" pitchFamily="18" charset="0"/>
                <a:cs typeface="Times New Roman" pitchFamily="18" charset="0"/>
              </a:rPr>
              <a:t>mặt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đốt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gốc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thứ</a:t>
            </a:r>
            <a:r>
              <a:rPr lang="en-US" sz="2000" dirty="0" smtClean="0">
                <a:latin typeface="Times New Roman" pitchFamily="18" charset="0"/>
                <a:cs typeface="Times New Roman" pitchFamily="18" charset="0"/>
              </a:rPr>
              <a:t> 2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anten</a:t>
            </a:r>
            <a:r>
              <a:rPr lang="en-US" sz="2000" dirty="0" smtClean="0">
                <a:latin typeface="Times New Roman" pitchFamily="18" charset="0"/>
                <a:cs typeface="Times New Roman" pitchFamily="18" charset="0"/>
              </a:rPr>
              <a:t> II.</a:t>
            </a:r>
          </a:p>
          <a:p>
            <a:pPr algn="just">
              <a:buFontTx/>
              <a:buChar char="-"/>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Chất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bài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tiết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amoniac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muối</a:t>
            </a:r>
            <a:r>
              <a:rPr lang="en-US" sz="2000" dirty="0" smtClean="0">
                <a:latin typeface="Times New Roman" pitchFamily="18" charset="0"/>
                <a:cs typeface="Times New Roman" pitchFamily="18" charset="0"/>
              </a:rPr>
              <a:t> uric</a:t>
            </a:r>
            <a:endParaRPr lang="en-US" dirty="0">
              <a:latin typeface="Times New Roman" pitchFamily="18" charset="0"/>
              <a:cs typeface="Times New Roman" pitchFamily="18" charset="0"/>
            </a:endParaRPr>
          </a:p>
        </p:txBody>
      </p:sp>
      <p:pic>
        <p:nvPicPr>
          <p:cNvPr id="9" name="Picture 2"/>
          <p:cNvPicPr>
            <a:picLocks noChangeAspect="1" noChangeArrowheads="1"/>
          </p:cNvPicPr>
          <p:nvPr/>
        </p:nvPicPr>
        <p:blipFill>
          <a:blip r:embed="rId2"/>
          <a:srcRect/>
          <a:stretch>
            <a:fillRect/>
          </a:stretch>
        </p:blipFill>
        <p:spPr bwMode="auto">
          <a:xfrm>
            <a:off x="4648200" y="914399"/>
            <a:ext cx="4114800" cy="5029201"/>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a:srcRect/>
          <a:stretch>
            <a:fillRect/>
          </a:stretch>
        </p:blipFill>
        <p:spPr bwMode="auto">
          <a:xfrm>
            <a:off x="381000" y="3657600"/>
            <a:ext cx="4191000" cy="2447925"/>
          </a:xfrm>
          <a:prstGeom prst="rect">
            <a:avLst/>
          </a:prstGeom>
          <a:noFill/>
          <a:ln w="9525">
            <a:noFill/>
            <a:miter lim="800000"/>
            <a:headEnd/>
            <a:tailEnd/>
          </a:ln>
          <a:effectLst/>
        </p:spPr>
      </p:pic>
      <p:sp>
        <p:nvSpPr>
          <p:cNvPr id="11" name="Rectangle 10"/>
          <p:cNvSpPr/>
          <p:nvPr/>
        </p:nvSpPr>
        <p:spPr>
          <a:xfrm>
            <a:off x="685800" y="6172200"/>
            <a:ext cx="3786614" cy="338554"/>
          </a:xfrm>
          <a:prstGeom prst="rect">
            <a:avLst/>
          </a:prstGeom>
        </p:spPr>
        <p:txBody>
          <a:bodyPr wrap="none">
            <a:spAutoFit/>
          </a:bodyPr>
          <a:lstStyle/>
          <a:p>
            <a:r>
              <a:rPr lang="en-US" sz="1600" b="1" dirty="0" err="1" smtClean="0">
                <a:latin typeface="Times New Roman" pitchFamily="18" charset="0"/>
                <a:cs typeface="Times New Roman" pitchFamily="18" charset="0"/>
              </a:rPr>
              <a:t>Cơ</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quan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bài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tiết</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của</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tôm</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theo</a:t>
            </a:r>
            <a:r>
              <a:rPr lang="en-US" sz="1600" b="1" dirty="0" smtClean="0">
                <a:latin typeface="Times New Roman" pitchFamily="18" charset="0"/>
                <a:cs typeface="Times New Roman" pitchFamily="18" charset="0"/>
              </a:rPr>
              <a:t> Hickman)</a:t>
            </a:r>
            <a:endParaRPr lang="en-US" sz="16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5867400" cy="830997"/>
          </a:xfrm>
          <a:prstGeom prst="rect">
            <a:avLst/>
          </a:prstGeom>
        </p:spPr>
        <p:txBody>
          <a:bodyPr wrap="square">
            <a:spAutoFit/>
          </a:bodyPr>
          <a:lstStyle/>
          <a:p>
            <a:r>
              <a:rPr lang="en-US" sz="2400" b="1" dirty="0" smtClean="0">
                <a:latin typeface="Times New Roman" pitchFamily="18" charset="0"/>
                <a:cs typeface="Times New Roman" pitchFamily="18" charset="0"/>
              </a:rPr>
              <a:t>2.3. </a:t>
            </a:r>
            <a:r>
              <a:rPr lang="en-US" sz="2400" b="1" dirty="0" err="1" smtClean="0">
                <a:latin typeface="Times New Roman" pitchFamily="18" charset="0"/>
                <a:cs typeface="Times New Roman" pitchFamily="18" charset="0"/>
              </a:rPr>
              <a:t>Đặc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tôm</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2.3.7.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thần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kinh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quan</a:t>
            </a:r>
            <a:endParaRPr lang="en-US" sz="2400" b="1" dirty="0"/>
          </a:p>
        </p:txBody>
      </p:sp>
      <p:sp>
        <p:nvSpPr>
          <p:cNvPr id="7" name="Rectangle 6"/>
          <p:cNvSpPr/>
          <p:nvPr/>
        </p:nvSpPr>
        <p:spPr>
          <a:xfrm>
            <a:off x="457200" y="1447800"/>
            <a:ext cx="4495800" cy="4524315"/>
          </a:xfrm>
          <a:prstGeom prst="rect">
            <a:avLst/>
          </a:prstGeom>
        </p:spPr>
        <p:txBody>
          <a:bodyPr wrap="square">
            <a:spAutoFit/>
          </a:bodyPr>
          <a:lstStyle/>
          <a:p>
            <a:pPr algn="just">
              <a:buFontTx/>
              <a:buChar char="-"/>
            </a:pPr>
            <a:r>
              <a:rPr lang="en-US" sz="1600" b="1" dirty="0" err="1" smtClean="0">
                <a:latin typeface="Times New Roman" pitchFamily="18" charset="0"/>
                <a:cs typeface="Times New Roman" pitchFamily="18" charset="0"/>
              </a:rPr>
              <a:t>Hạch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não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nằm</a:t>
            </a:r>
            <a:r>
              <a:rPr lang="en-US" sz="1600" dirty="0" smtClean="0">
                <a:latin typeface="Times New Roman" pitchFamily="18" charset="0"/>
                <a:cs typeface="Times New Roman" pitchFamily="18" charset="0"/>
              </a:rPr>
              <a:t> ở </a:t>
            </a:r>
            <a:r>
              <a:rPr lang="en-US" sz="1600" dirty="0" err="1" smtClean="0">
                <a:latin typeface="Times New Roman" pitchFamily="18" charset="0"/>
                <a:cs typeface="Times New Roman" pitchFamily="18" charset="0"/>
              </a:rPr>
              <a:t>phần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trước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thực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quản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Từ</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hạch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não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5 </a:t>
            </a:r>
            <a:r>
              <a:rPr lang="en-US" sz="1600" dirty="0" err="1" smtClean="0">
                <a:latin typeface="Times New Roman" pitchFamily="18" charset="0"/>
                <a:cs typeface="Times New Roman" pitchFamily="18" charset="0"/>
              </a:rPr>
              <a:t>dây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lên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phía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trước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tới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anten</a:t>
            </a:r>
            <a:r>
              <a:rPr lang="en-US" sz="1600" dirty="0" smtClean="0">
                <a:latin typeface="Times New Roman" pitchFamily="18" charset="0"/>
                <a:cs typeface="Times New Roman" pitchFamily="18" charset="0"/>
              </a:rPr>
              <a:t> I, </a:t>
            </a:r>
            <a:r>
              <a:rPr lang="en-US" sz="1600" dirty="0" err="1" smtClean="0">
                <a:latin typeface="Times New Roman" pitchFamily="18" charset="0"/>
                <a:cs typeface="Times New Roman" pitchFamily="18" charset="0"/>
              </a:rPr>
              <a:t>anten</a:t>
            </a:r>
            <a:r>
              <a:rPr lang="en-US" sz="1600" dirty="0" smtClean="0">
                <a:latin typeface="Times New Roman" pitchFamily="18" charset="0"/>
                <a:cs typeface="Times New Roman" pitchFamily="18" charset="0"/>
              </a:rPr>
              <a:t> II, </a:t>
            </a:r>
            <a:r>
              <a:rPr lang="en-US" sz="1600" dirty="0" err="1" smtClean="0">
                <a:latin typeface="Times New Roman" pitchFamily="18" charset="0"/>
                <a:cs typeface="Times New Roman" pitchFamily="18" charset="0"/>
              </a:rPr>
              <a:t>vùng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chủy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mắt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cơ</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cuống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mắt</a:t>
            </a:r>
            <a:r>
              <a:rPr lang="en-US" sz="1600" dirty="0" smtClean="0">
                <a:latin typeface="Times New Roman" pitchFamily="18" charset="0"/>
                <a:cs typeface="Times New Roman" pitchFamily="18" charset="0"/>
              </a:rPr>
              <a:t>.</a:t>
            </a:r>
          </a:p>
          <a:p>
            <a:pPr algn="just">
              <a:buFontTx/>
              <a:buChar char="-"/>
            </a:pPr>
            <a:r>
              <a:rPr lang="en-US" sz="1600" dirty="0" err="1" smtClean="0">
                <a:latin typeface="Times New Roman" pitchFamily="18" charset="0"/>
                <a:cs typeface="Times New Roman" pitchFamily="18" charset="0"/>
              </a:rPr>
              <a:t>Dây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anten</a:t>
            </a:r>
            <a:r>
              <a:rPr lang="en-US" sz="1600" dirty="0" smtClean="0">
                <a:latin typeface="Times New Roman" pitchFamily="18" charset="0"/>
                <a:cs typeface="Times New Roman" pitchFamily="18" charset="0"/>
              </a:rPr>
              <a:t> I, </a:t>
            </a:r>
            <a:r>
              <a:rPr lang="en-US" sz="1600" dirty="0" err="1" smtClean="0">
                <a:latin typeface="Times New Roman" pitchFamily="18" charset="0"/>
                <a:cs typeface="Times New Roman" pitchFamily="18" charset="0"/>
              </a:rPr>
              <a:t>anten</a:t>
            </a:r>
            <a:r>
              <a:rPr lang="en-US" sz="1600" dirty="0" smtClean="0">
                <a:latin typeface="Times New Roman" pitchFamily="18" charset="0"/>
                <a:cs typeface="Times New Roman" pitchFamily="18" charset="0"/>
              </a:rPr>
              <a:t> II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mắt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lớn</a:t>
            </a:r>
            <a:r>
              <a:rPr lang="en-US" sz="1600" dirty="0" smtClean="0">
                <a:latin typeface="Times New Roman" pitchFamily="18" charset="0"/>
                <a:cs typeface="Times New Roman" pitchFamily="18" charset="0"/>
              </a:rPr>
              <a:t>.</a:t>
            </a:r>
          </a:p>
          <a:p>
            <a:pPr algn="just">
              <a:buFontTx/>
              <a:buChar char="-"/>
            </a:pP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Từ</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hạch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não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hai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dây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xuống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phía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sau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nối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với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hạch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dưới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hầu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Hai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dây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nối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với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nhau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bằng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cầu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nối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đây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nơi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xuất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phát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dao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cảm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thành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thực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quản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dạ</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dày</a:t>
            </a:r>
            <a:r>
              <a:rPr lang="en-US" sz="1600" dirty="0" smtClean="0">
                <a:latin typeface="Times New Roman" pitchFamily="18" charset="0"/>
                <a:cs typeface="Times New Roman" pitchFamily="18" charset="0"/>
              </a:rPr>
              <a:t>.</a:t>
            </a:r>
          </a:p>
          <a:p>
            <a:pPr algn="just">
              <a:buFontTx/>
              <a:buChar char="-"/>
            </a:pPr>
            <a:r>
              <a:rPr lang="en-US" sz="1600" b="1" dirty="0" err="1" smtClean="0">
                <a:latin typeface="Times New Roman" pitchFamily="18" charset="0"/>
                <a:cs typeface="Times New Roman" pitchFamily="18" charset="0"/>
              </a:rPr>
              <a:t>Hạch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dưới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hầu</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lớn</a:t>
            </a:r>
            <a:r>
              <a:rPr lang="en-US" sz="1600" dirty="0" smtClean="0">
                <a:latin typeface="Times New Roman" pitchFamily="18" charset="0"/>
                <a:cs typeface="Times New Roman" pitchFamily="18" charset="0"/>
              </a:rPr>
              <a:t>, do </a:t>
            </a:r>
            <a:r>
              <a:rPr lang="en-US" sz="1600" dirty="0" err="1" smtClean="0">
                <a:latin typeface="Times New Roman" pitchFamily="18" charset="0"/>
                <a:cs typeface="Times New Roman" pitchFamily="18" charset="0"/>
              </a:rPr>
              <a:t>nhiều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hạch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đốt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tạo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thành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Từ</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mặt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lưng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4 </a:t>
            </a:r>
            <a:r>
              <a:rPr lang="en-US" sz="1600" dirty="0" err="1" smtClean="0">
                <a:latin typeface="Times New Roman" pitchFamily="18" charset="0"/>
                <a:cs typeface="Times New Roman" pitchFamily="18" charset="0"/>
              </a:rPr>
              <a:t>dây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cơ</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quan</a:t>
            </a:r>
            <a:r>
              <a:rPr lang="en-US" sz="1600" dirty="0" smtClean="0">
                <a:latin typeface="Times New Roman" pitchFamily="18" charset="0"/>
                <a:cs typeface="Times New Roman" pitchFamily="18" charset="0"/>
              </a:rPr>
              <a:t> ở </a:t>
            </a:r>
            <a:r>
              <a:rPr lang="en-US" sz="1600" dirty="0" err="1" smtClean="0">
                <a:latin typeface="Times New Roman" pitchFamily="18" charset="0"/>
                <a:cs typeface="Times New Roman" pitchFamily="18" charset="0"/>
              </a:rPr>
              <a:t>phần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đầu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trước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Từ</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mặt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bụng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8 </a:t>
            </a:r>
            <a:r>
              <a:rPr lang="en-US" sz="1600" dirty="0" err="1" smtClean="0">
                <a:latin typeface="Times New Roman" pitchFamily="18" charset="0"/>
                <a:cs typeface="Times New Roman" pitchFamily="18" charset="0"/>
              </a:rPr>
              <a:t>đôi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dây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tới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phụ</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miệng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tuyến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bài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tiết</a:t>
            </a:r>
            <a:r>
              <a:rPr lang="en-US" sz="1600" dirty="0" smtClean="0">
                <a:latin typeface="Times New Roman" pitchFamily="18" charset="0"/>
                <a:cs typeface="Times New Roman" pitchFamily="18" charset="0"/>
              </a:rPr>
              <a:t>.</a:t>
            </a:r>
          </a:p>
          <a:p>
            <a:pPr algn="just">
              <a:buFontTx/>
              <a:buChar char="-"/>
            </a:pP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Tiếp</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sau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hạch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dưới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hầu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là</a:t>
            </a:r>
            <a:r>
              <a:rPr lang="en-US" sz="1600"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5 </a:t>
            </a:r>
            <a:r>
              <a:rPr lang="en-US" sz="1600" b="1" dirty="0" err="1" smtClean="0">
                <a:latin typeface="Times New Roman" pitchFamily="18" charset="0"/>
                <a:cs typeface="Times New Roman" pitchFamily="18" charset="0"/>
              </a:rPr>
              <a:t>đôi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hạch</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ngực</a:t>
            </a:r>
            <a:r>
              <a:rPr lang="en-US" sz="1600" b="1"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nằm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sát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nhau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Từ</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mỗi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đôi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hạch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này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hai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dây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ra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hai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bên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điều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khiển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phụ</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Chuỗi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dây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bụng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6 </a:t>
            </a:r>
            <a:r>
              <a:rPr lang="en-US" sz="1600" dirty="0" err="1" smtClean="0">
                <a:latin typeface="Times New Roman" pitchFamily="18" charset="0"/>
                <a:cs typeface="Times New Roman" pitchFamily="18" charset="0"/>
              </a:rPr>
              <a:t>hạch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nằm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ngay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phía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sau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chỗ</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đốt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bụng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khớp</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nhau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điêu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fkhieern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phụ</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bụng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và</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cơ</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bụng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tương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ứng</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srcRect/>
          <a:stretch>
            <a:fillRect/>
          </a:stretch>
        </p:blipFill>
        <p:spPr bwMode="auto">
          <a:xfrm>
            <a:off x="5029200" y="1219200"/>
            <a:ext cx="3733800" cy="4777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143000" y="381000"/>
            <a:ext cx="6934200" cy="4596829"/>
          </a:xfrm>
          <a:prstGeom prst="rect">
            <a:avLst/>
          </a:prstGeom>
          <a:noFill/>
          <a:ln w="9525">
            <a:noFill/>
            <a:miter lim="800000"/>
            <a:headEnd/>
            <a:tailEnd/>
          </a:ln>
          <a:effectLst/>
        </p:spPr>
      </p:pic>
      <p:sp>
        <p:nvSpPr>
          <p:cNvPr id="3" name="Rectangle 2"/>
          <p:cNvSpPr/>
          <p:nvPr/>
        </p:nvSpPr>
        <p:spPr>
          <a:xfrm>
            <a:off x="1295400" y="5105400"/>
            <a:ext cx="6400800" cy="923330"/>
          </a:xfrm>
          <a:prstGeom prst="rect">
            <a:avLst/>
          </a:prstGeom>
        </p:spPr>
        <p:txBody>
          <a:bodyPr wrap="square">
            <a:spAutoFit/>
          </a:bodyPr>
          <a:lstStyle/>
          <a:p>
            <a:pPr algn="ctr"/>
            <a:r>
              <a:rPr lang="en-US" dirty="0" err="1" smtClean="0">
                <a:latin typeface="Times New Roman" pitchFamily="18" charset="0"/>
                <a:cs typeface="Times New Roman" pitchFamily="18" charset="0"/>
              </a:rPr>
              <a:t>Hệ</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nhóm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xác</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 </a:t>
            </a:r>
            <a:r>
              <a:rPr lang="en-US" dirty="0" err="1" smtClean="0">
                <a:latin typeface="Times New Roman" pitchFamily="18" charset="0"/>
                <a:cs typeface="Times New Roman" pitchFamily="18" charset="0"/>
              </a:rPr>
              <a:t>Anostraca</a:t>
            </a:r>
            <a:r>
              <a:rPr lang="en-US" dirty="0" smtClean="0">
                <a:latin typeface="Times New Roman" pitchFamily="18" charset="0"/>
                <a:cs typeface="Times New Roman" pitchFamily="18" charset="0"/>
              </a:rPr>
              <a:t>; B. </a:t>
            </a:r>
            <a:r>
              <a:rPr lang="en-US" dirty="0" err="1" smtClean="0">
                <a:latin typeface="Times New Roman" pitchFamily="18" charset="0"/>
                <a:cs typeface="Times New Roman" pitchFamily="18" charset="0"/>
              </a:rPr>
              <a:t>Euphausiacea</a:t>
            </a:r>
            <a:r>
              <a:rPr lang="en-US" dirty="0" smtClean="0">
                <a:latin typeface="Times New Roman" pitchFamily="18" charset="0"/>
                <a:cs typeface="Times New Roman" pitchFamily="18" charset="0"/>
              </a:rPr>
              <a:t>; C. </a:t>
            </a:r>
            <a:r>
              <a:rPr lang="en-US" dirty="0" err="1" smtClean="0">
                <a:latin typeface="Times New Roman" pitchFamily="18" charset="0"/>
                <a:cs typeface="Times New Roman" pitchFamily="18" charset="0"/>
              </a:rPr>
              <a:t>Stomatopoda</a:t>
            </a:r>
            <a:r>
              <a:rPr lang="en-US" dirty="0" smtClean="0">
                <a:latin typeface="Times New Roman" pitchFamily="18" charset="0"/>
                <a:cs typeface="Times New Roman" pitchFamily="18" charset="0"/>
              </a:rPr>
              <a:t>; D. </a:t>
            </a:r>
            <a:r>
              <a:rPr lang="en-US" dirty="0" err="1" smtClean="0">
                <a:latin typeface="Times New Roman" pitchFamily="18" charset="0"/>
                <a:cs typeface="Times New Roman" pitchFamily="18" charset="0"/>
              </a:rPr>
              <a:t>Tôm</a:t>
            </a:r>
            <a:r>
              <a:rPr lang="en-US" dirty="0" smtClean="0">
                <a:latin typeface="Times New Roman" pitchFamily="18" charset="0"/>
                <a:cs typeface="Times New Roman" pitchFamily="18" charset="0"/>
              </a:rPr>
              <a:t>;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E. </a:t>
            </a:r>
            <a:r>
              <a:rPr lang="en-US" dirty="0" err="1" smtClean="0">
                <a:latin typeface="Times New Roman" pitchFamily="18" charset="0"/>
                <a:cs typeface="Times New Roman" pitchFamily="18" charset="0"/>
              </a:rPr>
              <a:t>Cua</a:t>
            </a:r>
            <a:r>
              <a:rPr lang="en-US" dirty="0" smtClean="0">
                <a:latin typeface="Times New Roman" pitchFamily="18" charset="0"/>
                <a:cs typeface="Times New Roman" pitchFamily="18" charset="0"/>
              </a:rPr>
              <a:t>; G. </a:t>
            </a:r>
            <a:r>
              <a:rPr lang="en-US" dirty="0" err="1" smtClean="0">
                <a:latin typeface="Times New Roman" pitchFamily="18" charset="0"/>
                <a:cs typeface="Times New Roman" pitchFamily="18" charset="0"/>
              </a:rPr>
              <a:t>Copepoda</a:t>
            </a:r>
            <a:r>
              <a:rPr lang="en-US" dirty="0" smtClean="0">
                <a:latin typeface="Times New Roman" pitchFamily="18" charset="0"/>
                <a:cs typeface="Times New Roman" pitchFamily="18" charset="0"/>
              </a:rPr>
              <a:t>; H. </a:t>
            </a:r>
            <a:r>
              <a:rPr lang="en-US" dirty="0" err="1" smtClean="0">
                <a:latin typeface="Times New Roman" pitchFamily="18" charset="0"/>
                <a:cs typeface="Times New Roman" pitchFamily="18" charset="0"/>
              </a:rPr>
              <a:t>Ostracoda</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5867400" cy="830997"/>
          </a:xfrm>
          <a:prstGeom prst="rect">
            <a:avLst/>
          </a:prstGeom>
        </p:spPr>
        <p:txBody>
          <a:bodyPr wrap="square">
            <a:spAutoFit/>
          </a:bodyPr>
          <a:lstStyle/>
          <a:p>
            <a:r>
              <a:rPr lang="en-US" sz="2400" b="1" dirty="0" smtClean="0">
                <a:latin typeface="Times New Roman" pitchFamily="18" charset="0"/>
                <a:cs typeface="Times New Roman" pitchFamily="18" charset="0"/>
              </a:rPr>
              <a:t>2.3. </a:t>
            </a:r>
            <a:r>
              <a:rPr lang="en-US" sz="2400" b="1" dirty="0" err="1" smtClean="0">
                <a:latin typeface="Times New Roman" pitchFamily="18" charset="0"/>
                <a:cs typeface="Times New Roman" pitchFamily="18" charset="0"/>
              </a:rPr>
              <a:t>Đặc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tôm</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2.3.7.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thần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kinh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quan</a:t>
            </a:r>
            <a:endParaRPr lang="en-US" sz="2400" b="1" dirty="0"/>
          </a:p>
        </p:txBody>
      </p:sp>
      <p:sp>
        <p:nvSpPr>
          <p:cNvPr id="9" name="Rectangle 8"/>
          <p:cNvSpPr/>
          <p:nvPr/>
        </p:nvSpPr>
        <p:spPr>
          <a:xfrm>
            <a:off x="457200" y="1981200"/>
            <a:ext cx="4267200" cy="2308324"/>
          </a:xfrm>
          <a:prstGeom prst="rect">
            <a:avLst/>
          </a:prstGeom>
        </p:spPr>
        <p:txBody>
          <a:bodyPr wrap="square">
            <a:spAutoFit/>
          </a:bodyPr>
          <a:lstStyle/>
          <a:p>
            <a:pPr algn="just"/>
            <a:r>
              <a:rPr lang="vi-VN" dirty="0" smtClean="0">
                <a:latin typeface="Times New Roman" pitchFamily="18" charset="0"/>
                <a:cs typeface="Times New Roman" pitchFamily="18" charset="0"/>
              </a:rPr>
              <a:t>Giác quan khá phát triển. Cơ quan cảm giác xúc giác và vị giác, đó là các tơ</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tập trung trên râu và trên các phần phụ khác nhau. Cơ quan thăng bằng là các b</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nang. </a:t>
            </a:r>
            <a:endParaRPr lang="en-US" dirty="0" smtClean="0">
              <a:latin typeface="Times New Roman" pitchFamily="18" charset="0"/>
              <a:cs typeface="Times New Roman" pitchFamily="18" charset="0"/>
            </a:endParaRPr>
          </a:p>
          <a:p>
            <a:pPr algn="just"/>
            <a:r>
              <a:rPr lang="vi-VN" dirty="0" smtClean="0">
                <a:latin typeface="Times New Roman" pitchFamily="18" charset="0"/>
                <a:cs typeface="Times New Roman" pitchFamily="18" charset="0"/>
              </a:rPr>
              <a:t>Cơ quan thị giác là các mắt đơn và mắt kép, cấu tạo khá phức tạp</a:t>
            </a:r>
            <a:r>
              <a:rPr lang="en-US" dirty="0" smtClean="0">
                <a:latin typeface="Times New Roman" pitchFamily="18" charset="0"/>
                <a:cs typeface="Times New Roman" pitchFamily="18" charset="0"/>
              </a:rPr>
              <a:t>.</a:t>
            </a:r>
            <a:endParaRPr lang="vi-VN" dirty="0" smtClean="0">
              <a:latin typeface="Times New Roman" pitchFamily="18" charset="0"/>
              <a:cs typeface="Times New Roman" pitchFamily="18" charset="0"/>
            </a:endParaRPr>
          </a:p>
          <a:p>
            <a:pPr algn="just"/>
            <a:r>
              <a:rPr lang="en-US" dirty="0" err="1" smtClean="0">
                <a:latin typeface="Times New Roman" pitchFamily="18" charset="0"/>
                <a:cs typeface="Times New Roman" pitchFamily="18" charset="0"/>
              </a:rPr>
              <a:t>Tùy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nhóm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a:t>
            </a:r>
            <a:r>
              <a:rPr lang="en-US" dirty="0" smtClean="0">
                <a:latin typeface="Times New Roman" pitchFamily="18" charset="0"/>
                <a:cs typeface="Times New Roman" pitchFamily="18" charset="0"/>
              </a:rPr>
              <a:t> 2 </a:t>
            </a:r>
            <a:r>
              <a:rPr lang="en-US" dirty="0" err="1" smtClean="0">
                <a:latin typeface="Times New Roman" pitchFamily="18" charset="0"/>
                <a:cs typeface="Times New Roman" pitchFamily="18" charset="0"/>
              </a:rPr>
              <a:t>loại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mắt</a:t>
            </a:r>
            <a:r>
              <a:rPr lang="en-US" dirty="0" smtClean="0">
                <a:latin typeface="Times New Roman" pitchFamily="18" charset="0"/>
                <a:cs typeface="Times New Roman" pitchFamily="18" charset="0"/>
              </a:rPr>
              <a:t> hay </a:t>
            </a:r>
            <a:r>
              <a:rPr lang="en-US" dirty="0" err="1" smtClean="0">
                <a:latin typeface="Times New Roman" pitchFamily="18" charset="0"/>
                <a:cs typeface="Times New Roman" pitchFamily="18" charset="0"/>
              </a:rPr>
              <a:t>chỉ</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srcRect/>
          <a:stretch>
            <a:fillRect/>
          </a:stretch>
        </p:blipFill>
        <p:spPr bwMode="auto">
          <a:xfrm>
            <a:off x="4876800" y="1295401"/>
            <a:ext cx="3657600" cy="3733800"/>
          </a:xfrm>
          <a:prstGeom prst="rect">
            <a:avLst/>
          </a:prstGeom>
          <a:noFill/>
          <a:ln w="9525">
            <a:noFill/>
            <a:miter lim="800000"/>
            <a:headEnd/>
            <a:tailEnd/>
          </a:ln>
          <a:effectLst/>
        </p:spPr>
      </p:pic>
      <p:sp>
        <p:nvSpPr>
          <p:cNvPr id="10" name="Rectangle 9"/>
          <p:cNvSpPr/>
          <p:nvPr/>
        </p:nvSpPr>
        <p:spPr>
          <a:xfrm>
            <a:off x="4495800" y="5029200"/>
            <a:ext cx="4178388" cy="923330"/>
          </a:xfrm>
          <a:prstGeom prst="rect">
            <a:avLst/>
          </a:prstGeom>
        </p:spPr>
        <p:txBody>
          <a:bodyPr wrap="none">
            <a:spAutoFit/>
          </a:bodyPr>
          <a:lstStyle/>
          <a:p>
            <a:pPr algn="ctr"/>
            <a:r>
              <a:rPr lang="en-US" dirty="0" err="1" smtClean="0">
                <a:latin typeface="Times New Roman" pitchFamily="18" charset="0"/>
                <a:cs typeface="Times New Roman" pitchFamily="18" charset="0"/>
              </a:rPr>
              <a:t>Mắt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Cypris</a:t>
            </a:r>
            <a:r>
              <a:rPr lang="en-US" dirty="0" smtClean="0">
                <a:latin typeface="Times New Roman" pitchFamily="18" charset="0"/>
                <a:cs typeface="Times New Roman" pitchFamily="18" charset="0"/>
              </a:rPr>
              <a:t>.</a:t>
            </a:r>
          </a:p>
          <a:p>
            <a:pPr marL="342900" indent="-342900" algn="ctr"/>
            <a:r>
              <a:rPr lang="en-US" dirty="0" smtClean="0">
                <a:latin typeface="Times New Roman" pitchFamily="18" charset="0"/>
                <a:cs typeface="Times New Roman" pitchFamily="18" charset="0"/>
              </a:rPr>
              <a:t>1. </a:t>
            </a:r>
            <a:r>
              <a:rPr lang="en-US" dirty="0" err="1" smtClean="0">
                <a:latin typeface="Times New Roman" pitchFamily="18" charset="0"/>
                <a:cs typeface="Times New Roman" pitchFamily="18" charset="0"/>
              </a:rPr>
              <a:t>Tế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lưới</a:t>
            </a:r>
            <a:r>
              <a:rPr lang="en-US" dirty="0" smtClean="0">
                <a:latin typeface="Times New Roman" pitchFamily="18" charset="0"/>
                <a:cs typeface="Times New Roman" pitchFamily="18" charset="0"/>
              </a:rPr>
              <a:t>; 2. </a:t>
            </a:r>
            <a:r>
              <a:rPr lang="en-US" dirty="0" err="1" smtClean="0">
                <a:latin typeface="Times New Roman" pitchFamily="18" charset="0"/>
                <a:cs typeface="Times New Roman" pitchFamily="18" charset="0"/>
              </a:rPr>
              <a:t>Dây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mắt</a:t>
            </a:r>
            <a:r>
              <a:rPr lang="en-US" dirty="0" smtClean="0">
                <a:latin typeface="Times New Roman" pitchFamily="18" charset="0"/>
                <a:cs typeface="Times New Roman" pitchFamily="18" charset="0"/>
              </a:rPr>
              <a:t>;</a:t>
            </a:r>
          </a:p>
          <a:p>
            <a:pPr marL="342900" indent="-342900" algn="ctr"/>
            <a:r>
              <a:rPr lang="en-US" dirty="0" smtClean="0">
                <a:latin typeface="Times New Roman" pitchFamily="18" charset="0"/>
                <a:cs typeface="Times New Roman" pitchFamily="18" charset="0"/>
              </a:rPr>
              <a:t>3.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thủy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tinh</a:t>
            </a:r>
            <a:r>
              <a:rPr lang="en-US" dirty="0" smtClean="0">
                <a:latin typeface="Times New Roman" pitchFamily="18" charset="0"/>
                <a:cs typeface="Times New Roman" pitchFamily="18" charset="0"/>
              </a:rPr>
              <a:t>; 4. </a:t>
            </a:r>
            <a:r>
              <a:rPr lang="en-US" dirty="0" err="1" smtClean="0">
                <a:latin typeface="Times New Roman" pitchFamily="18" charset="0"/>
                <a:cs typeface="Times New Roman" pitchFamily="18" charset="0"/>
              </a:rPr>
              <a:t>Tế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tố</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1295400" y="457200"/>
            <a:ext cx="6553200" cy="4687438"/>
          </a:xfrm>
          <a:prstGeom prst="rect">
            <a:avLst/>
          </a:prstGeom>
          <a:noFill/>
          <a:ln w="9525">
            <a:noFill/>
            <a:miter lim="800000"/>
            <a:headEnd/>
            <a:tailEnd/>
          </a:ln>
          <a:effectLst/>
        </p:spPr>
      </p:pic>
      <p:sp>
        <p:nvSpPr>
          <p:cNvPr id="3" name="Rectangle 2"/>
          <p:cNvSpPr/>
          <p:nvPr/>
        </p:nvSpPr>
        <p:spPr>
          <a:xfrm>
            <a:off x="838200" y="5334000"/>
            <a:ext cx="7696200" cy="646331"/>
          </a:xfrm>
          <a:prstGeom prst="rect">
            <a:avLst/>
          </a:prstGeom>
        </p:spPr>
        <p:txBody>
          <a:bodyPr wrap="square">
            <a:spAutoFit/>
          </a:bodyPr>
          <a:lstStyle/>
          <a:p>
            <a:pPr algn="ctr"/>
            <a:r>
              <a:rPr lang="en-US" dirty="0" err="1" smtClean="0">
                <a:latin typeface="Times New Roman" pitchFamily="18" charset="0"/>
                <a:cs typeface="Times New Roman" pitchFamily="18" charset="0"/>
              </a:rPr>
              <a:t>Cấu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mắt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kép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Hickman)</a:t>
            </a:r>
          </a:p>
          <a:p>
            <a:pPr algn="ctr"/>
            <a:r>
              <a:rPr lang="en-US" dirty="0" err="1" smtClean="0">
                <a:latin typeface="Times New Roman" pitchFamily="18" charset="0"/>
                <a:cs typeface="Times New Roman" pitchFamily="18" charset="0"/>
              </a:rPr>
              <a:t>Bên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mắt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nguồn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mắt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nguồn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yếu</a:t>
            </a:r>
            <a:r>
              <a:rPr lang="en-US" dirty="0" smtClean="0">
                <a:latin typeface="Times New Roman" pitchFamily="18" charset="0"/>
                <a:cs typeface="Times New Roman" pitchFamily="18" charset="0"/>
              </a:rPr>
              <a: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5867400" cy="830997"/>
          </a:xfrm>
          <a:prstGeom prst="rect">
            <a:avLst/>
          </a:prstGeom>
        </p:spPr>
        <p:txBody>
          <a:bodyPr wrap="square">
            <a:spAutoFit/>
          </a:bodyPr>
          <a:lstStyle/>
          <a:p>
            <a:r>
              <a:rPr lang="en-US" sz="2400" b="1" dirty="0" smtClean="0">
                <a:latin typeface="Times New Roman" pitchFamily="18" charset="0"/>
                <a:cs typeface="Times New Roman" pitchFamily="18" charset="0"/>
              </a:rPr>
              <a:t>2.3. </a:t>
            </a:r>
            <a:r>
              <a:rPr lang="en-US" sz="2400" b="1" dirty="0" err="1" smtClean="0">
                <a:latin typeface="Times New Roman" pitchFamily="18" charset="0"/>
                <a:cs typeface="Times New Roman" pitchFamily="18" charset="0"/>
              </a:rPr>
              <a:t>Đặc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tôm</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2.3.8.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dục</a:t>
            </a:r>
            <a:endParaRPr lang="en-US" sz="2400" b="1" dirty="0"/>
          </a:p>
        </p:txBody>
      </p:sp>
      <p:sp>
        <p:nvSpPr>
          <p:cNvPr id="9" name="Rectangle 8"/>
          <p:cNvSpPr/>
          <p:nvPr/>
        </p:nvSpPr>
        <p:spPr>
          <a:xfrm>
            <a:off x="381000" y="1295400"/>
            <a:ext cx="4800600" cy="4770537"/>
          </a:xfrm>
          <a:prstGeom prst="rect">
            <a:avLst/>
          </a:prstGeom>
        </p:spPr>
        <p:txBody>
          <a:bodyPr wrap="square">
            <a:spAutoFit/>
          </a:bodyPr>
          <a:lstStyle/>
          <a:p>
            <a:pPr algn="just">
              <a:buFontTx/>
              <a:buChar char="-"/>
            </a:pPr>
            <a:r>
              <a:rPr lang="vi-VN" sz="1600" dirty="0" smtClean="0">
                <a:latin typeface="Times New Roman" pitchFamily="18" charset="0"/>
                <a:cs typeface="Times New Roman" pitchFamily="18" charset="0"/>
              </a:rPr>
              <a:t>Giáp xác thường phân tính, một số ít nhóm lưỡng tính như bộ Ciripedia sống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bám và bộ Isopoda k</a:t>
            </a:r>
            <a:r>
              <a:rPr lang="en-US" sz="1600" dirty="0" smtClean="0">
                <a:latin typeface="Times New Roman" pitchFamily="18" charset="0"/>
                <a:cs typeface="Times New Roman" pitchFamily="18" charset="0"/>
              </a:rPr>
              <a:t>ý</a:t>
            </a:r>
            <a:r>
              <a:rPr lang="vi-VN" sz="1600" dirty="0" smtClean="0">
                <a:latin typeface="Times New Roman" pitchFamily="18" charset="0"/>
                <a:cs typeface="Times New Roman" pitchFamily="18" charset="0"/>
              </a:rPr>
              <a:t> sinh. </a:t>
            </a:r>
            <a:endParaRPr lang="en-US" sz="1600" dirty="0" smtClean="0">
              <a:latin typeface="Times New Roman" pitchFamily="18" charset="0"/>
              <a:cs typeface="Times New Roman" pitchFamily="18" charset="0"/>
            </a:endParaRPr>
          </a:p>
          <a:p>
            <a:pPr algn="just">
              <a:buFontTx/>
              <a:buChar char="-"/>
            </a:pPr>
            <a:r>
              <a:rPr lang="vi-VN" sz="1600" dirty="0" smtClean="0">
                <a:latin typeface="Times New Roman" pitchFamily="18" charset="0"/>
                <a:cs typeface="Times New Roman" pitchFamily="18" charset="0"/>
              </a:rPr>
              <a:t>Tuyến sinh dục thường chập làm một gồm phần tuyến</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và các cặp ống dẫn</a:t>
            </a:r>
            <a:r>
              <a:rPr lang="en-US" sz="1600" dirty="0" smtClean="0">
                <a:latin typeface="Times New Roman" pitchFamily="18" charset="0"/>
                <a:cs typeface="Times New Roman" pitchFamily="18" charset="0"/>
              </a:rPr>
              <a:t>.</a:t>
            </a:r>
            <a:r>
              <a:rPr lang="vi-VN"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algn="just"/>
            <a:r>
              <a:rPr lang="vi-VN" sz="1600" dirty="0" smtClean="0">
                <a:latin typeface="Times New Roman" pitchFamily="18" charset="0"/>
                <a:cs typeface="Times New Roman" pitchFamily="18" charset="0"/>
              </a:rPr>
              <a:t>Hiện tượng dị h</a:t>
            </a:r>
            <a:r>
              <a:rPr lang="en-US" sz="1600" dirty="0" smtClean="0">
                <a:latin typeface="Times New Roman" pitchFamily="18" charset="0"/>
                <a:cs typeface="Times New Roman" pitchFamily="18" charset="0"/>
              </a:rPr>
              <a:t>ì</a:t>
            </a:r>
            <a:r>
              <a:rPr lang="vi-VN" sz="1600" dirty="0" smtClean="0">
                <a:latin typeface="Times New Roman" pitchFamily="18" charset="0"/>
                <a:cs typeface="Times New Roman" pitchFamily="18" charset="0"/>
              </a:rPr>
              <a:t>nh chủng tính biểu hiện khá r</a:t>
            </a:r>
            <a:r>
              <a:rPr lang="en-US" sz="1600" dirty="0" smtClean="0">
                <a:latin typeface="Times New Roman" pitchFamily="18" charset="0"/>
                <a:cs typeface="Times New Roman" pitchFamily="18" charset="0"/>
              </a:rPr>
              <a:t>õ</a:t>
            </a:r>
            <a:r>
              <a:rPr lang="vi-VN" sz="1600" dirty="0" smtClean="0">
                <a:latin typeface="Times New Roman" pitchFamily="18" charset="0"/>
                <a:cs typeface="Times New Roman" pitchFamily="18" charset="0"/>
              </a:rPr>
              <a:t> ở</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giáp</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xác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thấp</a:t>
            </a:r>
            <a:r>
              <a:rPr lang="en-US" sz="1600" dirty="0" smtClean="0">
                <a:latin typeface="Times New Roman" pitchFamily="18" charset="0"/>
                <a:cs typeface="Times New Roman" pitchFamily="18" charset="0"/>
              </a:rPr>
              <a:t>. </a:t>
            </a:r>
          </a:p>
          <a:p>
            <a:pPr algn="just">
              <a:buFontTx/>
              <a:buChar char="-"/>
            </a:pPr>
            <a:r>
              <a:rPr lang="en-US" sz="1600" dirty="0" err="1" smtClean="0">
                <a:latin typeface="Times New Roman" pitchFamily="18" charset="0"/>
                <a:cs typeface="Times New Roman" pitchFamily="18" charset="0"/>
              </a:rPr>
              <a:t>Tinh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trùng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cấu tạo đặc biệt</a:t>
            </a:r>
            <a:r>
              <a:rPr lang="en-US" sz="1600" dirty="0" smtClean="0">
                <a:latin typeface="Times New Roman" pitchFamily="18" charset="0"/>
                <a:cs typeface="Times New Roman" pitchFamily="18" charset="0"/>
              </a:rPr>
              <a:t>.</a:t>
            </a:r>
          </a:p>
          <a:p>
            <a:pPr algn="just">
              <a:buFontTx/>
              <a:buChar char="-"/>
            </a:pPr>
            <a:endParaRPr lang="en-US" sz="1600" dirty="0" smtClean="0">
              <a:latin typeface="Times New Roman" pitchFamily="18" charset="0"/>
              <a:cs typeface="Times New Roman" pitchFamily="18" charset="0"/>
            </a:endParaRPr>
          </a:p>
          <a:p>
            <a:pPr algn="just">
              <a:buFontTx/>
              <a:buChar char="-"/>
            </a:pPr>
            <a:endParaRPr lang="en-US" sz="1600" dirty="0" smtClean="0">
              <a:latin typeface="Times New Roman" pitchFamily="18" charset="0"/>
              <a:cs typeface="Times New Roman" pitchFamily="18" charset="0"/>
            </a:endParaRPr>
          </a:p>
          <a:p>
            <a:pPr algn="just">
              <a:buFontTx/>
              <a:buChar char="-"/>
            </a:pPr>
            <a:endParaRPr lang="en-US" sz="1600" dirty="0" smtClean="0">
              <a:latin typeface="Times New Roman" pitchFamily="18" charset="0"/>
              <a:cs typeface="Times New Roman" pitchFamily="18" charset="0"/>
            </a:endParaRPr>
          </a:p>
          <a:p>
            <a:pPr algn="just">
              <a:buFontTx/>
              <a:buChar char="-"/>
            </a:pPr>
            <a:r>
              <a:rPr lang="vi-VN" sz="1600" dirty="0" smtClean="0">
                <a:latin typeface="Times New Roman" pitchFamily="18" charset="0"/>
                <a:cs typeface="Times New Roman" pitchFamily="18" charset="0"/>
              </a:rPr>
              <a:t> Một số giáp xác có</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túi chứa tinh, con đực phóng tinh trùng trực tiếp vào cơ quan sinh dục của con cái</a:t>
            </a:r>
            <a:r>
              <a:rPr lang="en-US" sz="1600" dirty="0" smtClean="0">
                <a:latin typeface="Times New Roman" pitchFamily="18" charset="0"/>
                <a:cs typeface="Times New Roman" pitchFamily="18" charset="0"/>
              </a:rPr>
              <a:t>. M</a:t>
            </a:r>
            <a:r>
              <a:rPr lang="vi-VN" sz="1600" dirty="0" smtClean="0">
                <a:latin typeface="Times New Roman" pitchFamily="18" charset="0"/>
                <a:cs typeface="Times New Roman" pitchFamily="18" charset="0"/>
              </a:rPr>
              <a:t>ột số khác qua bao tinh và dùng đôi chân bụng thứ nhất và thứ hai của con đực</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đính bao tinh vào cạnh lỗ sinh dục của con cái.</a:t>
            </a: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Ở con cái thường có tuyến tiết chất dịch hoà tan vỏ bao tinh và thường dùng</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chân ôm trứng. Số lượng trứng thay đổi tùy loài (từ vài trăm đến hàng ngàn hay</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hàng trăm ngàn trứng).</a:t>
            </a:r>
            <a:endParaRPr lang="en-US" sz="1600" dirty="0">
              <a:latin typeface="Times New Roman" pitchFamily="18" charset="0"/>
              <a:cs typeface="Times New Roman" pitchFamily="18" charset="0"/>
            </a:endParaRPr>
          </a:p>
        </p:txBody>
      </p:sp>
      <p:sp>
        <p:nvSpPr>
          <p:cNvPr id="10" name="Rectangle 9"/>
          <p:cNvSpPr/>
          <p:nvPr/>
        </p:nvSpPr>
        <p:spPr>
          <a:xfrm>
            <a:off x="5105400" y="5715000"/>
            <a:ext cx="3657600" cy="738664"/>
          </a:xfrm>
          <a:prstGeom prst="rect">
            <a:avLst/>
          </a:prstGeom>
        </p:spPr>
        <p:txBody>
          <a:bodyPr wrap="square">
            <a:spAutoFit/>
          </a:bodyPr>
          <a:lstStyle/>
          <a:p>
            <a:pPr algn="ctr"/>
            <a:r>
              <a:rPr lang="en-US" sz="1400" dirty="0" err="1" smtClean="0">
                <a:latin typeface="Times New Roman" pitchFamily="18" charset="0"/>
                <a:cs typeface="Times New Roman" pitchFamily="18" charset="0"/>
              </a:rPr>
              <a:t>Tuyến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và</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các</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cặp</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ống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dẫn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tinh</a:t>
            </a:r>
            <a:endParaRPr lang="en-US" sz="1400" dirty="0" smtClean="0">
              <a:latin typeface="Times New Roman" pitchFamily="18" charset="0"/>
              <a:cs typeface="Times New Roman" pitchFamily="18" charset="0"/>
            </a:endParaRPr>
          </a:p>
          <a:p>
            <a:pPr marL="342900" indent="-342900" algn="ctr">
              <a:buAutoNum type="arabicPeriod"/>
            </a:pPr>
            <a:r>
              <a:rPr lang="en-US" sz="1400" dirty="0" err="1" smtClean="0">
                <a:latin typeface="Times New Roman" pitchFamily="18" charset="0"/>
                <a:cs typeface="Times New Roman" pitchFamily="18" charset="0"/>
              </a:rPr>
              <a:t>Phần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kép</a:t>
            </a:r>
            <a:r>
              <a:rPr lang="en-US" sz="1400" dirty="0" smtClean="0">
                <a:latin typeface="Times New Roman" pitchFamily="18" charset="0"/>
                <a:cs typeface="Times New Roman" pitchFamily="18" charset="0"/>
              </a:rPr>
              <a:t>; 2. </a:t>
            </a:r>
            <a:r>
              <a:rPr lang="en-US" sz="1400" dirty="0" err="1" smtClean="0">
                <a:latin typeface="Times New Roman" pitchFamily="18" charset="0"/>
                <a:cs typeface="Times New Roman" pitchFamily="18" charset="0"/>
              </a:rPr>
              <a:t>Phần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đơn</a:t>
            </a:r>
            <a:r>
              <a:rPr lang="en-US" sz="1400" dirty="0" smtClean="0">
                <a:latin typeface="Times New Roman" pitchFamily="18" charset="0"/>
                <a:cs typeface="Times New Roman" pitchFamily="18" charset="0"/>
              </a:rPr>
              <a:t>; 3. </a:t>
            </a:r>
            <a:r>
              <a:rPr lang="en-US" sz="1400" dirty="0" err="1" smtClean="0">
                <a:latin typeface="Times New Roman" pitchFamily="18" charset="0"/>
                <a:cs typeface="Times New Roman" pitchFamily="18" charset="0"/>
              </a:rPr>
              <a:t>Ống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dẫn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tinh</a:t>
            </a:r>
            <a:endParaRPr lang="en-US" sz="1400" dirty="0" smtClean="0">
              <a:latin typeface="Times New Roman" pitchFamily="18" charset="0"/>
              <a:cs typeface="Times New Roman" pitchFamily="18" charset="0"/>
            </a:endParaRPr>
          </a:p>
          <a:p>
            <a:pPr marL="342900" indent="-342900" algn="ctr"/>
            <a:r>
              <a:rPr lang="en-US" sz="1400" dirty="0" smtClean="0">
                <a:latin typeface="Times New Roman" pitchFamily="18" charset="0"/>
                <a:cs typeface="Times New Roman" pitchFamily="18" charset="0"/>
              </a:rPr>
              <a:t>4. </a:t>
            </a:r>
            <a:r>
              <a:rPr lang="en-US" sz="1400" dirty="0" err="1" smtClean="0">
                <a:latin typeface="Times New Roman" pitchFamily="18" charset="0"/>
                <a:cs typeface="Times New Roman" pitchFamily="18" charset="0"/>
              </a:rPr>
              <a:t>Ống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thoát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tinh</a:t>
            </a:r>
            <a:r>
              <a:rPr lang="en-US" sz="1400" dirty="0" smtClean="0">
                <a:latin typeface="Times New Roman" pitchFamily="18" charset="0"/>
                <a:cs typeface="Times New Roman" pitchFamily="18" charset="0"/>
              </a:rPr>
              <a:t>; 5. </a:t>
            </a:r>
            <a:r>
              <a:rPr lang="en-US" sz="1400" dirty="0" err="1" smtClean="0">
                <a:latin typeface="Times New Roman" pitchFamily="18" charset="0"/>
                <a:cs typeface="Times New Roman" pitchFamily="18" charset="0"/>
              </a:rPr>
              <a:t>Lỗ</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dục</a:t>
            </a:r>
            <a:r>
              <a:rPr lang="en-US" sz="1400" dirty="0" smtClean="0">
                <a:latin typeface="Times New Roman" pitchFamily="18" charset="0"/>
                <a:cs typeface="Times New Roman" pitchFamily="18" charset="0"/>
              </a:rPr>
              <a:t>; 6. </a:t>
            </a:r>
            <a:r>
              <a:rPr lang="en-US" sz="1400" dirty="0" err="1" smtClean="0">
                <a:latin typeface="Times New Roman" pitchFamily="18" charset="0"/>
                <a:cs typeface="Times New Roman" pitchFamily="18" charset="0"/>
              </a:rPr>
              <a:t>Lỗ</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sinh</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dục</a:t>
            </a:r>
            <a:endParaRPr lang="en-US" sz="1400" dirty="0"/>
          </a:p>
        </p:txBody>
      </p:sp>
      <p:pic>
        <p:nvPicPr>
          <p:cNvPr id="14338" name="Picture 2"/>
          <p:cNvPicPr>
            <a:picLocks noChangeAspect="1" noChangeArrowheads="1"/>
          </p:cNvPicPr>
          <p:nvPr/>
        </p:nvPicPr>
        <p:blipFill>
          <a:blip r:embed="rId2"/>
          <a:srcRect/>
          <a:stretch>
            <a:fillRect/>
          </a:stretch>
        </p:blipFill>
        <p:spPr bwMode="auto">
          <a:xfrm>
            <a:off x="5410200" y="3581400"/>
            <a:ext cx="3124200" cy="213360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5410200" y="685800"/>
            <a:ext cx="1628775" cy="2752725"/>
          </a:xfrm>
          <a:prstGeom prst="rect">
            <a:avLst/>
          </a:prstGeom>
          <a:noFill/>
          <a:ln w="9525">
            <a:noFill/>
            <a:miter lim="800000"/>
            <a:headEnd/>
            <a:tailEnd/>
          </a:ln>
          <a:effectLst/>
        </p:spPr>
      </p:pic>
      <p:sp>
        <p:nvSpPr>
          <p:cNvPr id="11" name="Rectangle 10"/>
          <p:cNvSpPr/>
          <p:nvPr/>
        </p:nvSpPr>
        <p:spPr>
          <a:xfrm>
            <a:off x="6934200" y="1447800"/>
            <a:ext cx="1747594" cy="830997"/>
          </a:xfrm>
          <a:prstGeom prst="rect">
            <a:avLst/>
          </a:prstGeom>
        </p:spPr>
        <p:txBody>
          <a:bodyPr wrap="none">
            <a:spAutoFit/>
          </a:bodyPr>
          <a:lstStyle/>
          <a:p>
            <a:pPr algn="ctr"/>
            <a:r>
              <a:rPr lang="en-US" sz="1600" dirty="0" err="1" smtClean="0">
                <a:latin typeface="Times New Roman" pitchFamily="18" charset="0"/>
                <a:cs typeface="Times New Roman" pitchFamily="18" charset="0"/>
              </a:rPr>
              <a:t>Tinh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trùng</a:t>
            </a:r>
            <a:endParaRPr lang="en-US" sz="1600" dirty="0" smtClean="0">
              <a:latin typeface="Times New Roman" pitchFamily="18" charset="0"/>
              <a:cs typeface="Times New Roman" pitchFamily="18" charset="0"/>
            </a:endParaRPr>
          </a:p>
          <a:p>
            <a:pPr algn="ctr"/>
            <a:r>
              <a:rPr lang="en-US" sz="1600" dirty="0" smtClean="0">
                <a:latin typeface="Times New Roman" pitchFamily="18" charset="0"/>
                <a:cs typeface="Times New Roman" pitchFamily="18" charset="0"/>
              </a:rPr>
              <a:t>7. </a:t>
            </a:r>
            <a:r>
              <a:rPr lang="en-US" sz="1600" dirty="0" err="1" smtClean="0">
                <a:latin typeface="Times New Roman" pitchFamily="18" charset="0"/>
                <a:cs typeface="Times New Roman" pitchFamily="18" charset="0"/>
              </a:rPr>
              <a:t>Bao</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đuôi</a:t>
            </a:r>
            <a:r>
              <a:rPr lang="en-US" sz="1600" dirty="0" smtClean="0">
                <a:latin typeface="Times New Roman" pitchFamily="18" charset="0"/>
                <a:cs typeface="Times New Roman" pitchFamily="18" charset="0"/>
              </a:rPr>
              <a:t>;</a:t>
            </a:r>
          </a:p>
          <a:p>
            <a:pPr algn="ctr"/>
            <a:r>
              <a:rPr lang="en-US" sz="1600" dirty="0" smtClean="0">
                <a:latin typeface="Times New Roman" pitchFamily="18" charset="0"/>
                <a:cs typeface="Times New Roman" pitchFamily="18" charset="0"/>
              </a:rPr>
              <a:t>8. </a:t>
            </a:r>
            <a:r>
              <a:rPr lang="en-US" sz="1600" dirty="0" err="1" smtClean="0">
                <a:latin typeface="Times New Roman" pitchFamily="18" charset="0"/>
                <a:cs typeface="Times New Roman" pitchFamily="18" charset="0"/>
              </a:rPr>
              <a:t>Phần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cổ</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có</a:t>
            </a:r>
            <a:r>
              <a:rPr lang="en-US" sz="1600" dirty="0" smtClean="0">
                <a:latin typeface="Times New Roman" pitchFamily="18" charset="0"/>
                <a:cs typeface="Times New Roman" pitchFamily="18" charset="0"/>
              </a:rPr>
              <a:t> 3 </a:t>
            </a:r>
            <a:r>
              <a:rPr lang="en-US" sz="1600" dirty="0" err="1" smtClean="0">
                <a:latin typeface="Times New Roman" pitchFamily="18" charset="0"/>
                <a:cs typeface="Times New Roman" pitchFamily="18" charset="0"/>
              </a:rPr>
              <a:t>dải</a:t>
            </a:r>
            <a:endParaRPr lang="en-US"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5867400" cy="1569660"/>
          </a:xfrm>
          <a:prstGeom prst="rect">
            <a:avLst/>
          </a:prstGeom>
        </p:spPr>
        <p:txBody>
          <a:bodyPr wrap="square">
            <a:spAutoFit/>
          </a:bodyPr>
          <a:lstStyle/>
          <a:p>
            <a:r>
              <a:rPr lang="en-US" sz="2400" b="1" dirty="0" smtClean="0">
                <a:latin typeface="Times New Roman" pitchFamily="18" charset="0"/>
                <a:cs typeface="Times New Roman" pitchFamily="18" charset="0"/>
              </a:rPr>
              <a:t>2.4. </a:t>
            </a:r>
            <a:r>
              <a:rPr lang="en-US" sz="2400" b="1" dirty="0" err="1" smtClean="0">
                <a:latin typeface="Times New Roman" pitchFamily="18" charset="0"/>
                <a:cs typeface="Times New Roman" pitchFamily="18" charset="0"/>
              </a:rPr>
              <a:t>Đặc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cua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đồng</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2.4.1. </a:t>
            </a:r>
            <a:r>
              <a:rPr lang="en-US" sz="2400" b="1" dirty="0" err="1" smtClean="0">
                <a:latin typeface="Times New Roman" pitchFamily="18" charset="0"/>
                <a:cs typeface="Times New Roman" pitchFamily="18" charset="0"/>
              </a:rPr>
              <a:t>Vỏ</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ngoài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tương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tự</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tôm</a:t>
            </a:r>
            <a:r>
              <a:rPr lang="en-US" sz="2400" b="1" dirty="0" smtClean="0">
                <a:latin typeface="Times New Roman" pitchFamily="18" charset="0"/>
                <a:cs typeface="Times New Roman" pitchFamily="18" charset="0"/>
              </a:rPr>
              <a:t>)</a:t>
            </a:r>
          </a:p>
          <a:p>
            <a:r>
              <a:rPr lang="en-US" sz="2400" b="1" dirty="0" smtClean="0">
                <a:latin typeface="Times New Roman" pitchFamily="18" charset="0"/>
                <a:cs typeface="Times New Roman" pitchFamily="18" charset="0"/>
              </a:rPr>
              <a:t>2.4.2.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hô</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hấp</a:t>
            </a:r>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p:txBody>
      </p:sp>
      <p:sp>
        <p:nvSpPr>
          <p:cNvPr id="9" name="Rectangle 8"/>
          <p:cNvSpPr/>
          <p:nvPr/>
        </p:nvSpPr>
        <p:spPr>
          <a:xfrm>
            <a:off x="381000" y="1676400"/>
            <a:ext cx="3276600" cy="3785652"/>
          </a:xfrm>
          <a:prstGeom prst="rect">
            <a:avLst/>
          </a:prstGeom>
        </p:spPr>
        <p:txBody>
          <a:bodyPr wrap="square">
            <a:spAutoFit/>
          </a:bodyPr>
          <a:lstStyle/>
          <a:p>
            <a:pPr algn="just">
              <a:buFontTx/>
              <a:buChar char="-"/>
            </a:pPr>
            <a:r>
              <a:rPr lang="en-US" sz="2000" dirty="0" err="1" smtClean="0">
                <a:latin typeface="Times New Roman" pitchFamily="18" charset="0"/>
                <a:cs typeface="Times New Roman" pitchFamily="18" charset="0"/>
              </a:rPr>
              <a:t>Gồm</a:t>
            </a:r>
            <a:r>
              <a:rPr lang="en-US" sz="2000" dirty="0" smtClean="0">
                <a:latin typeface="Times New Roman" pitchFamily="18" charset="0"/>
                <a:cs typeface="Times New Roman" pitchFamily="18" charset="0"/>
              </a:rPr>
              <a:t> 8 </a:t>
            </a:r>
            <a:r>
              <a:rPr lang="en-US" sz="2000" dirty="0" err="1" smtClean="0">
                <a:latin typeface="Times New Roman" pitchFamily="18" charset="0"/>
                <a:cs typeface="Times New Roman" pitchFamily="18" charset="0"/>
              </a:rPr>
              <a:t>đôi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khớp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lớn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dài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dính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liền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phần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gốc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phần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phụ</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nằm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khoang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mang</a:t>
            </a:r>
            <a:r>
              <a:rPr lang="en-US" sz="2000" dirty="0" smtClean="0">
                <a:latin typeface="Times New Roman" pitchFamily="18" charset="0"/>
                <a:cs typeface="Times New Roman" pitchFamily="18" charset="0"/>
              </a:rPr>
              <a:t>. </a:t>
            </a:r>
          </a:p>
          <a:p>
            <a:pPr algn="just">
              <a:buFontTx/>
              <a:buChar char="-"/>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Ngoài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còn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khỏa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khớp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gồm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một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trục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dọc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dãy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xếp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tiếp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dọc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theo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trục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Phòng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ngoài</a:t>
            </a:r>
            <a:r>
              <a:rPr lang="en-US" sz="2000" dirty="0" smtClean="0">
                <a:latin typeface="Times New Roman" pitchFamily="18" charset="0"/>
                <a:cs typeface="Times New Roman" pitchFamily="18" charset="0"/>
              </a:rPr>
              <a:t> qua </a:t>
            </a:r>
            <a:r>
              <a:rPr lang="en-US" sz="2000" dirty="0" err="1" smtClean="0">
                <a:latin typeface="Times New Roman" pitchFamily="18" charset="0"/>
                <a:cs typeface="Times New Roman" pitchFamily="18" charset="0"/>
              </a:rPr>
              <a:t>hai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hút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thoát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165890" name="Picture 2"/>
          <p:cNvPicPr>
            <a:picLocks noChangeAspect="1" noChangeArrowheads="1"/>
          </p:cNvPicPr>
          <p:nvPr/>
        </p:nvPicPr>
        <p:blipFill>
          <a:blip r:embed="rId2"/>
          <a:srcRect/>
          <a:stretch>
            <a:fillRect/>
          </a:stretch>
        </p:blipFill>
        <p:spPr bwMode="auto">
          <a:xfrm>
            <a:off x="3810000" y="1600200"/>
            <a:ext cx="4905375"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5867400" cy="1200329"/>
          </a:xfrm>
          <a:prstGeom prst="rect">
            <a:avLst/>
          </a:prstGeom>
        </p:spPr>
        <p:txBody>
          <a:bodyPr wrap="square">
            <a:spAutoFit/>
          </a:bodyPr>
          <a:lstStyle/>
          <a:p>
            <a:r>
              <a:rPr lang="en-US" sz="2400" b="1" dirty="0" smtClean="0">
                <a:latin typeface="Times New Roman" pitchFamily="18" charset="0"/>
                <a:cs typeface="Times New Roman" pitchFamily="18" charset="0"/>
              </a:rPr>
              <a:t>2.4. </a:t>
            </a:r>
            <a:r>
              <a:rPr lang="en-US" sz="2400" b="1" dirty="0" err="1" smtClean="0">
                <a:latin typeface="Times New Roman" pitchFamily="18" charset="0"/>
                <a:cs typeface="Times New Roman" pitchFamily="18" charset="0"/>
              </a:rPr>
              <a:t>Đặc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cua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đồng</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2.4.3.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tiêu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hóa</a:t>
            </a:r>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p:txBody>
      </p:sp>
      <p:sp>
        <p:nvSpPr>
          <p:cNvPr id="13" name="Rectangle 12"/>
          <p:cNvSpPr/>
          <p:nvPr/>
        </p:nvSpPr>
        <p:spPr>
          <a:xfrm>
            <a:off x="457200" y="1295400"/>
            <a:ext cx="3886200" cy="5078313"/>
          </a:xfrm>
          <a:prstGeom prst="rect">
            <a:avLst/>
          </a:prstGeom>
        </p:spPr>
        <p:txBody>
          <a:bodyPr wrap="square">
            <a:spAutoFit/>
          </a:bodyPr>
          <a:lstStyle/>
          <a:p>
            <a:pPr algn="just">
              <a:buFontTx/>
              <a:buChar char="-"/>
            </a:pPr>
            <a:r>
              <a:rPr lang="en-US" dirty="0" err="1" smtClean="0">
                <a:latin typeface="Times New Roman" pitchFamily="18" charset="0"/>
                <a:cs typeface="Times New Roman" pitchFamily="18" charset="0"/>
              </a:rPr>
              <a:t>Lỗ</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miệng</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mặt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ngắn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nằm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vật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rồi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đổ</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dày</a:t>
            </a:r>
            <a:r>
              <a:rPr lang="en-US" dirty="0" smtClean="0">
                <a:latin typeface="Times New Roman" pitchFamily="18" charset="0"/>
                <a:cs typeface="Times New Roman" pitchFamily="18" charset="0"/>
              </a:rPr>
              <a:t>. </a:t>
            </a:r>
          </a:p>
          <a:p>
            <a:pPr algn="just">
              <a:buFontTx/>
              <a:buChar char="-"/>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gồm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khoang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thượng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máy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nghiền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kitin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khoang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thượng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vị</a:t>
            </a:r>
            <a:r>
              <a:rPr lang="en-US" dirty="0" smtClean="0">
                <a:latin typeface="Times New Roman" pitchFamily="18" charset="0"/>
                <a:cs typeface="Times New Roman" pitchFamily="18" charset="0"/>
              </a:rPr>
              <a:t> qua </a:t>
            </a:r>
            <a:r>
              <a:rPr lang="en-US" dirty="0" err="1" smtClean="0">
                <a:latin typeface="Times New Roman" pitchFamily="18" charset="0"/>
                <a:cs typeface="Times New Roman" pitchFamily="18" charset="0"/>
              </a:rPr>
              <a:t>cửa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a:t>
            </a:r>
          </a:p>
          <a:p>
            <a:pPr algn="just">
              <a:buFontTx/>
              <a:buChar char="-"/>
            </a:pP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khoang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nằm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gan</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tụy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Khoang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ruột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chạy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phía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cùng</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lỗ</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hậu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môn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nằm</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cuối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bụng</a:t>
            </a:r>
            <a:r>
              <a:rPr lang="en-US" dirty="0" smtClean="0">
                <a:latin typeface="Times New Roman" pitchFamily="18" charset="0"/>
                <a:cs typeface="Times New Roman" pitchFamily="18" charset="0"/>
              </a:rPr>
              <a:t>. </a:t>
            </a:r>
          </a:p>
          <a:p>
            <a:pPr algn="just">
              <a:buFontTx/>
              <a:buChar char="-"/>
            </a:pP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phần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ruột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dài</a:t>
            </a:r>
            <a:r>
              <a:rPr lang="en-US" dirty="0" smtClean="0">
                <a:latin typeface="Times New Roman" pitchFamily="18" charset="0"/>
                <a:cs typeface="Times New Roman" pitchFamily="18" charset="0"/>
              </a:rPr>
              <a:t>. </a:t>
            </a:r>
          </a:p>
          <a:p>
            <a:pPr algn="just">
              <a:buFontTx/>
              <a:buChar char="-"/>
            </a:pPr>
            <a:r>
              <a:rPr lang="en-US" dirty="0" err="1" smtClean="0">
                <a:latin typeface="Times New Roman" pitchFamily="18" charset="0"/>
                <a:cs typeface="Times New Roman" pitchFamily="18" charset="0"/>
              </a:rPr>
              <a:t>Khối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tuyến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gan</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tụy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triển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khoang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gồm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thùy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sợi</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14" name="Picture 2"/>
          <p:cNvPicPr>
            <a:picLocks noChangeAspect="1" noChangeArrowheads="1"/>
          </p:cNvPicPr>
          <p:nvPr/>
        </p:nvPicPr>
        <p:blipFill>
          <a:blip r:embed="rId2"/>
          <a:srcRect/>
          <a:stretch>
            <a:fillRect/>
          </a:stretch>
        </p:blipFill>
        <p:spPr bwMode="auto">
          <a:xfrm>
            <a:off x="4495800" y="1371600"/>
            <a:ext cx="41910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5867400" cy="1200329"/>
          </a:xfrm>
          <a:prstGeom prst="rect">
            <a:avLst/>
          </a:prstGeom>
        </p:spPr>
        <p:txBody>
          <a:bodyPr wrap="square">
            <a:spAutoFit/>
          </a:bodyPr>
          <a:lstStyle/>
          <a:p>
            <a:r>
              <a:rPr lang="en-US" sz="2400" b="1" dirty="0" smtClean="0">
                <a:latin typeface="Times New Roman" pitchFamily="18" charset="0"/>
                <a:cs typeface="Times New Roman" pitchFamily="18" charset="0"/>
              </a:rPr>
              <a:t>2.4. </a:t>
            </a:r>
            <a:r>
              <a:rPr lang="en-US" sz="2400" b="1" dirty="0" err="1" smtClean="0">
                <a:latin typeface="Times New Roman" pitchFamily="18" charset="0"/>
                <a:cs typeface="Times New Roman" pitchFamily="18" charset="0"/>
              </a:rPr>
              <a:t>Đặc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cua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đồng</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2.4.4.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tuần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hoàn</a:t>
            </a:r>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p:txBody>
      </p:sp>
      <p:sp>
        <p:nvSpPr>
          <p:cNvPr id="11" name="Rectangle 10"/>
          <p:cNvSpPr/>
          <p:nvPr/>
        </p:nvSpPr>
        <p:spPr>
          <a:xfrm>
            <a:off x="609600" y="1447800"/>
            <a:ext cx="8153400" cy="1631216"/>
          </a:xfrm>
          <a:prstGeom prst="rect">
            <a:avLst/>
          </a:prstGeom>
        </p:spPr>
        <p:txBody>
          <a:bodyPr wrap="square">
            <a:spAutoFit/>
          </a:bodyPr>
          <a:lstStyle/>
          <a:p>
            <a:pPr algn="just"/>
            <a:r>
              <a:rPr lang="en-US" sz="2800" smtClean="0">
                <a:latin typeface="Times New Roman" pitchFamily="18" charset="0"/>
                <a:cs typeface="Times New Roman" pitchFamily="18" charset="0"/>
              </a:rPr>
              <a:t>- </a:t>
            </a:r>
            <a:r>
              <a:rPr lang="en-US" sz="2400" smtClean="0">
                <a:latin typeface="Times New Roman" pitchFamily="18" charset="0"/>
                <a:cs typeface="Times New Roman" pitchFamily="18" charset="0"/>
              </a:rPr>
              <a:t>Tim nằm </a:t>
            </a:r>
            <a:r>
              <a:rPr lang="en-US" sz="2400" dirty="0" smtClean="0">
                <a:latin typeface="Times New Roman" pitchFamily="18" charset="0"/>
                <a:cs typeface="Times New Roman" pitchFamily="18" charset="0"/>
              </a:rPr>
              <a:t>ở </a:t>
            </a:r>
            <a:r>
              <a:rPr lang="en-US" sz="2400" dirty="0" err="1" smtClean="0">
                <a:latin typeface="Times New Roman" pitchFamily="18" charset="0"/>
                <a:cs typeface="Times New Roman" pitchFamily="18" charset="0"/>
              </a:rPr>
              <a:t>phía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dày</a:t>
            </a:r>
            <a:r>
              <a:rPr lang="en-US" sz="2400" smtClean="0">
                <a:latin typeface="Times New Roman" pitchFamily="18" charset="0"/>
                <a:cs typeface="Times New Roman" pitchFamily="18" charset="0"/>
              </a:rPr>
              <a:t>, bao </a:t>
            </a:r>
            <a:r>
              <a:rPr lang="en-US" sz="2400" dirty="0" err="1" smtClean="0">
                <a:latin typeface="Times New Roman" pitchFamily="18" charset="0"/>
                <a:cs typeface="Times New Roman" pitchFamily="18" charset="0"/>
              </a:rPr>
              <a:t>tim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mỏng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suốt</a:t>
            </a:r>
            <a:r>
              <a:rPr lang="en-US" sz="2400" smtClean="0">
                <a:latin typeface="Times New Roman" pitchFamily="18" charset="0"/>
                <a:cs typeface="Times New Roman" pitchFamily="18" charset="0"/>
              </a:rPr>
              <a:t>.</a:t>
            </a:r>
          </a:p>
          <a:p>
            <a:pPr algn="just"/>
            <a:r>
              <a:rPr lang="en-US" sz="2400" smtClean="0">
                <a:latin typeface="Times New Roman" pitchFamily="18" charset="0"/>
                <a:cs typeface="Times New Roman" pitchFamily="18" charset="0"/>
              </a:rPr>
              <a:t>- Tim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5 </a:t>
            </a:r>
            <a:r>
              <a:rPr lang="en-US" sz="2400" dirty="0" err="1" smtClean="0">
                <a:latin typeface="Times New Roman" pitchFamily="18" charset="0"/>
                <a:cs typeface="Times New Roman" pitchFamily="18" charset="0"/>
              </a:rPr>
              <a:t>góc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3 </a:t>
            </a:r>
            <a:r>
              <a:rPr lang="en-US" sz="2400" dirty="0" err="1" smtClean="0">
                <a:latin typeface="Times New Roman" pitchFamily="18" charset="0"/>
                <a:cs typeface="Times New Roman" pitchFamily="18" charset="0"/>
              </a:rPr>
              <a:t>đôi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lỗ</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tim</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đôi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lưng</a:t>
            </a:r>
            <a:r>
              <a:rPr lang="en-US" sz="2400"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đôi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bụng</a:t>
            </a:r>
            <a:r>
              <a:rPr lang="en-US" sz="2400" smtClean="0">
                <a:latin typeface="Times New Roman" pitchFamily="18" charset="0"/>
                <a:cs typeface="Times New Roman" pitchFamily="18" charset="0"/>
              </a:rPr>
              <a:t>. </a:t>
            </a:r>
          </a:p>
          <a:p>
            <a:pPr algn="just"/>
            <a:r>
              <a:rPr lang="en-US" sz="2400" smtClean="0">
                <a:latin typeface="Times New Roman" pitchFamily="18" charset="0"/>
                <a:cs typeface="Times New Roman" pitchFamily="18" charset="0"/>
              </a:rPr>
              <a:t>- Từ tim phát đi 2 động mạnh lớn về phía trước và sau cơ thể.</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preferRelativeResize="0">
            <a:picLocks noChangeArrowheads="1"/>
          </p:cNvPicPr>
          <p:nvPr/>
        </p:nvPicPr>
        <p:blipFill>
          <a:blip r:embed="rId2"/>
          <a:srcRect l="5000"/>
          <a:stretch>
            <a:fillRect/>
          </a:stretch>
        </p:blipFill>
        <p:spPr bwMode="auto">
          <a:xfrm>
            <a:off x="381000" y="228600"/>
            <a:ext cx="8382000" cy="4267200"/>
          </a:xfrm>
          <a:prstGeom prst="rect">
            <a:avLst/>
          </a:prstGeom>
          <a:noFill/>
          <a:ln w="9525">
            <a:noFill/>
            <a:miter lim="800000"/>
            <a:headEnd/>
            <a:tailEnd/>
          </a:ln>
          <a:effectLst/>
        </p:spPr>
      </p:pic>
      <p:sp>
        <p:nvSpPr>
          <p:cNvPr id="3" name="Title 6"/>
          <p:cNvSpPr txBox="1">
            <a:spLocks/>
          </p:cNvSpPr>
          <p:nvPr/>
        </p:nvSpPr>
        <p:spPr>
          <a:xfrm>
            <a:off x="1143000" y="4495800"/>
            <a:ext cx="6888480" cy="105156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Hình</a:t>
            </a:r>
            <a:r>
              <a:rPr kumimoji="0" lang="en-US" sz="1600" b="1" i="0" u="none" strike="noStrike" kern="1200" cap="none" spc="0" normalizeH="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1" i="0" u="none" strike="noStrike" kern="1200" cap="none" spc="0" normalizeH="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dạng</a:t>
            </a:r>
            <a:r>
              <a:rPr kumimoji="0" lang="en-US" sz="1600" b="1" i="0" u="none" strike="noStrike" kern="1200" cap="none" spc="0" normalizeH="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1" i="0" u="none" strike="noStrike" kern="1200" cap="none" spc="0" normalizeH="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ngoài</a:t>
            </a:r>
            <a:r>
              <a:rPr kumimoji="0" lang="en-US" sz="1600" b="1" i="0" u="none" strike="noStrike" kern="1200" cap="none" spc="0" normalizeH="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1" i="0" u="none" strike="noStrike" kern="1200" cap="none" spc="0" normalizeH="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của</a:t>
            </a:r>
            <a:r>
              <a:rPr kumimoji="0" lang="en-US" sz="1600" b="1" i="0" u="none" strike="noStrike" kern="1200" cap="none" spc="0" normalizeH="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1" i="0" u="none" strike="noStrike" kern="1200" cap="none" spc="0" normalizeH="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tôm</a:t>
            </a:r>
            <a:endParaRPr kumimoji="0" lang="en-US" sz="1600" b="1" i="0" u="none" strike="noStrike" kern="1200" cap="none" spc="0" normalizeH="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600" b="1" i="0" u="none" strike="noStrike" kern="1200" cap="none" spc="0" normalizeH="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1</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Phần</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đầu</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7.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Các</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răng</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gai</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trên</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chùy</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13.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Phần</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phụ</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đuôi</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r>
            <a:b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b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2.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Phần</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thân</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8.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Râu</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I 			14.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Đốt</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đuôi</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r>
            <a:b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b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3.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Phần</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đuôi</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9.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Râu</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II			15.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Chiều</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dài</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toàn</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thân</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r>
            <a:b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b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4.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Vỏ</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giáp</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đầu</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10.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Gai</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má</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16.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Dài</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đầu</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r>
            <a:b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b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5.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Mắt</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11.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Chân</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bò</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(5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đôi</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17.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Dài</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thân</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r>
            <a:b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b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6.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Chùy</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12.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Chân</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bơi</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(5 </a:t>
            </a:r>
            <a:r>
              <a:rPr kumimoji="0" lang="en-US" sz="16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đôi</a:t>
            </a:r>
            <a:r>
              <a:rPr kumimoji="0" lang="en-US" sz="16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a:t>
            </a:r>
            <a:endParaRPr kumimoji="0" lang="en-US" sz="1600" b="0" i="0" u="none" strike="noStrike" kern="1200" cap="none" spc="0" normalizeH="0" baseline="0" noProof="0" dirty="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5867400" cy="1938992"/>
          </a:xfrm>
          <a:prstGeom prst="rect">
            <a:avLst/>
          </a:prstGeom>
        </p:spPr>
        <p:txBody>
          <a:bodyPr wrap="square">
            <a:spAutoFit/>
          </a:bodyPr>
          <a:lstStyle/>
          <a:p>
            <a:r>
              <a:rPr lang="en-US" sz="2400" b="1" dirty="0" smtClean="0">
                <a:latin typeface="Times New Roman" pitchFamily="18" charset="0"/>
                <a:cs typeface="Times New Roman" pitchFamily="18" charset="0"/>
              </a:rPr>
              <a:t>2.4. </a:t>
            </a:r>
            <a:r>
              <a:rPr lang="en-US" sz="2400" b="1" dirty="0" err="1" smtClean="0">
                <a:latin typeface="Times New Roman" pitchFamily="18" charset="0"/>
                <a:cs typeface="Times New Roman" pitchFamily="18" charset="0"/>
              </a:rPr>
              <a:t>Đặc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cua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đồng</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2.4.5.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tiết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tương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tự</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tôm</a:t>
            </a:r>
            <a:r>
              <a:rPr lang="en-US" sz="2400" b="1" dirty="0" smtClean="0">
                <a:latin typeface="Times New Roman" pitchFamily="18" charset="0"/>
                <a:cs typeface="Times New Roman" pitchFamily="18" charset="0"/>
              </a:rPr>
              <a:t>)</a:t>
            </a:r>
          </a:p>
          <a:p>
            <a:r>
              <a:rPr lang="en-US" sz="2400" b="1" dirty="0" smtClean="0">
                <a:latin typeface="Times New Roman" pitchFamily="18" charset="0"/>
                <a:cs typeface="Times New Roman" pitchFamily="18" charset="0"/>
              </a:rPr>
              <a:t>2.4.6.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thần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kinh</a:t>
            </a:r>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p:txBody>
      </p:sp>
      <p:sp>
        <p:nvSpPr>
          <p:cNvPr id="167943" name="Rectangle 7"/>
          <p:cNvSpPr>
            <a:spLocks noChangeArrowheads="1"/>
          </p:cNvSpPr>
          <p:nvPr/>
        </p:nvSpPr>
        <p:spPr bwMode="auto">
          <a:xfrm>
            <a:off x="533400" y="1676400"/>
            <a:ext cx="4114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Đặc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điểm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hệ</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thần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hiện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tượng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tập</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trung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cao</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hạch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thần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ngực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bụng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269875" algn="just" defTabSz="914400" rtl="0" eaLnBrk="1" fontAlgn="base" latinLnBrk="0" hangingPunct="1">
              <a:lnSpc>
                <a:spcPct val="100000"/>
              </a:lnSpc>
              <a:spcBef>
                <a:spcPct val="0"/>
              </a:spcBef>
              <a:spcAft>
                <a:spcPct val="0"/>
              </a:spcAft>
              <a:buClrTx/>
              <a:buSzTx/>
              <a:buFontTx/>
              <a:buChar char="-"/>
              <a:tabLst/>
            </a:pPr>
            <a:r>
              <a:rPr lang="en-US" dirty="0" smtClean="0">
                <a:latin typeface="Times New Roman" pitchFamily="18" charset="0"/>
                <a:ea typeface="Times New Roman" pitchFamily="18" charset="0"/>
                <a:cs typeface="Times New Roman" pitchFamily="18" charset="0"/>
              </a:rPr>
              <a:t>Ở</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phần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đầu</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hệ</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thần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gồm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hạch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não</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vòng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thần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thực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quản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nhánh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hơi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mảnh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ở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phía</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sau</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thực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quản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269875" algn="just"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Trên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mỗi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nhánh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vòng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này</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một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hạch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nhỏ</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được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coi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hạch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giao</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cảm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Vòng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thần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thực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quản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nối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với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hạch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thần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ngực-bụng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tại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đó</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nhiều</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dây</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thần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tới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phần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phụ</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ngực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nội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quan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Chính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giữa</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khối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hạch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này</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một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lỗ</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nhỏ</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269875" algn="just"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Phía</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sau</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khối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hạch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thần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ngực-bụng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một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đôi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dây</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thần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bụng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dài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vào</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phần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bụng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67944" name="Picture 8"/>
          <p:cNvPicPr>
            <a:picLocks noChangeAspect="1" noChangeArrowheads="1"/>
          </p:cNvPicPr>
          <p:nvPr/>
        </p:nvPicPr>
        <p:blipFill>
          <a:blip r:embed="rId2"/>
          <a:srcRect/>
          <a:stretch>
            <a:fillRect/>
          </a:stretch>
        </p:blipFill>
        <p:spPr bwMode="auto">
          <a:xfrm>
            <a:off x="4724400" y="1676400"/>
            <a:ext cx="41148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5867400" cy="1200329"/>
          </a:xfrm>
          <a:prstGeom prst="rect">
            <a:avLst/>
          </a:prstGeom>
        </p:spPr>
        <p:txBody>
          <a:bodyPr wrap="square">
            <a:spAutoFit/>
          </a:bodyPr>
          <a:lstStyle/>
          <a:p>
            <a:r>
              <a:rPr lang="en-US" sz="2400" b="1" dirty="0" smtClean="0">
                <a:latin typeface="Times New Roman" pitchFamily="18" charset="0"/>
                <a:cs typeface="Times New Roman" pitchFamily="18" charset="0"/>
              </a:rPr>
              <a:t>2.4. </a:t>
            </a:r>
            <a:r>
              <a:rPr lang="en-US" sz="2400" b="1" dirty="0" err="1" smtClean="0">
                <a:latin typeface="Times New Roman" pitchFamily="18" charset="0"/>
                <a:cs typeface="Times New Roman" pitchFamily="18" charset="0"/>
              </a:rPr>
              <a:t>Đặc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cua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đồng</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2.4.7. </a:t>
            </a:r>
            <a:r>
              <a:rPr lang="en-US" sz="2400" b="1" dirty="0" err="1" smtClean="0">
                <a:latin typeface="Times New Roman" pitchFamily="18" charset="0"/>
                <a:cs typeface="Times New Roman" pitchFamily="18" charset="0"/>
              </a:rPr>
              <a:t>Hệ</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dục</a:t>
            </a:r>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p:txBody>
      </p:sp>
      <p:sp>
        <p:nvSpPr>
          <p:cNvPr id="168961" name="Rectangle 1"/>
          <p:cNvSpPr>
            <a:spLocks noChangeArrowheads="1"/>
          </p:cNvSpPr>
          <p:nvPr/>
        </p:nvSpPr>
        <p:spPr bwMode="auto">
          <a:xfrm>
            <a:off x="457200" y="1524000"/>
            <a:ext cx="4953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69875" algn="just" fontAlgn="base">
              <a:spcBef>
                <a:spcPct val="0"/>
              </a:spcBef>
              <a:spcAft>
                <a:spcPct val="0"/>
              </a:spcAft>
            </a:pPr>
            <a:r>
              <a:rPr lang="en-US" b="1" dirty="0" smtClean="0">
                <a:latin typeface="Times New Roman" pitchFamily="18" charset="0"/>
                <a:ea typeface="Times New Roman" pitchFamily="18" charset="0"/>
                <a:cs typeface="Times New Roman" pitchFamily="18" charset="0"/>
              </a:rPr>
              <a:t>Con </a:t>
            </a:r>
            <a:r>
              <a:rPr lang="en-US" b="1" dirty="0" err="1" smtClean="0">
                <a:latin typeface="Times New Roman" pitchFamily="18" charset="0"/>
                <a:ea typeface="Times New Roman" pitchFamily="18" charset="0"/>
                <a:cs typeface="Times New Roman" pitchFamily="18" charset="0"/>
              </a:rPr>
              <a:t>đực</a:t>
            </a:r>
            <a:r>
              <a:rPr lang="en-US" b="1" dirty="0" smtClean="0">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Tuyến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sinh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dục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hình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ống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dài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tuyến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tinh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màu</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trắng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nhạt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nằm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khối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gan-tụy</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ống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dẫn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tinh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dài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cuộn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lại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rồi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đổ</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lỗ</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sinh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dục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ở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mặt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bụng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p:txBody>
      </p:sp>
      <p:sp>
        <p:nvSpPr>
          <p:cNvPr id="9" name="Rectangle 8"/>
          <p:cNvSpPr/>
          <p:nvPr/>
        </p:nvSpPr>
        <p:spPr>
          <a:xfrm>
            <a:off x="381000" y="4038600"/>
            <a:ext cx="4953000" cy="1200329"/>
          </a:xfrm>
          <a:prstGeom prst="rect">
            <a:avLst/>
          </a:prstGeom>
        </p:spPr>
        <p:txBody>
          <a:bodyPr wrap="square">
            <a:spAutoFit/>
          </a:bodyPr>
          <a:lstStyle/>
          <a:p>
            <a:pPr lvl="0" indent="269875" algn="just" fontAlgn="base">
              <a:spcBef>
                <a:spcPct val="0"/>
              </a:spcBef>
              <a:spcAft>
                <a:spcPct val="0"/>
              </a:spcAft>
            </a:pPr>
            <a:r>
              <a:rPr lang="en-US" b="1" dirty="0" smtClean="0">
                <a:latin typeface="Times New Roman" pitchFamily="18" charset="0"/>
                <a:ea typeface="Times New Roman" pitchFamily="18" charset="0"/>
                <a:cs typeface="Times New Roman" pitchFamily="18" charset="0"/>
              </a:rPr>
              <a:t>Con </a:t>
            </a:r>
            <a:r>
              <a:rPr lang="en-US" b="1" dirty="0" err="1" smtClean="0">
                <a:latin typeface="Times New Roman" pitchFamily="18" charset="0"/>
                <a:ea typeface="Times New Roman" pitchFamily="18" charset="0"/>
                <a:cs typeface="Times New Roman" pitchFamily="18" charset="0"/>
              </a:rPr>
              <a:t>cái</a:t>
            </a:r>
            <a:r>
              <a:rPr lang="en-US" b="1"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tuyến</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trứng</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thay</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đổi</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màu</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sắc</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tùy</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giai</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đoạn</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phát</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triển</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của</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tế</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bào</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sinh</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dục</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Khi</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trứng</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chín</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có</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màu</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đỏ</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da</a:t>
            </a:r>
            <a:r>
              <a:rPr lang="en-US" dirty="0" smtClean="0">
                <a:latin typeface="Times New Roman" pitchFamily="18" charset="0"/>
                <a:ea typeface="Times New Roman" pitchFamily="18" charset="0"/>
                <a:cs typeface="Times New Roman" pitchFamily="18" charset="0"/>
              </a:rPr>
              <a:t> cam. </a:t>
            </a:r>
            <a:r>
              <a:rPr lang="en-US" dirty="0" err="1" smtClean="0">
                <a:latin typeface="Times New Roman" pitchFamily="18" charset="0"/>
                <a:ea typeface="Times New Roman" pitchFamily="18" charset="0"/>
                <a:cs typeface="Times New Roman" pitchFamily="18" charset="0"/>
              </a:rPr>
              <a:t>ống</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dẫn</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trứng</a:t>
            </a:r>
            <a:r>
              <a:rPr lang="en-US" dirty="0" smtClean="0">
                <a:latin typeface="Times New Roman" pitchFamily="18" charset="0"/>
                <a:ea typeface="Times New Roman" pitchFamily="18" charset="0"/>
                <a:cs typeface="Times New Roman" pitchFamily="18" charset="0"/>
              </a:rPr>
              <a:t> to, </a:t>
            </a:r>
            <a:r>
              <a:rPr lang="en-US" dirty="0" err="1" smtClean="0">
                <a:latin typeface="Times New Roman" pitchFamily="18" charset="0"/>
                <a:ea typeface="Times New Roman" pitchFamily="18" charset="0"/>
                <a:cs typeface="Times New Roman" pitchFamily="18" charset="0"/>
              </a:rPr>
              <a:t>đổ</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thẳng</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ra</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lỗ</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sinh</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dục</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cái</a:t>
            </a:r>
            <a:r>
              <a:rPr lang="en-US" dirty="0" smtClean="0">
                <a:latin typeface="Times New Roman" pitchFamily="18" charset="0"/>
                <a:ea typeface="Times New Roman" pitchFamily="18" charset="0"/>
                <a:cs typeface="Times New Roman" pitchFamily="18" charset="0"/>
              </a:rPr>
              <a:t> ở </a:t>
            </a:r>
            <a:r>
              <a:rPr lang="en-US" dirty="0" err="1" smtClean="0">
                <a:latin typeface="Times New Roman" pitchFamily="18" charset="0"/>
                <a:ea typeface="Times New Roman" pitchFamily="18" charset="0"/>
                <a:cs typeface="Times New Roman" pitchFamily="18" charset="0"/>
              </a:rPr>
              <a:t>mặt</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bụng</a:t>
            </a:r>
            <a:r>
              <a:rPr lang="en-US" dirty="0" smtClean="0">
                <a:latin typeface="Times New Roman" pitchFamily="18" charset="0"/>
                <a:ea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pic>
        <p:nvPicPr>
          <p:cNvPr id="168962" name="Picture 2"/>
          <p:cNvPicPr>
            <a:picLocks noChangeAspect="1" noChangeArrowheads="1"/>
          </p:cNvPicPr>
          <p:nvPr/>
        </p:nvPicPr>
        <p:blipFill>
          <a:blip r:embed="rId2"/>
          <a:srcRect/>
          <a:stretch>
            <a:fillRect/>
          </a:stretch>
        </p:blipFill>
        <p:spPr bwMode="auto">
          <a:xfrm>
            <a:off x="5410200" y="3352800"/>
            <a:ext cx="3276600" cy="2526476"/>
          </a:xfrm>
          <a:prstGeom prst="rect">
            <a:avLst/>
          </a:prstGeom>
          <a:noFill/>
          <a:ln w="9525">
            <a:noFill/>
            <a:miter lim="800000"/>
            <a:headEnd/>
            <a:tailEnd/>
          </a:ln>
          <a:effectLst/>
        </p:spPr>
      </p:pic>
      <p:pic>
        <p:nvPicPr>
          <p:cNvPr id="168963" name="Picture 3"/>
          <p:cNvPicPr>
            <a:picLocks noChangeAspect="1" noChangeArrowheads="1"/>
          </p:cNvPicPr>
          <p:nvPr/>
        </p:nvPicPr>
        <p:blipFill>
          <a:blip r:embed="rId3"/>
          <a:srcRect/>
          <a:stretch>
            <a:fillRect/>
          </a:stretch>
        </p:blipFill>
        <p:spPr bwMode="auto">
          <a:xfrm>
            <a:off x="5410200" y="838200"/>
            <a:ext cx="3276600" cy="24073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5867400" cy="461665"/>
          </a:xfrm>
          <a:prstGeom prst="rect">
            <a:avLst/>
          </a:prstGeom>
        </p:spPr>
        <p:txBody>
          <a:bodyPr wrap="square">
            <a:spAutoFit/>
          </a:bodyPr>
          <a:lstStyle/>
          <a:p>
            <a:r>
              <a:rPr lang="en-US" sz="2400" b="1" dirty="0" smtClean="0">
                <a:latin typeface="Times New Roman" pitchFamily="18" charset="0"/>
                <a:cs typeface="Times New Roman" pitchFamily="18" charset="0"/>
              </a:rPr>
              <a:t>2.5. </a:t>
            </a:r>
            <a:r>
              <a:rPr lang="en-US" sz="2400" b="1" dirty="0" err="1" smtClean="0">
                <a:latin typeface="Times New Roman" pitchFamily="18" charset="0"/>
                <a:cs typeface="Times New Roman" pitchFamily="18" charset="0"/>
              </a:rPr>
              <a:t>Chức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đôi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phụ</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bộ</a:t>
            </a:r>
            <a:endParaRPr lang="en-US" sz="2400" b="1" dirty="0" smtClean="0">
              <a:latin typeface="Times New Roman" pitchFamily="18" charset="0"/>
              <a:cs typeface="Times New Roman" pitchFamily="18" charset="0"/>
            </a:endParaRPr>
          </a:p>
        </p:txBody>
      </p:sp>
      <p:sp>
        <p:nvSpPr>
          <p:cNvPr id="23553" name="Rectangle 1"/>
          <p:cNvSpPr>
            <a:spLocks noChangeArrowheads="1"/>
          </p:cNvSpPr>
          <p:nvPr/>
        </p:nvSpPr>
        <p:spPr bwMode="auto">
          <a:xfrm>
            <a:off x="304800" y="685800"/>
            <a:ext cx="815340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3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69875" algn="just" defTabSz="914400" rtl="0" eaLnBrk="1" fontAlgn="base" latinLnBrk="0" hangingPunct="1">
              <a:lnSpc>
                <a:spcPct val="130000"/>
              </a:lnSpc>
              <a:spcBef>
                <a:spcPct val="0"/>
              </a:spcBef>
              <a:spcAft>
                <a:spcPct val="0"/>
              </a:spcAft>
              <a:buClrTx/>
              <a:buSzTx/>
              <a:buFontTx/>
              <a:buNone/>
              <a:tabLst/>
            </a:pPr>
            <a:endParaRPr lang="en-US" dirty="0" smtClean="0">
              <a:latin typeface="Times New Roman" pitchFamily="18" charset="0"/>
              <a:ea typeface="Times New Roman" pitchFamily="18" charset="0"/>
              <a:cs typeface="Times New Roman" pitchFamily="18" charset="0"/>
            </a:endParaRPr>
          </a:p>
          <a:p>
            <a:pPr lvl="0" indent="269875" algn="just" fontAlgn="base">
              <a:lnSpc>
                <a:spcPct val="130000"/>
              </a:lnSpc>
              <a:spcBef>
                <a:spcPct val="0"/>
              </a:spcBef>
              <a:spcAft>
                <a:spcPct val="0"/>
              </a:spcAft>
            </a:pPr>
            <a:r>
              <a:rPr lang="vi-VN" dirty="0" smtClean="0">
                <a:latin typeface="Times New Roman" pitchFamily="18" charset="0"/>
                <a:cs typeface="Times New Roman" pitchFamily="18" charset="0"/>
              </a:rPr>
              <a:t>Cơ thể giáp xác 10 chân được tạo thành từ 19 đốt tổ hợp lại thành hai phần chính: phần đầu ngực và phần bụng. Mỗi đốt có một cặp phần phụ, mặc dù ở nhiều nhóm những phần phụ này có thể bị tiêu giảm hay đã biến mất. </a:t>
            </a:r>
            <a:endParaRPr lang="en-US" dirty="0" smtClean="0">
              <a:latin typeface="Times New Roman" pitchFamily="18" charset="0"/>
              <a:cs typeface="Times New Roman" pitchFamily="18" charset="0"/>
            </a:endParaRPr>
          </a:p>
          <a:p>
            <a:pPr lvl="0" indent="269875" algn="just" fontAlgn="base">
              <a:lnSpc>
                <a:spcPct val="130000"/>
              </a:lnSpc>
              <a:spcBef>
                <a:spcPct val="0"/>
              </a:spcBef>
              <a:spcAft>
                <a:spcPct val="0"/>
              </a:spcAft>
            </a:pP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Tùy</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theo</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chức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phận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phần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phụ</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tôm</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khác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nhau</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về</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hình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dạng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cấu</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tạo</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nhưng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cơ</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bản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vẫn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phần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phụ</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hai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nhánh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Mỗi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phần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phụ</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gồm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hai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đốt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gốc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269875" algn="just" defTabSz="914400" rtl="0" eaLnBrk="1" fontAlgn="base" latinLnBrk="0" hangingPunct="1">
              <a:lnSpc>
                <a:spcPct val="130000"/>
              </a:lnSpc>
              <a:spcBef>
                <a:spcPct val="0"/>
              </a:spcBef>
              <a:spcAft>
                <a:spcPct val="0"/>
              </a:spcAft>
              <a:buClrTx/>
              <a:buSzTx/>
              <a:buFontTx/>
              <a:buNone/>
              <a:tabLst/>
            </a:pPr>
            <a:r>
              <a:rPr lang="en-US" dirty="0" smtClean="0">
                <a:latin typeface="Times New Roman" pitchFamily="18" charset="0"/>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Đốt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thứ</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nhất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coxopodite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nối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với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thân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269875" algn="just" defTabSz="914400" rtl="0" eaLnBrk="1" fontAlgn="base" latinLnBrk="0" hangingPunct="1">
              <a:lnSpc>
                <a:spcPct val="130000"/>
              </a:lnSpc>
              <a:spcBef>
                <a:spcPct val="0"/>
              </a:spcBef>
              <a:spcAft>
                <a:spcPct val="0"/>
              </a:spcAft>
              <a:buClrTx/>
              <a:buSzTx/>
              <a:buFontTx/>
              <a:buNone/>
              <a:tabLst/>
            </a:pPr>
            <a:r>
              <a:rPr lang="en-US" dirty="0" smtClean="0">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Đốt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thứ</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hai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basipodite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nối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với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hai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nhánh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ngọn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nhánh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ngọn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ngoài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exopodite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nhánh</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ngọn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endopodite</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5867400" cy="461665"/>
          </a:xfrm>
          <a:prstGeom prst="rect">
            <a:avLst/>
          </a:prstGeom>
        </p:spPr>
        <p:txBody>
          <a:bodyPr wrap="square">
            <a:spAutoFit/>
          </a:bodyPr>
          <a:lstStyle/>
          <a:p>
            <a:r>
              <a:rPr lang="en-US" sz="2400" b="1" dirty="0" smtClean="0">
                <a:latin typeface="Times New Roman" pitchFamily="18" charset="0"/>
                <a:cs typeface="Times New Roman" pitchFamily="18" charset="0"/>
              </a:rPr>
              <a:t>2.5. </a:t>
            </a:r>
            <a:r>
              <a:rPr lang="en-US" sz="2400" b="1" dirty="0" err="1" smtClean="0">
                <a:latin typeface="Times New Roman" pitchFamily="18" charset="0"/>
                <a:cs typeface="Times New Roman" pitchFamily="18" charset="0"/>
              </a:rPr>
              <a:t>Chức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đôi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phụ</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bộ</a:t>
            </a:r>
            <a:endParaRPr lang="en-US" sz="2400" b="1" dirty="0" smtClean="0">
              <a:latin typeface="Times New Roman" pitchFamily="18" charset="0"/>
              <a:cs typeface="Times New Roman" pitchFamily="18" charset="0"/>
            </a:endParaRPr>
          </a:p>
        </p:txBody>
      </p:sp>
      <p:sp>
        <p:nvSpPr>
          <p:cNvPr id="23553" name="Rectangle 1"/>
          <p:cNvSpPr>
            <a:spLocks noChangeArrowheads="1"/>
          </p:cNvSpPr>
          <p:nvPr/>
        </p:nvSpPr>
        <p:spPr bwMode="auto">
          <a:xfrm>
            <a:off x="304800" y="304800"/>
            <a:ext cx="81534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3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69875" algn="just" defTabSz="914400" rtl="0" eaLnBrk="1" fontAlgn="base" latinLnBrk="0" hangingPunct="1">
              <a:lnSpc>
                <a:spcPct val="130000"/>
              </a:lnSpc>
              <a:spcBef>
                <a:spcPct val="0"/>
              </a:spcBef>
              <a:spcAft>
                <a:spcPct val="0"/>
              </a:spcAft>
              <a:buClrTx/>
              <a:buSzTx/>
              <a:buFontTx/>
              <a:buNone/>
              <a:tabLst/>
            </a:pPr>
            <a:endParaRPr lang="en-US" sz="2000" dirty="0" smtClean="0">
              <a:latin typeface="Times New Roman" pitchFamily="18" charset="0"/>
              <a:ea typeface="Times New Roman" pitchFamily="18" charset="0"/>
              <a:cs typeface="Times New Roman" pitchFamily="18" charset="0"/>
            </a:endParaRPr>
          </a:p>
          <a:p>
            <a:pPr marL="0" marR="0" lvl="0" indent="269875" algn="just" defTabSz="914400" rtl="0" eaLnBrk="1" fontAlgn="base" latinLnBrk="0" hangingPunct="1">
              <a:lnSpc>
                <a:spcPct val="13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Chức</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năng</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đôi</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phần</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phụ</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cảm</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giác</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bò</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lấ</a:t>
            </a:r>
            <a:r>
              <a:rPr lang="en-US" dirty="0" err="1" smtClean="0">
                <a:latin typeface="Times New Roman" pitchFamily="18" charset="0"/>
                <a:ea typeface="Times New Roman" pitchFamily="18" charset="0"/>
                <a:cs typeface="Times New Roman" pitchFamily="18" charset="0"/>
              </a:rPr>
              <a:t>y</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thức</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ăn</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sinh</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sản</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phòng</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vệ</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tấn</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công</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kẻ</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thù</a:t>
            </a:r>
            <a:r>
              <a:rPr lang="en-US" dirty="0" smtClean="0">
                <a:latin typeface="Times New Roman" pitchFamily="18" charset="0"/>
                <a:ea typeface="Times New Roman" pitchFamily="18" charset="0"/>
                <a:cs typeface="Times New Roman" pitchFamily="18" charset="0"/>
              </a:rPr>
              <a:t>…</a:t>
            </a:r>
            <a:endPar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69875" algn="just" defTabSz="914400" rtl="0" eaLnBrk="1" fontAlgn="base" latinLnBrk="0" hangingPunct="1">
              <a:lnSpc>
                <a:spcPct val="130000"/>
              </a:lnSpc>
              <a:spcBef>
                <a:spcPct val="0"/>
              </a:spcBef>
              <a:spcAft>
                <a:spcPct val="0"/>
              </a:spcAft>
              <a:buClrTx/>
              <a:buSzTx/>
              <a:buFontTx/>
              <a:buNone/>
              <a:tabLst/>
            </a:pP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cặp</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chân</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hàm</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chức</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năng</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như</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phần</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phụ</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miệng</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en-US" dirty="0" smtClean="0">
                <a:latin typeface="Times New Roman" pitchFamily="18" charset="0"/>
                <a:ea typeface="Times New Roman" pitchFamily="18" charset="0"/>
                <a:cs typeface="Times New Roman" pitchFamily="18" charset="0"/>
              </a:rPr>
              <a:t>Ở </a:t>
            </a:r>
            <a:r>
              <a:rPr lang="en-US" dirty="0" err="1" smtClean="0">
                <a:latin typeface="Times New Roman" pitchFamily="18" charset="0"/>
                <a:ea typeface="Times New Roman" pitchFamily="18" charset="0"/>
                <a:cs typeface="Times New Roman" pitchFamily="18" charset="0"/>
              </a:rPr>
              <a:t>nhóm</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kém</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tiến</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hóa</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có</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chức</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năng</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như</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các</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chân</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bò</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để</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bò</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và</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lấy</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thức</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ăn</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phòng</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vệ</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tấn</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công</a:t>
            </a:r>
            <a:r>
              <a:rPr lang="en-US" dirty="0" smtClean="0">
                <a:latin typeface="Times New Roman" pitchFamily="18" charset="0"/>
                <a:ea typeface="Times New Roman" pitchFamily="18" charset="0"/>
                <a:cs typeface="Times New Roman" pitchFamily="18" charset="0"/>
              </a:rPr>
              <a:t>…</a:t>
            </a:r>
          </a:p>
          <a:p>
            <a:pPr marL="0" marR="0" lvl="0" indent="269875" algn="just" defTabSz="914400" rtl="0" eaLnBrk="1" fontAlgn="base" latinLnBrk="0" hangingPunct="1">
              <a:lnSpc>
                <a:spcPct val="130000"/>
              </a:lnSpc>
              <a:spcBef>
                <a:spcPct val="0"/>
              </a:spcBef>
              <a:spcAft>
                <a:spcPct val="0"/>
              </a:spcAft>
              <a:buClrTx/>
              <a:buSzTx/>
              <a:buFontTx/>
              <a:buNone/>
              <a:tabLst/>
            </a:pP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Trên</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chân</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bò</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còn</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có</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cơ</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quan</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sinh</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dục</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chân</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sinh</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sản</a:t>
            </a:r>
            <a:r>
              <a:rPr lang="en-US" dirty="0" smtClean="0">
                <a:latin typeface="Times New Roman" pitchFamily="18" charset="0"/>
                <a:ea typeface="Times New Roman" pitchFamily="18" charset="0"/>
                <a:cs typeface="Times New Roman" pitchFamily="18" charset="0"/>
              </a:rPr>
              <a:t>): ở </a:t>
            </a:r>
            <a:r>
              <a:rPr lang="en-US" dirty="0" err="1" smtClean="0">
                <a:latin typeface="Times New Roman" pitchFamily="18" charset="0"/>
                <a:ea typeface="Times New Roman" pitchFamily="18" charset="0"/>
                <a:cs typeface="Times New Roman" pitchFamily="18" charset="0"/>
              </a:rPr>
              <a:t>cặp</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chân</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bò</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thứ</a:t>
            </a:r>
            <a:r>
              <a:rPr lang="en-US" dirty="0" smtClean="0">
                <a:latin typeface="Times New Roman" pitchFamily="18" charset="0"/>
                <a:ea typeface="Times New Roman" pitchFamily="18" charset="0"/>
                <a:cs typeface="Times New Roman" pitchFamily="18" charset="0"/>
              </a:rPr>
              <a:t> 3 (con </a:t>
            </a:r>
            <a:r>
              <a:rPr lang="en-US" dirty="0" err="1" smtClean="0">
                <a:latin typeface="Times New Roman" pitchFamily="18" charset="0"/>
                <a:ea typeface="Times New Roman" pitchFamily="18" charset="0"/>
                <a:cs typeface="Times New Roman" pitchFamily="18" charset="0"/>
              </a:rPr>
              <a:t>cái</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và</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thứ</a:t>
            </a:r>
            <a:r>
              <a:rPr lang="en-US" dirty="0" smtClean="0">
                <a:latin typeface="Times New Roman" pitchFamily="18" charset="0"/>
                <a:ea typeface="Times New Roman" pitchFamily="18" charset="0"/>
                <a:cs typeface="Times New Roman" pitchFamily="18" charset="0"/>
              </a:rPr>
              <a:t> 5 (con </a:t>
            </a:r>
            <a:r>
              <a:rPr lang="en-US" dirty="0" err="1" smtClean="0">
                <a:latin typeface="Times New Roman" pitchFamily="18" charset="0"/>
                <a:ea typeface="Times New Roman" pitchFamily="18" charset="0"/>
                <a:cs typeface="Times New Roman" pitchFamily="18" charset="0"/>
              </a:rPr>
              <a:t>đực</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làm</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nhiệm</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vụ</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giữ</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trứng</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đã</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được</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thụ</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tinh</a:t>
            </a:r>
            <a:r>
              <a:rPr lang="en-US" dirty="0" smtClean="0">
                <a:latin typeface="Times New Roman" pitchFamily="18" charset="0"/>
                <a:ea typeface="Times New Roman" pitchFamily="18" charset="0"/>
                <a:cs typeface="Times New Roman" pitchFamily="18" charset="0"/>
              </a:rPr>
              <a:t>.</a:t>
            </a:r>
          </a:p>
          <a:p>
            <a:pPr marL="0" marR="0" lvl="0" indent="269875" algn="just" defTabSz="914400" rtl="0" eaLnBrk="1" fontAlgn="base" latinLnBrk="0" hangingPunct="1">
              <a:lnSpc>
                <a:spcPct val="130000"/>
              </a:lnSpc>
              <a:spcBef>
                <a:spcPct val="0"/>
              </a:spcBef>
              <a:spcAft>
                <a:spcPct val="0"/>
              </a:spcAft>
              <a:buClrTx/>
              <a:buSzTx/>
              <a:buFontTx/>
              <a:buNone/>
              <a:tabLst/>
            </a:pP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Phần</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phụ</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từ</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chân</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hàm</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thứ</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2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đến</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chân</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bò</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thứ</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5: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được</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gắn</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1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mang</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ỏ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gốc</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tác</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dụng</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làm</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sạch</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mang</a:t>
            </a:r>
            <a:r>
              <a:rPr kumimoji="0" lang="en-US"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269875" algn="just" defTabSz="914400" rtl="0" eaLnBrk="1" fontAlgn="base" latinLnBrk="0" hangingPunct="1">
              <a:lnSpc>
                <a:spcPct val="130000"/>
              </a:lnSpc>
              <a:spcBef>
                <a:spcPct val="0"/>
              </a:spcBef>
              <a:spcAft>
                <a:spcPct val="0"/>
              </a:spcAft>
              <a:buClrTx/>
              <a:buSzTx/>
              <a:buFontTx/>
              <a:buNone/>
              <a:tabLst/>
            </a:pPr>
            <a:r>
              <a:rPr lang="en-US" baseline="0" dirty="0" smtClean="0">
                <a:latin typeface="Times New Roman" pitchFamily="18" charset="0"/>
                <a:ea typeface="Times New Roman" pitchFamily="18" charset="0"/>
                <a:cs typeface="Times New Roman" pitchFamily="18" charset="0"/>
              </a:rPr>
              <a:t>+</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Cuối</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bụng</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có</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cặp</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chân</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đuôi</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tác</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dụng</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như</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bánh</a:t>
            </a:r>
            <a:r>
              <a:rPr lang="en-US" dirty="0" smtClean="0">
                <a:latin typeface="Times New Roman" pitchFamily="18" charset="0"/>
                <a:ea typeface="Times New Roman" pitchFamily="18" charset="0"/>
                <a:cs typeface="Times New Roman" pitchFamily="18" charset="0"/>
              </a:rPr>
              <a:t> </a:t>
            </a:r>
            <a:r>
              <a:rPr lang="en-US" dirty="0" err="1" smtClean="0">
                <a:latin typeface="Times New Roman" pitchFamily="18" charset="0"/>
                <a:ea typeface="Times New Roman" pitchFamily="18" charset="0"/>
                <a:cs typeface="Times New Roman" pitchFamily="18" charset="0"/>
              </a:rPr>
              <a:t>lái</a:t>
            </a: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5867400" cy="461665"/>
          </a:xfrm>
          <a:prstGeom prst="rect">
            <a:avLst/>
          </a:prstGeom>
        </p:spPr>
        <p:txBody>
          <a:bodyPr wrap="square">
            <a:spAutoFit/>
          </a:bodyPr>
          <a:lstStyle/>
          <a:p>
            <a:r>
              <a:rPr lang="en-US" sz="2400" b="1" dirty="0" smtClean="0">
                <a:latin typeface="Times New Roman" pitchFamily="18" charset="0"/>
                <a:cs typeface="Times New Roman" pitchFamily="18" charset="0"/>
              </a:rPr>
              <a:t>2.5. </a:t>
            </a:r>
            <a:r>
              <a:rPr lang="en-US" sz="2400" b="1" dirty="0" err="1" smtClean="0">
                <a:latin typeface="Times New Roman" pitchFamily="18" charset="0"/>
                <a:cs typeface="Times New Roman" pitchFamily="18" charset="0"/>
              </a:rPr>
              <a:t>Chức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đôi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phụ</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bộ</a:t>
            </a:r>
            <a:endParaRPr lang="en-US" sz="2400" b="1" dirty="0" smtClean="0">
              <a:latin typeface="Times New Roman" pitchFamily="18" charset="0"/>
              <a:cs typeface="Times New Roman" pitchFamily="18" charset="0"/>
            </a:endParaRPr>
          </a:p>
        </p:txBody>
      </p:sp>
      <p:sp>
        <p:nvSpPr>
          <p:cNvPr id="23553" name="Rectangle 1"/>
          <p:cNvSpPr>
            <a:spLocks noChangeArrowheads="1"/>
          </p:cNvSpPr>
          <p:nvPr/>
        </p:nvSpPr>
        <p:spPr bwMode="auto">
          <a:xfrm>
            <a:off x="381000" y="990600"/>
            <a:ext cx="8153400" cy="47736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3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69875" algn="just" defTabSz="914400" rtl="0" eaLnBrk="1" fontAlgn="base" latinLnBrk="0" hangingPunct="1">
              <a:lnSpc>
                <a:spcPct val="130000"/>
              </a:lnSpc>
              <a:spcBef>
                <a:spcPct val="0"/>
              </a:spcBef>
              <a:spcAft>
                <a:spcPct val="0"/>
              </a:spcAft>
              <a:buClrTx/>
              <a:buSzTx/>
              <a:buFontTx/>
              <a:buNone/>
              <a:tabLst/>
            </a:pPr>
            <a:endParaRPr lang="en-US" dirty="0" smtClean="0">
              <a:latin typeface="Times New Roman" pitchFamily="18" charset="0"/>
              <a:ea typeface="Times New Roman" pitchFamily="18" charset="0"/>
              <a:cs typeface="Times New Roman" pitchFamily="18" charset="0"/>
            </a:endParaRPr>
          </a:p>
          <a:p>
            <a:pPr lvl="0" indent="269875" algn="just" fontAlgn="base">
              <a:lnSpc>
                <a:spcPct val="130000"/>
              </a:lnSpc>
              <a:spcBef>
                <a:spcPct val="0"/>
              </a:spcBef>
              <a:spcAft>
                <a:spcPct val="0"/>
              </a:spcAft>
            </a:pPr>
            <a:r>
              <a:rPr lang="en-US" b="1" dirty="0" err="1" smtClean="0">
                <a:latin typeface="Times New Roman" pitchFamily="18" charset="0"/>
                <a:cs typeface="Times New Roman" pitchFamily="18" charset="0"/>
              </a:rPr>
              <a:t>Tôm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càng</a:t>
            </a:r>
            <a:r>
              <a:rPr lang="en-US" b="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Macrobrachium</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nipponense</a:t>
            </a:r>
            <a:r>
              <a:rPr lang="en-US" b="1" i="1" dirty="0" smtClean="0">
                <a:latin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tất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cả</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19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đôi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phần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phụ</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sắp</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xếp</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theo</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thứ</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tự</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từ</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phía</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đầu</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xuống</a:t>
            </a:r>
            <a:r>
              <a:rPr lang="en-US" dirty="0" smtClean="0">
                <a:latin typeface="Times New Roman" pitchFamily="18" charset="0"/>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lvl="0" indent="269875" algn="just" fontAlgn="base">
              <a:lnSpc>
                <a:spcPct val="130000"/>
              </a:lnSpc>
              <a:spcBef>
                <a:spcPct val="0"/>
              </a:spcBef>
              <a:spcAft>
                <a:spcPct val="0"/>
              </a:spcAft>
            </a:pPr>
            <a:r>
              <a:rPr lang="en-US" dirty="0" smtClean="0">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đôi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anten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lvl="0" indent="269875" algn="just" fontAlgn="base">
              <a:lnSpc>
                <a:spcPct val="130000"/>
              </a:lnSpc>
              <a:spcBef>
                <a:spcPct val="0"/>
              </a:spcBef>
              <a:spcAft>
                <a:spcPct val="0"/>
              </a:spcAft>
            </a:pPr>
            <a:r>
              <a:rPr lang="en-US" dirty="0" smtClean="0">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đôi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hàm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trên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lvl="0" indent="269875" algn="just" fontAlgn="base">
              <a:lnSpc>
                <a:spcPct val="130000"/>
              </a:lnSpc>
              <a:spcBef>
                <a:spcPct val="0"/>
              </a:spcBef>
              <a:spcAft>
                <a:spcPct val="0"/>
              </a:spcAft>
            </a:pPr>
            <a:r>
              <a:rPr lang="en-US" dirty="0" smtClean="0">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đôi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hàm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dưới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lvl="0" indent="269875" algn="just" fontAlgn="base">
              <a:lnSpc>
                <a:spcPct val="130000"/>
              </a:lnSpc>
              <a:spcBef>
                <a:spcPct val="0"/>
              </a:spcBef>
              <a:spcAft>
                <a:spcPct val="0"/>
              </a:spcAft>
            </a:pPr>
            <a:r>
              <a:rPr lang="en-US" dirty="0" smtClean="0">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đôi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chân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hàm</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lvl="0" indent="269875" algn="just" fontAlgn="base">
              <a:lnSpc>
                <a:spcPct val="130000"/>
              </a:lnSpc>
              <a:spcBef>
                <a:spcPct val="0"/>
              </a:spcBef>
              <a:spcAft>
                <a:spcPct val="0"/>
              </a:spcAft>
            </a:pPr>
            <a:r>
              <a:rPr lang="en-US" dirty="0" smtClean="0">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đôi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chân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bò</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chân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ngực</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lvl="0" indent="269875" algn="just" fontAlgn="base">
              <a:lnSpc>
                <a:spcPct val="130000"/>
              </a:lnSpc>
              <a:spcBef>
                <a:spcPct val="0"/>
              </a:spcBef>
              <a:spcAft>
                <a:spcPct val="0"/>
              </a:spcAft>
            </a:pPr>
            <a:r>
              <a:rPr lang="en-US" dirty="0" smtClean="0">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đôi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chân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bơi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chân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bụng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lvl="0" indent="269875" algn="just" fontAlgn="base">
              <a:lnSpc>
                <a:spcPct val="130000"/>
              </a:lnSpc>
              <a:spcBef>
                <a:spcPct val="0"/>
              </a:spcBef>
              <a:spcAft>
                <a:spcPct val="0"/>
              </a:spcAft>
            </a:pPr>
            <a:r>
              <a:rPr lang="en-US" dirty="0" smtClean="0">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đôi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chân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đuôi</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telson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không</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phần</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phụ</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lvl="0" indent="269875" algn="just" fontAlgn="base">
              <a:lnSpc>
                <a:spcPct val="130000"/>
              </a:lnSpc>
              <a:spcBef>
                <a:spcPct val="0"/>
              </a:spcBef>
              <a:spcAft>
                <a:spcPct val="0"/>
              </a:spcAft>
            </a:pPr>
            <a:endPar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indent="269875" algn="just" fontAlgn="base">
              <a:lnSpc>
                <a:spcPct val="130000"/>
              </a:lnSpc>
              <a:spcBef>
                <a:spcPct val="0"/>
              </a:spcBef>
              <a:spcAft>
                <a:spcPct val="0"/>
              </a:spcAft>
            </a:pP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8305800" cy="5940088"/>
          </a:xfrm>
          <a:prstGeom prst="rect">
            <a:avLst/>
          </a:prstGeom>
        </p:spPr>
        <p:txBody>
          <a:bodyPr wrap="square">
            <a:spAutoFit/>
          </a:bodyPr>
          <a:lstStyle/>
          <a:p>
            <a:r>
              <a:rPr lang="en-US" sz="2400" b="1" dirty="0" smtClean="0">
                <a:latin typeface="Times New Roman" pitchFamily="18" charset="0"/>
                <a:cs typeface="Times New Roman" pitchFamily="18" charset="0"/>
              </a:rPr>
              <a:t>2.6.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biệt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tính</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2.6.1.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biệt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tôm</a:t>
            </a:r>
            <a:endParaRPr lang="en-US" sz="2400" b="1" dirty="0" smtClean="0">
              <a:latin typeface="Times New Roman" pitchFamily="18" charset="0"/>
              <a:cs typeface="Times New Roman" pitchFamily="18" charset="0"/>
            </a:endParaRPr>
          </a:p>
          <a:p>
            <a:pPr algn="just">
              <a:buFontTx/>
              <a:buChar char="-"/>
            </a:pPr>
            <a:r>
              <a:rPr lang="en-US" sz="2000" b="1" dirty="0" err="1" smtClean="0">
                <a:latin typeface="Times New Roman" pitchFamily="18" charset="0"/>
                <a:cs typeface="Times New Roman" pitchFamily="18" charset="0"/>
              </a:rPr>
              <a:t>Tôm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càng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xanh</a:t>
            </a:r>
            <a:endParaRPr lang="en-US" sz="2000" b="1" dirty="0" smtClean="0">
              <a:latin typeface="Times New Roman" pitchFamily="18" charset="0"/>
              <a:cs typeface="Times New Roman" pitchFamily="18" charset="0"/>
            </a:endParaRPr>
          </a:p>
          <a:p>
            <a:pPr algn="just">
              <a:lnSpc>
                <a:spcPct val="130000"/>
              </a:lnSpc>
            </a:pPr>
            <a:r>
              <a:rPr lang="en-US" sz="2000" i="1"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Khi tôm chưa thành thục hoàn toàn: Tôm đực có lỗ sinh dục ở gốc đôi chân bò thứ 5, tôm cái có lỗ sinh dục ở giữa đôi chân bò thứ 3, ngay sau đôi càng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trên</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đôi chân thứ 2 của tôm đực có 2 nhánh</a:t>
            </a:r>
            <a:r>
              <a:rPr lang="en-US" sz="2000" dirty="0" smtClean="0">
                <a:latin typeface="Times New Roman" pitchFamily="18" charset="0"/>
                <a:cs typeface="Times New Roman" pitchFamily="18" charset="0"/>
              </a:rPr>
              <a:t>. T</a:t>
            </a:r>
            <a:r>
              <a:rPr lang="vi-VN" sz="2000" dirty="0" smtClean="0">
                <a:latin typeface="Times New Roman" pitchFamily="18" charset="0"/>
                <a:cs typeface="Times New Roman" pitchFamily="18" charset="0"/>
              </a:rPr>
              <a:t>ôm cái vị trí này chỉ có 1 nhánh.</a:t>
            </a:r>
            <a:endParaRPr lang="en-US" sz="2000" dirty="0" smtClean="0">
              <a:latin typeface="Times New Roman" pitchFamily="18" charset="0"/>
              <a:cs typeface="Times New Roman" pitchFamily="18" charset="0"/>
            </a:endParaRPr>
          </a:p>
          <a:p>
            <a:pPr algn="just">
              <a:lnSpc>
                <a:spcPct val="130000"/>
              </a:lnSpc>
            </a:pPr>
            <a:r>
              <a:rPr lang="en-US" sz="2000" b="1"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Ở tôm đực, trên chân bơi thứ 2 ngoài phụ bộ phía ngoài, phụ bộ phía trong và cọng tơ, còn có 2 nhánh bộ phụ đực còn gọi là trâm giao hợp (không phải ống dẫn tinh) có thể thấy bằng mắt thường. Ở tôm cái vị trí này chỉ có một nhánh.</a:t>
            </a:r>
            <a:r>
              <a:rPr lang="en-US" sz="2000" dirty="0" smtClean="0">
                <a:latin typeface="Times New Roman" pitchFamily="18" charset="0"/>
                <a:cs typeface="Times New Roman" pitchFamily="18" charset="0"/>
              </a:rPr>
              <a:t> </a:t>
            </a:r>
          </a:p>
          <a:p>
            <a:pPr algn="just">
              <a:lnSpc>
                <a:spcPct val="130000"/>
              </a:lnSpc>
            </a:pP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Khi chiều dài bình quân đạt 8-14cm, trọng lượng cơ thể từ 10-12g, tôm càng xanh có sự phát triển tương đương giữa con đực và con cái. Nhưng khi chiều dài vượt quá 14cm thì con đực thường phát triển nhanh hơn con cái.</a:t>
            </a:r>
          </a:p>
          <a:p>
            <a:pPr algn="just">
              <a:lnSpc>
                <a:spcPct val="130000"/>
              </a:lnSpc>
            </a:pPr>
            <a:r>
              <a:rPr lang="vi-VN" sz="2000" dirty="0" smtClean="0">
                <a:latin typeface="Times New Roman" pitchFamily="18" charset="0"/>
                <a:cs typeface="Times New Roman" pitchFamily="18" charset="0"/>
              </a:rPr>
              <a:t>Tôm đực lớn nhanh hơn tôm cái, to hơn tôm cái. Cùng điều kiện chăm sóc, sau 7 tháng con đực có thể đạt tới 110g/con trong khi con cái chỉ đạt 50g.</a:t>
            </a:r>
          </a:p>
          <a:p>
            <a:pPr algn="just">
              <a:lnSpc>
                <a:spcPct val="130000"/>
              </a:lnSpc>
            </a:pPr>
            <a:endParaRPr lang="en-US" sz="20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4267200" cy="5139869"/>
          </a:xfrm>
          <a:prstGeom prst="rect">
            <a:avLst/>
          </a:prstGeom>
        </p:spPr>
        <p:txBody>
          <a:bodyPr wrap="square">
            <a:spAutoFit/>
          </a:bodyPr>
          <a:lstStyle/>
          <a:p>
            <a:r>
              <a:rPr lang="en-US" sz="2400" b="1" dirty="0" smtClean="0">
                <a:latin typeface="Times New Roman" pitchFamily="18" charset="0"/>
                <a:cs typeface="Times New Roman" pitchFamily="18" charset="0"/>
              </a:rPr>
              <a:t>2.6.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biệt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tính</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2.6.1.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biệt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tôm</a:t>
            </a:r>
            <a:endParaRPr lang="en-US" sz="2400" b="1" dirty="0" smtClean="0">
              <a:latin typeface="Times New Roman" pitchFamily="18" charset="0"/>
              <a:cs typeface="Times New Roman" pitchFamily="18" charset="0"/>
            </a:endParaRPr>
          </a:p>
          <a:p>
            <a:pPr algn="just">
              <a:buFontTx/>
              <a:buChar char="-"/>
            </a:pPr>
            <a:r>
              <a:rPr lang="en-US" sz="1600" b="1" dirty="0" err="1" smtClean="0">
                <a:latin typeface="Times New Roman" pitchFamily="18" charset="0"/>
                <a:cs typeface="Times New Roman" pitchFamily="18" charset="0"/>
              </a:rPr>
              <a:t>Tôm</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càng</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xanh</a:t>
            </a:r>
            <a:endParaRPr lang="en-US" sz="1600" b="1"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Khi tôm trưởng thành: Tôm càng xanh có trọng lượng khá lớn, con đực có thể nặng tới 450g/con, thân trương đối tròn, màu xanh dương đậm, chùy phát triển nhọn; nửa chùy ngoài cong lên, trên mắt chùy có 11-15 răng, 3-4 răng sau hốc mắt, mắt dưới thường 12-15 răng. Chiều dài của chùy tôm cái thường bằng hoặc ngắn hơn vỏ đầu ngực trong khi đó chùy tôm đực dài hơn chiều dài vỏ đầu ngực.</a:t>
            </a:r>
          </a:p>
          <a:p>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Trong những con tôm cùng cỡ thì con đực có đầu và càng to hơn các bộ phận tương tự ở con cái. </a:t>
            </a:r>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Tôm đực trưởng thành có 3 kiểu: Kiểu đực nhỏ, kiểu có càng màu cam và kiểu có màu càng xanh dương. </a:t>
            </a:r>
            <a:endParaRPr lang="vi-VN" sz="1600" dirty="0">
              <a:latin typeface="Times New Roman" pitchFamily="18" charset="0"/>
              <a:cs typeface="Times New Roman" pitchFamily="18" charset="0"/>
            </a:endParaRPr>
          </a:p>
        </p:txBody>
      </p:sp>
      <p:pic>
        <p:nvPicPr>
          <p:cNvPr id="169988" name="Picture 4" descr="http://thailandshrimp.org/data/eng_giant_prawn_p0_files/image006.jpg"/>
          <p:cNvPicPr>
            <a:picLocks noChangeAspect="1" noChangeArrowheads="1"/>
          </p:cNvPicPr>
          <p:nvPr/>
        </p:nvPicPr>
        <p:blipFill>
          <a:blip r:embed="rId2"/>
          <a:srcRect/>
          <a:stretch>
            <a:fillRect/>
          </a:stretch>
        </p:blipFill>
        <p:spPr bwMode="auto">
          <a:xfrm>
            <a:off x="4953000" y="1524000"/>
            <a:ext cx="3739027" cy="3276600"/>
          </a:xfrm>
          <a:prstGeom prst="rect">
            <a:avLst/>
          </a:prstGeom>
          <a:noFill/>
        </p:spPr>
      </p:pic>
      <p:sp>
        <p:nvSpPr>
          <p:cNvPr id="9" name="Rectangle 8"/>
          <p:cNvSpPr/>
          <p:nvPr/>
        </p:nvSpPr>
        <p:spPr>
          <a:xfrm>
            <a:off x="5715000" y="5105400"/>
            <a:ext cx="2759089" cy="369332"/>
          </a:xfrm>
          <a:prstGeom prst="rect">
            <a:avLst/>
          </a:prstGeom>
        </p:spPr>
        <p:txBody>
          <a:bodyPr wrap="none">
            <a:spAutoFit/>
          </a:bodyPr>
          <a:lstStyle/>
          <a:p>
            <a:r>
              <a:rPr lang="vi-VN" dirty="0" smtClean="0">
                <a:latin typeface="Times New Roman" pitchFamily="18" charset="0"/>
                <a:cs typeface="Times New Roman" pitchFamily="18" charset="0"/>
              </a:rPr>
              <a:t>Tôm đực </a:t>
            </a:r>
            <a:r>
              <a:rPr lang="en-US" dirty="0" smtClean="0">
                <a:latin typeface="Times New Roman" pitchFamily="18" charset="0"/>
                <a:cs typeface="Times New Roman" pitchFamily="18" charset="0"/>
              </a:rPr>
              <a:t>(to), </a:t>
            </a:r>
            <a:r>
              <a:rPr lang="en-US" dirty="0" err="1" smtClean="0">
                <a:latin typeface="Times New Roman" pitchFamily="18" charset="0"/>
                <a:cs typeface="Times New Roman" pitchFamily="18" charset="0"/>
              </a:rPr>
              <a:t>tôm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bé</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8305800" cy="1231106"/>
          </a:xfrm>
          <a:prstGeom prst="rect">
            <a:avLst/>
          </a:prstGeom>
        </p:spPr>
        <p:txBody>
          <a:bodyPr wrap="square">
            <a:spAutoFit/>
          </a:bodyPr>
          <a:lstStyle/>
          <a:p>
            <a:r>
              <a:rPr lang="en-US" sz="2400" b="1" dirty="0" smtClean="0">
                <a:latin typeface="Times New Roman" pitchFamily="18" charset="0"/>
                <a:cs typeface="Times New Roman" pitchFamily="18" charset="0"/>
              </a:rPr>
              <a:t>2.6.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biệt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tính</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2.6.1.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biệt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tôm</a:t>
            </a:r>
            <a:endParaRPr lang="en-US" sz="2400" b="1" dirty="0" smtClean="0">
              <a:latin typeface="Times New Roman" pitchFamily="18" charset="0"/>
              <a:cs typeface="Times New Roman" pitchFamily="18" charset="0"/>
            </a:endParaRPr>
          </a:p>
          <a:p>
            <a:pPr algn="just">
              <a:lnSpc>
                <a:spcPct val="130000"/>
              </a:lnSpc>
            </a:pPr>
            <a:endParaRPr lang="en-US" sz="2000" b="1" dirty="0" smtClean="0">
              <a:latin typeface="Times New Roman" pitchFamily="18" charset="0"/>
              <a:cs typeface="Times New Roman" pitchFamily="18" charset="0"/>
            </a:endParaRPr>
          </a:p>
        </p:txBody>
      </p:sp>
      <p:sp>
        <p:nvSpPr>
          <p:cNvPr id="7" name="Rectangle 6"/>
          <p:cNvSpPr/>
          <p:nvPr/>
        </p:nvSpPr>
        <p:spPr>
          <a:xfrm>
            <a:off x="304800" y="2209800"/>
            <a:ext cx="4800600" cy="1754326"/>
          </a:xfrm>
          <a:prstGeom prst="rect">
            <a:avLst/>
          </a:prstGeom>
        </p:spPr>
        <p:txBody>
          <a:bodyPr wrap="square">
            <a:spAutoFit/>
          </a:bodyPr>
          <a:lstStyle/>
          <a:p>
            <a:pPr algn="just"/>
            <a:r>
              <a:rPr lang="en-US" b="1" i="1" dirty="0" smtClean="0"/>
              <a:t>- </a:t>
            </a:r>
            <a:r>
              <a:rPr lang="en-US" b="1" i="1" dirty="0" err="1" smtClean="0">
                <a:latin typeface="Times New Roman" pitchFamily="18" charset="0"/>
                <a:cs typeface="Times New Roman" pitchFamily="18" charset="0"/>
              </a:rPr>
              <a:t>Giống</a:t>
            </a:r>
            <a:r>
              <a:rPr lang="en-US" b="1" i="1" dirty="0" smtClean="0">
                <a:latin typeface="Times New Roman" pitchFamily="18" charset="0"/>
                <a:cs typeface="Times New Roman" pitchFamily="18" charset="0"/>
              </a:rPr>
              <a:t> </a:t>
            </a:r>
            <a:r>
              <a:rPr lang="vi-VN" b="1" i="1" dirty="0" smtClean="0">
                <a:latin typeface="Times New Roman" pitchFamily="18" charset="0"/>
                <a:cs typeface="Times New Roman" pitchFamily="18" charset="0"/>
              </a:rPr>
              <a:t>tôm hùm</a:t>
            </a:r>
            <a:r>
              <a:rPr lang="en-US" b="1" i="1" dirty="0" smtClean="0"/>
              <a:t>: </a:t>
            </a:r>
            <a:r>
              <a:rPr lang="vi-VN" dirty="0" smtClean="0">
                <a:latin typeface="Times New Roman" pitchFamily="18" charset="0"/>
                <a:cs typeface="Times New Roman" pitchFamily="18" charset="0"/>
              </a:rPr>
              <a:t>Lật ngữa và quan sát phía dưới bụng tôm…Chúng khác nhau ở chỗ đôi vi hay tấm bơi đầu tiên nằm ngay nơi giáp nối bụng và thân. Ở tôm cái, hai cái vi nầy rất bé nhỏ và mềm mại. Ở tôm đực, hai vi nầy dài, cứng và nhọn hơn.</a:t>
            </a:r>
            <a:endParaRPr lang="vi-VN" dirty="0">
              <a:latin typeface="Times New Roman" pitchFamily="18" charset="0"/>
              <a:cs typeface="Times New Roman" pitchFamily="18" charset="0"/>
            </a:endParaRPr>
          </a:p>
        </p:txBody>
      </p:sp>
      <p:sp>
        <p:nvSpPr>
          <p:cNvPr id="173058" name="AutoShape 2" descr="data:image/jpeg;base64,/9j/4AAQSkZJRgABAQAAAQABAAD/2wCEAAkGBxQTEhUUExQVFhQWFxwYGRgYGBccGhgaGBQXGBgXGhcdHCggGBwlHBcXITEhJSkrLi4uFx8zODMsNygtLisBCgoKDg0OGxAQGzQkICUsNCwsNC0sLCwsLCwsLCwsLCwsLCwsLCwsLCwsLCwsLCwsLCwsLCwsLCwsLCwsLCwsLP/AABEIAQMAwgMBIgACEQEDEQH/xAAcAAACAwEBAQEAAAAAAAAAAAAEBQIDBgABBwj/xAA9EAABAwIFAgMHAQcEAQUBAAABAAIRAwQFEiExQVFhInGBBhMykaGxwdEUI0JSYuHwFTNy8ZIHJFOishb/xAAZAQADAQEBAAAAAAAAAAAAAAACAwQBAAX/xAAvEQACAgICAAUCBQMFAAAAAAAAAQIRAyESMQQTIkFRMmEUcZGx8IGh0TNCweHx/9oADAMBAAIRAxEAPwBZd20giJ7FKqeC082sjXSdlqqlMGZ0KX3FvIK8WGWcNHtzxQyb9xthd+6mwMdWhjRAaAPupV8ZYOA7zAWWe5w8lXnJ2VDzaFw8HFvs0n+tUeaUeRVttcUKphuhPBCyrBJVzqmQB23RDzk/YOXhowXZrbnAsw8Jg/RZm5tXtMO0IWh9msfbWBpk+Nv1HVEY5Yiq2R8Q27oJOVg4uKdSRiKlGTBKHfaM3lEXVfJo+Q5AVLqdANFsZTHzjj+Dqtk2JmAOUJd2cZYMzsi3Nc7YQFKlZxq47J6yuK2xD8JCfSoXVGS4Fw2UXtnUIq4cwk+KHdOqWvqR4RqFTF2jzckOEqCKlKYJOyqt2dTsqhV0hXhgjRELIXFUa5Qo27TM7KdGuADwvDWIEQuOCW1GgQVbhlRrqrQT4cw+4Sl2pjXyTnBsMghzvQfkoZNRVsKKcnSPoXtRjAqZaNL/AG2AAx/EY+wWcrXAZB1OsfNcCp248cO4E9l585cpHq4saxx+469yxlGTBq1NQP5GA7n+pxG3AHdBEaAkafw9+6qfW94+JknefoFZUDwYcQSOBsB0S8rUY0g8Mec9lclcvIXKaz0uJrbnEKF2JyinXj4hlFN/UmT4Tvqk9/aOp+B41jfgidweR3WRtaj6bgwk6HkHWdRrytFTxmoW5S7M0CAHAHKOjSdR6L0sihk+zPFUMmFX3EFr2oA0mAgrq3hocJB+/ZOabwWyDPHf5eqHqM8bg7dmkHg8yOvHokRhKL30HLMpKl2JJqNOob9UuxK5e4loGvC1NSnPG6W3mF53A9Om/wA0UcyXYcsMpLTsz9g2vTqtqt0c36jkFfVMOxAVWB40PI6HosraMLYa4Bx6xr6o41XU9mEdYhdOfJi/LSQR7QYUysQ8DxgajqEgZbgbBFi5zuysqmYmNeu3dB3fvmkkjMDuYCFxfQ/DkSW0dXhokpVdXubRqpuKri6HyOxC5tVgMkaDjqqceFL1SJ8/jJS9MNC55JME7LyBEcppSss2ZwZAOoHRUmxOsNJPYKlTiee4SXaBGhX0NQVeLAwJa4HnQq2nh5AJ8UdwV1oymLjT1hE07TxAj4Ryif2Bzj4AfOPuUWy0fAZrpusnkjBWzoY5TdIpNoYgASdZ5TDCqJ8WY6j/ACUTRoqyoMsOG7fqOQo3leTR6CwLE1I9NvIglW0bdz/3dMSQNXHYdyVDErum2C2RoJkjV3JHQaiAqsNxRzahptIJcAYCzhStmyy8nSD7a0DNSDm6/lTfvPJVxcTvuh6gIOoUM25u2elihHHGkUFw7fNcoe6b/IvFvEbzM9ZYrp7qtmLRs7lo7HonZNJse6LntOxO+qEq2jWzqJbvz6eaYWFm4tBPPaIHkq8k1VnnYpSjonYznDhLYM6b+ndC1MTzVnucPESZjkjSfontCiGhLcWp6eBjZJ1MAacnzW4/EquLVkmbF6ucdHtC4ad0WGA7LPse/K4U5LmweunOnyRFtfFoBeI8v0WvByVmw8RxdDcWmuiKp0y4QUJZYvTMeIf9bq+risE+4bJ5Lj9glLBJ6Q+fiIrYtu8KAdIEEcr0XFRsSdO4B+ae2dN7253lni4BBj9D2PULytYgjUjyW5ZSjL5Mw8JRp6M/jDadak4ObFQDwkbE/hY63IzAu2bv+FvbyyDQRwBp+ix37LmuMseCZJ9JhUwk3ATkjHncTV4AaQGd4zSPC3t1RtW/oHdgbrwqaFkQ3QadeyW37wNAJKVftQxQdcuQbd16bWyzxO4H6lC4dWc+oHdONYnrBVeG2JyyZ1Mpvh9iWvA4iUMZJWomzi/S5Fr7JrWHvr6pXVpAiDonl1S2CAvCxg5nnT5Qkrk0kPuKbYJAaJ2H27oPGbxjjlohxEBokeJxO5jjUxHZMcNt6dWoBXeWUzwNz68La4XYUaRy0msEct3PcncqvHHjHlRFlyc5cbM5jvsm02Bn/fDA4u7gTlHZfPvZquzRzic4O/Xsvt2KgGk/MQG5TJPkvgdjdAghrQSD4SOk7o6cotAKlOz6Hb1Q8NMHXXVSu2npI5Q+GOBptMmYTK5w9z2SBp0G5Sfw/wAFXn+7FPunfzBcjP2J3T7LkHky+B3nL5FlEGHe6ZmJfq52xPJ8k1Y54HwyRGg5KfWl9hNJoGetUjjIR+B90sxv2stocLW3c138zxx2EnWUX4O9tkf4qtJEadu4wXlrRPinp27oW/xSypky19UgGGh2VszHiO5Ea6QkNy6pUMvJBO4B0S64sGzvA8ym4/Kx6oTkjky++hr/AP0VE1M5ptpO+H93IbG2o1k90oxCtUrO/dNLmkwCB+eNF7QsabXAubm15mPVa+ndU3ABrQIjaEc8/p0rBx+HqWzIWVmWAe8bJBJjXSY6jsmdu4N2zNJOpgd4149FpP2Vr2kHRwEtd16tP4QjLIgcSEueb08ojY405cZ6FFximUa5nf0gwT+qvscVbVLg0QW9Tp5eaY1bARJAQ1K2bJI3Gkf5ylxzKeqGT8OsdeolWc6MpaWk669CJB8iEFSaA/UaR+UfpMFUXtHJNTcI02uznGPsF32JgM920x5JLSqay4T5KVtal4NSNCdB5bnyRzbYB0Eemn3WZNoPG6YZaXVKNXBvQHSfUqy6rgAFtTb+XUxzsRP0Sm+s3uZFMgGZ22jv0S803wQ8jNG40+3ZdhxpbTF+Iytumh9b4nV1zZXTy5uonold3cnX+ZBYbe5KmVxlum+2+yuvrpgcXNGeRpliAY03P6p0sSfYmOWS0iygX52agt3MiJ04H57prb3tShLmH0KzdmczgXEyOdYHZaaA5v5SZ5nCSrooxYFOD5d/J5iPtDSvKRoVnOZPLTHz6hfPa7BbVXNa/O0bEchaHGMNky0AH7rNXNgS7R3iPEbKmEoSWieUMkZdGiwzFgaYLpHZE1PaCoPC12v2CX3rQGU2tGWNCd5Qtajo7tvCU5/BUoJLaDjiFf8AnC5KG3unxH/xXLuM/k7lD4NMKIiIUqVBxl0EtaWg6aCdQCe8IF+JNAJlTt8VJbUa06OAMdS05h/ndDDHtNiMuTWg+ZlDOe3mPVKKuLxshxcudxp3XeR8nLN8Gihp3IhGWuUbEBZlgfyQIU21n9VnlfAXm/Jtrm4cxmVjmF7tN5yjk/50KhhtwWMJqS52+0NjYRO5WPY9xqMJOxmeBqmzrwucS6oHdp+QATvKtaJ5ZKkPy41NTt0VV28UxJiTwlbKlUABugmZ1KNZQnxO3ScqUEOwNzlsGbUzCYgg6nquxGqX0jTmCY37EJgQdABvproPmk2M0zuNwdR/nCCMrRRNU6GLbprWBo2Aj5aIF16Qd0Ncv/dtYNXyI8zyrLegxglxzOG/menZF7AJhX+oGYaNfPhDmjn+KfI/ZXVbTM2WaOPIVFnSIdqfEODz5Ib5KkFXF8mTb7P0yc0ajZeV7IDhOba6DtIh0bH7yq7gtbUaHRr2/KHHCbfq9jsuWFVBdg1phQ0kdwDPzIR1agKbS7Mf+OivrbhrDmcY26n+GT06oHEqFSm4scCHN0IIiDHmfmtm23cv0NxpRVR7E17duO9Pbv8A2S82xfBLSMu2uv8AdMKAfmObbhHMbwVyfHpDGm/cQhxJIdI4GaN1RaZmEhxa4HdwjTtCf3tk1wH/ACH10VL8Oa3Ro15Ry4pa9xcJTt37C43lH/AuRRtz0C8S+CGc38AgpsygR4ueiFa/I7MwCQjKWhiNIVbqJ1MQCrro8tqxbUYC8mO8HYfqnGFYRWrQ5uUMGknsOByqrXD5cC6Y5Gy2ja1MUwGjLAiAhlk1rZyiZm9wdzcoy5SBBOsO1JlU0KAmIW3tcRzUzRqNFRn8B2czrB5HZJnWjA/TnbzWSqcbgbGUoS9Qv/08eaoo4awPmQ1x56JwZbpyToqadrMZiJBMaKaGOd2VSzQapFhqw7SCI8tVbUxFoEEOkdl49rWgNkAmYkgCY5J2QNEZ6pA1Ea9p69PJMbvTMhDirD6GIs3G/Qq/ErgVWk6Z4hsceazt/RLH5YiNjrqmrHAsyt7DTfQbruK6NbfYEMNLHZnHNuNNwiGlgY9umqspUXE77HVB4lQIeI3J2G/yQ1fQXWgvD4DADoSEPdvM6aniUIazmnUz9ipC+BWxx1Kzsk7hQRVxDbO0gx5gdYPAUbW8bVdk965rHEAh0luh0Om+olL7l5JB+im21EaDXyVGuyKn0N8TuXUAfE17W7OAIMbbSfulf+tg8qu8pPyw4bjqkb7ZzWy5py8x99FkoQbtDcc5pUzSDEhyi8PxClnmrLmwdGuDSOkEgrO2YZGYGQRA10VV0zQwcsaA/wA3ogjGNjJznRqr/FaVSo0MfUDRE53Zi3U7FsaCRoqzXzEEuKQNfRbRDGlxqEy6G6feVBlyNvEI6o8mG+hWLPxTtmj8PUrlmjiJ7/MfouQ+S/gb+JiOrfDs0FwmNdeqPNMAax28k9uLW3bY0qnvP/cHUtnQt58o81n72/YabQB4gTJncGIEdtVmWLsTjkhTe3uQZiNCYCIo3BA1JgxI+qVXl2NnRG6oddOdsIHUoI4/cNy2a+hftaJLvDyefRLbVz6jjUaZ1POg8/RZouLtJJ/spWFV4lskAnUTpvpKojHQietm3sGsd7x1arlqMbNMZSWvOstkbHaPVCHFGNOu44SZtXK0NLtzsCrbRjS7XfqiyelUDj9TD6TjWcZJaCOBroZ34WkwjDmMaco8+pSm3DWhaDC6reXQOsT9FA5OTPTUUo7I18LFUEEa7t8xssnSc4PLGgzJniCNwtxe4kymDHidwvnZrPNY5TLnEkk9zJCfGDkTyyKA0o3bmHXVA4hdQ8HxTvyNeDKd3BbkEt8f30WbxSs6RI8P1HkVqxcWc81raI29R1R+UaymDsKDXN5Kn7K0m5nOiRGh9U+q0gX9lk2HGn0Z66bBE7SmdtRa8aEFeY1ZS0ZfiG3fsq8Jpe7OUlpdAd4XTlB3a7+odAlwdvQU4rjvsJuaNNwDToen5CoqWJbq2NvQ+abUKTc0jxEdPtqOqjdOLuNdtPuR/wBIMkJxla9zcWaHBp+xjsSw1jiXSWaeJnB7t/RCtt5GsBvE7+fZaS7w33he1jmOIaXAkkBwaJLW6fH2MaghZq7tsroLSG/EAf15VUFyWybJJW6KG2QDtC6ewP3KsfmaeT3Lv7Kr3hH8MzseQqsxmE7YhxQyzH+YfMLkHlK5dT+TKRfTxP3jHBsyydOrd5Hkfug7MVagJa05WkAnbU8dzCa2GCQQQcvTefmtfeYH7myo1GgBj3HMOc51JPEHhA2qdLoJx4yWz5uzDXkmdT9FosBwtr3H38hrW+Fo3cenyRVOjMuj8Ii2r+7cHATEGD5pUclv1DJQ1oExnB5Gam2Azwu09R6pXTt27/hfTMXIEFhBFWm1zxoRp8DhHMaRvoeqw9WyHvWhpAa4gTwJMap+WFqhGPJW2C0MPY4gxsi24PmMtlvkj6NmadQB0ZDseDv+ia0KrTtop+LRTy5bQjubKpRZmPiA+aBZizjIBygcBbKs4EQdVn77Amk5qYAJ44XKNDYzB8Jeaj3EguytJj7fqo2lrlqNJa7MXDyEnn0XYK4U21A/QnQyY9EThT3muHhrqmWYER5ESR85VOPiobZPkx5JTtLX9v1GF3bLP42zKzuTC2FYvqEfuagJGgaKZnThrXknTssr7QAObpIcNcpBadOxEpEX6ijLCXDr9N/sBYDWIeADM/JP/wBtkTOg+iQ+zltNQdBqew6qu6vDnMHSSPSTEos8OmL8LLtD99zImUsNwGvzO1HMcoJly9+jGk9TwPVUVmvJiCfLZIxxp2PzyUo6NjTv6bqTfd/EDuORoYieDKg/FmvdlykS7faASdzxusv+zVW0/AIJOsHhe3txXIBefFsYaBIGg26AKlyVkSg2jf4XVaRBiXHcxuNiTPPZJfaosqszFoDmu46HhB+z2MyCxzQSdPFplJjxAyAD56K+9uB7ose7MDJptaWnI7OA8PG4BbqOJA7pLpSsak3GjI1GlhAidZUbgjMNIHIRmI2r2wQfD17IO5g6n59U9STFNNF+Zq8UBc/0heoqfwCN/wBp1HihPH4q9tm6nUOgLcsncEkj5dQsHUu+klU18VqFuUmWjgmUmEWMmr6NIzEi2YMTp6FV/wCogHcLIPvXddEXa+In6LXjrs5Ssf3HtE4HQzAgDoOnYIz2Touuqu0NnUTuePSUBY4LmDnnYNJ3HA6HdbD2StPdU5ywXMMbI09WBJLlxQnx65qNqlmgA0aBwRuicOqktBO6tv7QHUoazpZXbpTmmrHxxyTr2H1vSLuynUoEOyU4dUIkz8LBw534G57AEjqd3la1rWtLycrd/E522Y9BqSY2BTixswxpaXAkyXOO73cn8DoABwlpuWkUqMYLlL+n8+P58iW6wEMAqkkvJ1ceY3AGwHl9U1ssjC54Iktgk9917fMdUAYOUtqW7qWYOJdoY9QujkatLoCa5tN9jCvcg1WZXZgBE7iIjRB4zhbXQ2Byf86JbhJLHCdp0B4Rd699R5DBvz0Q8/c7i06Mff1/dvdSpkHgu5HUZuQmFv7PtLQ53i0UKuH+6qeIGd53meic4e/LDDox85P6TuWeXI9R0W83IbxTWu/3/wC/3/Psd9q1sCNI24Q7rcTsE9r2wcI2/VLCwgwfmExEzJGgMvAKVVrHxappRrt1Ba5zpEAHgSXaQZ0+Ucq+7vmtc33YynL0ndgk7RBk6lc42qAvi7M3Xw8jYq3D6gBaHUpLS7M8uADmkfDB/iG4I6o2jfMzxUZmbqCGuIJMRoYI08l5Rwxpql4cQwDw5socCRzGmi7GnFeo6ck36S/EcGLKLXlzalN7jlI6CIzCTlO4g9Fj7x0OJLfBJATipidTxU5LWvMuicpIGjo6/qpUbN1Zjg4g5Bo3owSZZJ+EHgdUXKMXoymxD7wdAuRBsCOR9FyZyQumD4hbQlFVi2GKUhJlZm6pQVydMrnG0KawTvB6WxSeuFpvZ6jmA9F2V+kmgvUaelbj3And7w0DtyVo762NvcWzHA5HZ2//AEkeuyW2luXVqNHhgznsT1Wk/wDUqqabrQwPDWkdxlYNUfD0NfYRyfNP7ijE7IzolTbWCTund9Ve6ZGrjM6EeQgQInbhCC2Y2C4/P9FIsFe5b5/2BbJx96dPgEDzcA5x+WUfNMqV+6YDRPdKLa/hjo3e5zp83EgfKB6IjDH53gCS6VnClrsblncqftr9DTWAO53KhiVKY7/hEk5NDEdZUQJY55MiNEfH00xMX6jO0LaC0c5iDBlNm2wBlB2um+pB576J0bQmcpBHmEmCG5HsU4hbh4k7jUFJrh2YEN0cNR2IMg/NaSu3wOMaDdY6u45pRpPoGMqdr2HtrdB7A4cifol97Uj9ULZZsjsusOdI518X5Q1d5IEDc6oU2nsbkjG2olN3iBBlhhw5+hVFxiDmU3FzS1vEHrpBndMLezG8LN+1WI+MUtmCD5n9E6MuT0TvG12xzhGJMLdGgE7nlN/2hsRJPWI2+RXz+1fGoKb0MR4O61p2bwSNNc2Aqtc8Fha0SQYa+NpDQAHeiWUhDhl/d1WajWA7kOBPwuEbazK6yucxif8ArlXYkGuII3HYDbYg8oU4rTBab2iZFDmrrzmtmkzzJz6lcqBfXP8A89b/AM3fqvEzji+P3/yJrJ/P/CrFhuVmbpaLFKkrO3RWvsufQquAtn7LNDaQd0ErHVwtLgl3loDyj12WzV1+ZH1Z9F9jKXvH1qxgCWgflEf+q15mFEtcHBj5mBB1HHkr/YSnFm4cnxbd1nvbAB1NumoO/JnRMTT5fkIcacfzOuLqqG6E5d4HwgkCSG8THCVVa5JklP7cQGiP4dZ8kvxWtTBimxubl36BefiyuUdnoTxqLFdq0lrdgIGp50TmzvRRb+7b4v5nfgJXYjSOhI+RMfSEwDdESkzc0V5kvzIOrvqO8RJJP36Ba65aWUW027xt/dLPZjDsz/en4W7eapx+7z1IHwt0/VF7C7PMMqh089V6+q5jtHObG0FCYf4Xz1TW+tc0OCxGydoiMUmW1D8Q1KzF40sd1HB4ITivaRwPmltw2BESOn+bIwEV4dcQXH+of/lqZ3lamfE2Ndx0KT2NnnktcBLjoexj8Ir9hDfiMxrHCxzXEdOD8z9F+iKKF3UqPDYhmaNBq4ROpQGJ0IruOUHQDVPMPbmqtIEAfn/pC4kB75/mui/Qvvs6MXLI18GWxC3pnUNLT0Q9ANB1+q137C1/CquMDB41TIysKePj2Zyo9zNWk5OnRTfiDyWho8yiRZFri0oK+s3UhmEln27LZQ9xXWhuLx3Vcsv/AKs/p916u4SB8yA6uqyVV0TXqIOo5Yux8mBVwisMqEkU+rhHqYVFQJh7L2xfc08onKcx7AcprfpsjkrZ9u9mC2kzKfh92R9EkuaOeowTAaZPcdE3s2ywRpG6UMql1xUDdcrJ081HDJLymOcFzQsx3EYcWjy8krZVzGSp/sD6tR3/AC1805Z7OObBOoQ44VEOc7YusWAVNdn6jzEAj5QfQptVtyYDWxJjj7bpfdkt0a2HNMg9CO3Tg9iUTY48wyXtyuOn/HqFynH5GzxTlFSS+z/4/saB9yKdIU6YkxxueSVn/dE6we57o+leaHJs4QSN46T0RdBoLdimXeydqnQlDD0TCncyMpTC8t/dOAgmQCD2IkHSUsfIdJBhZdGxV6CLqmyJGb6JLiQAYXAQTo3XnYTp1+xT2nD5AkFu+hSz9hdWdnaAaYkNn+I7GoO3APmdiE19UDijvk+l/K/qIKlXKGho+HSeqvqXRc0ab7qeJ2DmDxN9Ql9jV8Qb3U2booxSbkOcPeGu3A89PklprZqrz3j5J6+qxls98CWgzoJ20WSwyoTrymY+l+Q7DXJs1dnRkI40NNeEDhtVNalLMwgH1TEg8qszVakHVDHWETTw/drhIPCZWuFQfJNaNqmRZJkil0Yl3sPSJJzPE8aadl4t/wDsIXIrQikfEqoQzwjKzUJUEIENkCvatN7ME06NSpSI94QRPIDYcRHcc/os4yk55ysEk6f4U29naTqd0KFUFvvJYQe4MfXlFJKS4iG6dm5o+17X27G0/wDdeQ0jmdo/K0WEYSLb94cznvHimBv0WIrYOynctNJulPK4a65g6ST1X0XEsSp5AQ6dPx+qR6XBv4O2pqPyK8CspqElv8WkbTK2rLBuU5oHqlOAX9ANEvAIPoNPqk+IYuXF3ikSY/OiZj9OMzIuU9Cb2tLadYupGRz07pBXqe8MtEuHyI6H9eFojaioCToEjuafuavGQ9JgdRqonFWz1cOSkq7RVRuHUnctP8p58js4LVYLiLavhmHfdLHhtRsOaCD1CTXlsaRzUy4eR/VdFNdGTUJ96f8AY+gkDhxS/FMrBme8DpPJ7DclJLS/eKYdUq1pOzZYJ76MDh80Cbeo85wCP6iST/5Eko5ZF0hMMCT9T/n9f8BNa9e4+OWs5YTDnjo7o09Nz21WxwlzKrJZ8hGnZfOalnJhxJjWZUbd5FQe7LmgHUgldGdMPNita0kbrGhTEB8ntH5WcvcFaw+/Y45QCXA7gxp5hPcXvmuaD25+6TYpdgWtQfzNI0310XcuUnBieLjFTQnxTFGNe2kBnLviGwaOJ6nc+iU0HBh38J2P2S61tzDnn+52TKjQzCOIhUwgl0ZGTHthd95HZaCzvB1WMtbNzDsS37LTYZbg7Iuh3NtbH7bkFF25J7BD2dqEfELlsmyySR4uXq5FaJLZ8PrvS+5qcclXXNaP0QtFhJzHf/ICxL3KJy9kbb2Pw9rKbqzhMaN7nqk+O3ZaTUIl2YEHluvBWspMDbemGkERx17+qzGK0JkHlS41LnyY7Io8KQbgmN7FuX8p7Xq+8EOOh3hYGxpZCtHZ37gIAHqmyaapE0ItOx9StNIa8gK5tMjdyCtKxIlzteggBEVGyNTPqgVLoa229nr7vpJj5IO5re8EFo8+iNdaRllwGYTqHfgIQt6BAwot3oEt7hzTkPoi691A2l30Cj7rXpwTyrrW1kydhsl03oqtdntlZFxz1Nf84R17WAbAXVqwaIjTlJL2q58kfCE1JJAq27ZV7l1QxOVvfSfVSda1GmAWAdv+kTY3XvGZYAI3HoiG0yOq6KSE5ZyboqbZOykPeD5cJJjFcsEDUN2nlO698W7jMPkUmxO5Y/cHyRRhFOwJTk1Rlr3EzwNZ24Kci2DmNLh4oE9JjVK6eGZ64gHIDJ6wtW21ho36os0lFLiF4ZNyfIT0qzqf8RDeYJC01hSGhHzSe8s5B0Kdey1PPRjcs8J8tx9NPRZjnyRTJKMqNDh92W76hOmPDhISS1YmNvoU1MlzY72gxcuXIyKz890aJnxbp3g9u01Gh3UHyg7qqtRG4Tr2Tts3vHkAycoJnjeEM5abKoQ9SQ4vKBbtsdkovBrBTqs0tgESO6T43Uk+ERpCkx5LRTmhToXi2h3mi6FMBczYTuvTpqtb2JoYUGoum6EvtQG7/Edz0HARQeub2dRc6sVINJE8c91Xb2ji8F3hZ35R947TIzUcrkr7Di1EEptlGhmUd1Q3pt6IhzzBO4j7dkSVBXewC6fmPblSECIy5fJDUDyRoTqm2G0hOUgZTsV0dm5HQC+gKT21mtzNB8TdtDupX9QOcS3Rp1AE/LVFOAkhzvCDB8uqBvqQbqwy1c9C+wCsqKmH5pKsqPCZ4bQc8gn4eViZjQrsLMsLid9B5Jo18bIrFqQDP3Y3GsfVAW4karrTdGqLSsqe9pJGx46K32bqGjd5HaMrAgf8hqPyELiFEiCPVC3bTkDxOZkFvoZXQXCVj5S5xo3bnjNAR9u2Qg8HaKlNlQbOAP0TajThPoxtURhcrCF4ism4RPh7dj2H14X0H2Zoe7otECY133O5WRwqzzuYBGrpOo2br94X0el4GS+AByZ6cIc18aRuKrbYBjtwANQIjdYWo4vdPCc43iIqu0PgH1SZ9yQ7KxvqUhR+ewkwt1KRvClRty6NP7qqhT1kyT3T+1pZgI0XOLbNtLbFLaDi7uU0sKWu0np1ULikWrqFQkrODRumNTcv1lgEdVTT2I5OqmCMsazyVQWEujtuE1elbFMgzfUwpXNbTKNuYXjsNnkq2lYFsbH02SZSGJ6FjC9jtdWHbr6qdK4MxqAU7/0nPr9hoqL/AAbKA6CY4HIXJ0dd6BnMEE79tVClRBaM0Cd+VYbhpHhI7jY+UKEkk6eHhb2EtFL8LzfBlMA8wdNZ1VlC2eB4XEdoVtq4SQQD57jyTdr2xpvtqs4fBsproStuv4HQDESdkBWpvYZ4TTErXkRql2H3bmOLKgzUjtyWmeO3Zc47tmctaJVa2dkKNvbTTj6qrGzTpEOY8FrvMQehV+F1c2nXbzRzi3GzMc6kM/Yi8hj6DjrTcY/4u1H1lapj5Xz+i40bqm7+F/gd67FfQGtgJ0JclYGR8LRPMuUFyIk5M+cezB/ftHHuz903x+s5wgmQNIXLl0/rHQ/0zPV2iVGk0ZvReLkp/Uw/9qDbVuqYUHEbLlyOIMiq8cUPRHiXi5ZI2HQVXrOAEFSwB5LpJkmVy5KYXyay3aIV9MeI/wCcL1csl2Cui2mYcAOZlV3Rl8HbovFyzJ9KNj2eMtGRORs9Y1Q+IWzMsZW9dAAfnuuXKiP0im9mTq6OMImi89Vy5KRS+i64cYCGOoHb+65chmChLilMHOCNDqrcKPhC5cif0mr6mXY5/tzyt9ZuJpsJ3LR9ly5Fh+kDxP1ItXLlyaS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3060" name="AutoShape 4" descr="data:image/jpeg;base64,/9j/4AAQSkZJRgABAQAAAQABAAD/2wCEAAkGBxQTEhUUExQVFhQWFxwYGRgYGBccGhgaGBQXGBgXGhcdHCggGBwlHBcXITEhJSkrLi4uFx8zODMsNygtLisBCgoKDg0OGxAQGzQkICUsNCwsNC0sLCwsLCwsLCwsLCwsLCwsLCwsLCwsLCwsLCwsLCwsLCwsLCwsLCwsLCwsLP/AABEIAQMAwgMBIgACEQEDEQH/xAAcAAACAwEBAQEAAAAAAAAAAAAEBQIDBgABBwj/xAA9EAABAwIFAgMHAQcEAQUBAAABAAIRAwQFEiExQVFhInGBBhMykaGxwdEUI0JSYuHwFTNy8ZIHJFOishb/xAAZAQADAQEBAAAAAAAAAAAAAAACAwQBAAX/xAAvEQACAgICAAUCBQMFAAAAAAAAAQIRAyESMQQTIkFRMmEUcZGx8IGh0TNCweHx/9oADAMBAAIRAxEAPwBZd20giJ7FKqeC082sjXSdlqqlMGZ0KX3FvIK8WGWcNHtzxQyb9xthd+6mwMdWhjRAaAPupV8ZYOA7zAWWe5w8lXnJ2VDzaFw8HFvs0n+tUeaUeRVttcUKphuhPBCyrBJVzqmQB23RDzk/YOXhowXZrbnAsw8Jg/RZm5tXtMO0IWh9msfbWBpk+Nv1HVEY5Yiq2R8Q27oJOVg4uKdSRiKlGTBKHfaM3lEXVfJo+Q5AVLqdANFsZTHzjj+Dqtk2JmAOUJd2cZYMzsi3Nc7YQFKlZxq47J6yuK2xD8JCfSoXVGS4Fw2UXtnUIq4cwk+KHdOqWvqR4RqFTF2jzckOEqCKlKYJOyqt2dTsqhV0hXhgjRELIXFUa5Qo27TM7KdGuADwvDWIEQuOCW1GgQVbhlRrqrQT4cw+4Sl2pjXyTnBsMghzvQfkoZNRVsKKcnSPoXtRjAqZaNL/AG2AAx/EY+wWcrXAZB1OsfNcCp248cO4E9l585cpHq4saxx+469yxlGTBq1NQP5GA7n+pxG3AHdBEaAkafw9+6qfW94+JknefoFZUDwYcQSOBsB0S8rUY0g8Mec9lclcvIXKaz0uJrbnEKF2JyinXj4hlFN/UmT4Tvqk9/aOp+B41jfgidweR3WRtaj6bgwk6HkHWdRrytFTxmoW5S7M0CAHAHKOjSdR6L0sihk+zPFUMmFX3EFr2oA0mAgrq3hocJB+/ZOabwWyDPHf5eqHqM8bg7dmkHg8yOvHokRhKL30HLMpKl2JJqNOob9UuxK5e4loGvC1NSnPG6W3mF53A9Om/wA0UcyXYcsMpLTsz9g2vTqtqt0c36jkFfVMOxAVWB40PI6HosraMLYa4Bx6xr6o41XU9mEdYhdOfJi/LSQR7QYUysQ8DxgajqEgZbgbBFi5zuysqmYmNeu3dB3fvmkkjMDuYCFxfQ/DkSW0dXhokpVdXubRqpuKri6HyOxC5tVgMkaDjqqceFL1SJ8/jJS9MNC55JME7LyBEcppSss2ZwZAOoHRUmxOsNJPYKlTiee4SXaBGhX0NQVeLAwJa4HnQq2nh5AJ8UdwV1oymLjT1hE07TxAj4Ryif2Bzj4AfOPuUWy0fAZrpusnkjBWzoY5TdIpNoYgASdZ5TDCqJ8WY6j/ACUTRoqyoMsOG7fqOQo3leTR6CwLE1I9NvIglW0bdz/3dMSQNXHYdyVDErum2C2RoJkjV3JHQaiAqsNxRzahptIJcAYCzhStmyy8nSD7a0DNSDm6/lTfvPJVxcTvuh6gIOoUM25u2elihHHGkUFw7fNcoe6b/IvFvEbzM9ZYrp7qtmLRs7lo7HonZNJse6LntOxO+qEq2jWzqJbvz6eaYWFm4tBPPaIHkq8k1VnnYpSjonYznDhLYM6b+ndC1MTzVnucPESZjkjSfontCiGhLcWp6eBjZJ1MAacnzW4/EquLVkmbF6ucdHtC4ad0WGA7LPse/K4U5LmweunOnyRFtfFoBeI8v0WvByVmw8RxdDcWmuiKp0y4QUJZYvTMeIf9bq+risE+4bJ5Lj9glLBJ6Q+fiIrYtu8KAdIEEcr0XFRsSdO4B+ae2dN7253lni4BBj9D2PULytYgjUjyW5ZSjL5Mw8JRp6M/jDadak4ObFQDwkbE/hY63IzAu2bv+FvbyyDQRwBp+ix37LmuMseCZJ9JhUwk3ATkjHncTV4AaQGd4zSPC3t1RtW/oHdgbrwqaFkQ3QadeyW37wNAJKVftQxQdcuQbd16bWyzxO4H6lC4dWc+oHdONYnrBVeG2JyyZ1Mpvh9iWvA4iUMZJWomzi/S5Fr7JrWHvr6pXVpAiDonl1S2CAvCxg5nnT5Qkrk0kPuKbYJAaJ2H27oPGbxjjlohxEBokeJxO5jjUxHZMcNt6dWoBXeWUzwNz68La4XYUaRy0msEct3PcncqvHHjHlRFlyc5cbM5jvsm02Bn/fDA4u7gTlHZfPvZquzRzic4O/Xsvt2KgGk/MQG5TJPkvgdjdAghrQSD4SOk7o6cotAKlOz6Hb1Q8NMHXXVSu2npI5Q+GOBptMmYTK5w9z2SBp0G5Sfw/wAFXn+7FPunfzBcjP2J3T7LkHky+B3nL5FlEGHe6ZmJfq52xPJ8k1Y54HwyRGg5KfWl9hNJoGetUjjIR+B90sxv2stocLW3c138zxx2EnWUX4O9tkf4qtJEadu4wXlrRPinp27oW/xSypky19UgGGh2VszHiO5Ea6QkNy6pUMvJBO4B0S64sGzvA8ym4/Kx6oTkjky++hr/AP0VE1M5ptpO+H93IbG2o1k90oxCtUrO/dNLmkwCB+eNF7QsabXAubm15mPVa+ndU3ABrQIjaEc8/p0rBx+HqWzIWVmWAe8bJBJjXSY6jsmdu4N2zNJOpgd4149FpP2Vr2kHRwEtd16tP4QjLIgcSEueb08ojY405cZ6FFximUa5nf0gwT+qvscVbVLg0QW9Tp5eaY1bARJAQ1K2bJI3Gkf5ylxzKeqGT8OsdeolWc6MpaWk669CJB8iEFSaA/UaR+UfpMFUXtHJNTcI02uznGPsF32JgM920x5JLSqay4T5KVtal4NSNCdB5bnyRzbYB0Eemn3WZNoPG6YZaXVKNXBvQHSfUqy6rgAFtTb+XUxzsRP0Sm+s3uZFMgGZ22jv0S803wQ8jNG40+3ZdhxpbTF+Iytumh9b4nV1zZXTy5uonold3cnX+ZBYbe5KmVxlum+2+yuvrpgcXNGeRpliAY03P6p0sSfYmOWS0iygX52agt3MiJ04H57prb3tShLmH0KzdmczgXEyOdYHZaaA5v5SZ5nCSrooxYFOD5d/J5iPtDSvKRoVnOZPLTHz6hfPa7BbVXNa/O0bEchaHGMNky0AH7rNXNgS7R3iPEbKmEoSWieUMkZdGiwzFgaYLpHZE1PaCoPC12v2CX3rQGU2tGWNCd5Qtajo7tvCU5/BUoJLaDjiFf8AnC5KG3unxH/xXLuM/k7lD4NMKIiIUqVBxl0EtaWg6aCdQCe8IF+JNAJlTt8VJbUa06OAMdS05h/ndDDHtNiMuTWg+ZlDOe3mPVKKuLxshxcudxp3XeR8nLN8Gihp3IhGWuUbEBZlgfyQIU21n9VnlfAXm/Jtrm4cxmVjmF7tN5yjk/50KhhtwWMJqS52+0NjYRO5WPY9xqMJOxmeBqmzrwucS6oHdp+QATvKtaJ5ZKkPy41NTt0VV28UxJiTwlbKlUABugmZ1KNZQnxO3ScqUEOwNzlsGbUzCYgg6nquxGqX0jTmCY37EJgQdABvproPmk2M0zuNwdR/nCCMrRRNU6GLbprWBo2Aj5aIF16Qd0Ncv/dtYNXyI8zyrLegxglxzOG/menZF7AJhX+oGYaNfPhDmjn+KfI/ZXVbTM2WaOPIVFnSIdqfEODz5Ib5KkFXF8mTb7P0yc0ajZeV7IDhOba6DtIh0bH7yq7gtbUaHRr2/KHHCbfq9jsuWFVBdg1phQ0kdwDPzIR1agKbS7Mf+OivrbhrDmcY26n+GT06oHEqFSm4scCHN0IIiDHmfmtm23cv0NxpRVR7E17duO9Pbv8A2S82xfBLSMu2uv8AdMKAfmObbhHMbwVyfHpDGm/cQhxJIdI4GaN1RaZmEhxa4HdwjTtCf3tk1wH/ACH10VL8Oa3Ro15Ry4pa9xcJTt37C43lH/AuRRtz0C8S+CGc38AgpsygR4ueiFa/I7MwCQjKWhiNIVbqJ1MQCrro8tqxbUYC8mO8HYfqnGFYRWrQ5uUMGknsOByqrXD5cC6Y5Gy2ja1MUwGjLAiAhlk1rZyiZm9wdzcoy5SBBOsO1JlU0KAmIW3tcRzUzRqNFRn8B2czrB5HZJnWjA/TnbzWSqcbgbGUoS9Qv/08eaoo4awPmQ1x56JwZbpyToqadrMZiJBMaKaGOd2VSzQapFhqw7SCI8tVbUxFoEEOkdl49rWgNkAmYkgCY5J2QNEZ6pA1Ea9p69PJMbvTMhDirD6GIs3G/Qq/ErgVWk6Z4hsceazt/RLH5YiNjrqmrHAsyt7DTfQbruK6NbfYEMNLHZnHNuNNwiGlgY9umqspUXE77HVB4lQIeI3J2G/yQ1fQXWgvD4DADoSEPdvM6aniUIazmnUz9ipC+BWxx1Kzsk7hQRVxDbO0gx5gdYPAUbW8bVdk965rHEAh0luh0Om+olL7l5JB+im21EaDXyVGuyKn0N8TuXUAfE17W7OAIMbbSfulf+tg8qu8pPyw4bjqkb7ZzWy5py8x99FkoQbtDcc5pUzSDEhyi8PxClnmrLmwdGuDSOkEgrO2YZGYGQRA10VV0zQwcsaA/wA3ogjGNjJznRqr/FaVSo0MfUDRE53Zi3U7FsaCRoqzXzEEuKQNfRbRDGlxqEy6G6feVBlyNvEI6o8mG+hWLPxTtmj8PUrlmjiJ7/MfouQ+S/gb+JiOrfDs0FwmNdeqPNMAax28k9uLW3bY0qnvP/cHUtnQt58o81n72/YabQB4gTJncGIEdtVmWLsTjkhTe3uQZiNCYCIo3BA1JgxI+qVXl2NnRG6oddOdsIHUoI4/cNy2a+hftaJLvDyefRLbVz6jjUaZ1POg8/RZouLtJJ/spWFV4lskAnUTpvpKojHQietm3sGsd7x1arlqMbNMZSWvOstkbHaPVCHFGNOu44SZtXK0NLtzsCrbRjS7XfqiyelUDj9TD6TjWcZJaCOBroZ34WkwjDmMaco8+pSm3DWhaDC6reXQOsT9FA5OTPTUUo7I18LFUEEa7t8xssnSc4PLGgzJniCNwtxe4kymDHidwvnZrPNY5TLnEkk9zJCfGDkTyyKA0o3bmHXVA4hdQ8HxTvyNeDKd3BbkEt8f30WbxSs6RI8P1HkVqxcWc81raI29R1R+UaymDsKDXN5Kn7K0m5nOiRGh9U+q0gX9lk2HGn0Z66bBE7SmdtRa8aEFeY1ZS0ZfiG3fsq8Jpe7OUlpdAd4XTlB3a7+odAlwdvQU4rjvsJuaNNwDToen5CoqWJbq2NvQ+abUKTc0jxEdPtqOqjdOLuNdtPuR/wBIMkJxla9zcWaHBp+xjsSw1jiXSWaeJnB7t/RCtt5GsBvE7+fZaS7w33he1jmOIaXAkkBwaJLW6fH2MaghZq7tsroLSG/EAf15VUFyWybJJW6KG2QDtC6ewP3KsfmaeT3Lv7Kr3hH8MzseQqsxmE7YhxQyzH+YfMLkHlK5dT+TKRfTxP3jHBsyydOrd5Hkfug7MVagJa05WkAnbU8dzCa2GCQQQcvTefmtfeYH7myo1GgBj3HMOc51JPEHhA2qdLoJx4yWz5uzDXkmdT9FosBwtr3H38hrW+Fo3cenyRVOjMuj8Ii2r+7cHATEGD5pUclv1DJQ1oExnB5Gam2Azwu09R6pXTt27/hfTMXIEFhBFWm1zxoRp8DhHMaRvoeqw9WyHvWhpAa4gTwJMap+WFqhGPJW2C0MPY4gxsi24PmMtlvkj6NmadQB0ZDseDv+ia0KrTtop+LRTy5bQjubKpRZmPiA+aBZizjIBygcBbKs4EQdVn77Amk5qYAJ44XKNDYzB8Jeaj3EguytJj7fqo2lrlqNJa7MXDyEnn0XYK4U21A/QnQyY9EThT3muHhrqmWYER5ESR85VOPiobZPkx5JTtLX9v1GF3bLP42zKzuTC2FYvqEfuagJGgaKZnThrXknTssr7QAObpIcNcpBadOxEpEX6ijLCXDr9N/sBYDWIeADM/JP/wBtkTOg+iQ+zltNQdBqew6qu6vDnMHSSPSTEos8OmL8LLtD99zImUsNwGvzO1HMcoJly9+jGk9TwPVUVmvJiCfLZIxxp2PzyUo6NjTv6bqTfd/EDuORoYieDKg/FmvdlykS7faASdzxusv+zVW0/AIJOsHhe3txXIBefFsYaBIGg26AKlyVkSg2jf4XVaRBiXHcxuNiTPPZJfaosqszFoDmu46HhB+z2MyCxzQSdPFplJjxAyAD56K+9uB7ose7MDJptaWnI7OA8PG4BbqOJA7pLpSsak3GjI1GlhAidZUbgjMNIHIRmI2r2wQfD17IO5g6n59U9STFNNF+Zq8UBc/0heoqfwCN/wBp1HihPH4q9tm6nUOgLcsncEkj5dQsHUu+klU18VqFuUmWjgmUmEWMmr6NIzEi2YMTp6FV/wCogHcLIPvXddEXa+In6LXjrs5Ssf3HtE4HQzAgDoOnYIz2Touuqu0NnUTuePSUBY4LmDnnYNJ3HA6HdbD2StPdU5ywXMMbI09WBJLlxQnx65qNqlmgA0aBwRuicOqktBO6tv7QHUoazpZXbpTmmrHxxyTr2H1vSLuynUoEOyU4dUIkz8LBw534G57AEjqd3la1rWtLycrd/E522Y9BqSY2BTixswxpaXAkyXOO73cn8DoABwlpuWkUqMYLlL+n8+P58iW6wEMAqkkvJ1ceY3AGwHl9U1ssjC54Iktgk9917fMdUAYOUtqW7qWYOJdoY9QujkatLoCa5tN9jCvcg1WZXZgBE7iIjRB4zhbXQ2Byf86JbhJLHCdp0B4Rd699R5DBvz0Q8/c7i06Mff1/dvdSpkHgu5HUZuQmFv7PtLQ53i0UKuH+6qeIGd53meic4e/LDDox85P6TuWeXI9R0W83IbxTWu/3/wC/3/Psd9q1sCNI24Q7rcTsE9r2wcI2/VLCwgwfmExEzJGgMvAKVVrHxappRrt1Ba5zpEAHgSXaQZ0+Ucq+7vmtc33YynL0ndgk7RBk6lc42qAvi7M3Xw8jYq3D6gBaHUpLS7M8uADmkfDB/iG4I6o2jfMzxUZmbqCGuIJMRoYI08l5Rwxpql4cQwDw5socCRzGmi7GnFeo6ck36S/EcGLKLXlzalN7jlI6CIzCTlO4g9Fj7x0OJLfBJATipidTxU5LWvMuicpIGjo6/qpUbN1Zjg4g5Bo3owSZZJ+EHgdUXKMXoymxD7wdAuRBsCOR9FyZyQumD4hbQlFVi2GKUhJlZm6pQVydMrnG0KawTvB6WxSeuFpvZ6jmA9F2V+kmgvUaelbj3And7w0DtyVo762NvcWzHA5HZ2//AEkeuyW2luXVqNHhgznsT1Wk/wDUqqabrQwPDWkdxlYNUfD0NfYRyfNP7ijE7IzolTbWCTund9Ve6ZGrjM6EeQgQInbhCC2Y2C4/P9FIsFe5b5/2BbJx96dPgEDzcA5x+WUfNMqV+6YDRPdKLa/hjo3e5zp83EgfKB6IjDH53gCS6VnClrsblncqftr9DTWAO53KhiVKY7/hEk5NDEdZUQJY55MiNEfH00xMX6jO0LaC0c5iDBlNm2wBlB2um+pB576J0bQmcpBHmEmCG5HsU4hbh4k7jUFJrh2YEN0cNR2IMg/NaSu3wOMaDdY6u45pRpPoGMqdr2HtrdB7A4cifol97Uj9ULZZsjsusOdI518X5Q1d5IEDc6oU2nsbkjG2olN3iBBlhhw5+hVFxiDmU3FzS1vEHrpBndMLezG8LN+1WI+MUtmCD5n9E6MuT0TvG12xzhGJMLdGgE7nlN/2hsRJPWI2+RXz+1fGoKb0MR4O61p2bwSNNc2Aqtc8Fha0SQYa+NpDQAHeiWUhDhl/d1WajWA7kOBPwuEbazK6yucxif8ArlXYkGuII3HYDbYg8oU4rTBab2iZFDmrrzmtmkzzJz6lcqBfXP8A89b/AM3fqvEzji+P3/yJrJ/P/CrFhuVmbpaLFKkrO3RWvsufQquAtn7LNDaQd0ErHVwtLgl3loDyj12WzV1+ZH1Z9F9jKXvH1qxgCWgflEf+q15mFEtcHBj5mBB1HHkr/YSnFm4cnxbd1nvbAB1NumoO/JnRMTT5fkIcacfzOuLqqG6E5d4HwgkCSG8THCVVa5JklP7cQGiP4dZ8kvxWtTBimxubl36BefiyuUdnoTxqLFdq0lrdgIGp50TmzvRRb+7b4v5nfgJXYjSOhI+RMfSEwDdESkzc0V5kvzIOrvqO8RJJP36Ba65aWUW027xt/dLPZjDsz/en4W7eapx+7z1IHwt0/VF7C7PMMqh089V6+q5jtHObG0FCYf4Xz1TW+tc0OCxGydoiMUmW1D8Q1KzF40sd1HB4ITivaRwPmltw2BESOn+bIwEV4dcQXH+of/lqZ3lamfE2Ndx0KT2NnnktcBLjoexj8Ir9hDfiMxrHCxzXEdOD8z9F+iKKF3UqPDYhmaNBq4ROpQGJ0IruOUHQDVPMPbmqtIEAfn/pC4kB75/mui/Qvvs6MXLI18GWxC3pnUNLT0Q9ANB1+q137C1/CquMDB41TIysKePj2Zyo9zNWk5OnRTfiDyWho8yiRZFri0oK+s3UhmEln27LZQ9xXWhuLx3Vcsv/AKs/p916u4SB8yA6uqyVV0TXqIOo5Yux8mBVwisMqEkU+rhHqYVFQJh7L2xfc08onKcx7AcprfpsjkrZ9u9mC2kzKfh92R9EkuaOeowTAaZPcdE3s2ywRpG6UMql1xUDdcrJ081HDJLymOcFzQsx3EYcWjy8krZVzGSp/sD6tR3/AC1805Z7OObBOoQ44VEOc7YusWAVNdn6jzEAj5QfQptVtyYDWxJjj7bpfdkt0a2HNMg9CO3Tg9iUTY48wyXtyuOn/HqFynH5GzxTlFSS+z/4/saB9yKdIU6YkxxueSVn/dE6we57o+leaHJs4QSN46T0RdBoLdimXeydqnQlDD0TCncyMpTC8t/dOAgmQCD2IkHSUsfIdJBhZdGxV6CLqmyJGb6JLiQAYXAQTo3XnYTp1+xT2nD5AkFu+hSz9hdWdnaAaYkNn+I7GoO3APmdiE19UDijvk+l/K/qIKlXKGho+HSeqvqXRc0ab7qeJ2DmDxN9Ql9jV8Qb3U2booxSbkOcPeGu3A89PklprZqrz3j5J6+qxls98CWgzoJ20WSwyoTrymY+l+Q7DXJs1dnRkI40NNeEDhtVNalLMwgH1TEg8qszVakHVDHWETTw/drhIPCZWuFQfJNaNqmRZJkil0Yl3sPSJJzPE8aadl4t/wDsIXIrQikfEqoQzwjKzUJUEIENkCvatN7ME06NSpSI94QRPIDYcRHcc/os4yk55ysEk6f4U29naTqd0KFUFvvJYQe4MfXlFJKS4iG6dm5o+17X27G0/wDdeQ0jmdo/K0WEYSLb94cznvHimBv0WIrYOynctNJulPK4a65g6ST1X0XEsSp5AQ6dPx+qR6XBv4O2pqPyK8CspqElv8WkbTK2rLBuU5oHqlOAX9ANEvAIPoNPqk+IYuXF3ikSY/OiZj9OMzIuU9Cb2tLadYupGRz07pBXqe8MtEuHyI6H9eFojaioCToEjuafuavGQ9JgdRqonFWz1cOSkq7RVRuHUnctP8p58js4LVYLiLavhmHfdLHhtRsOaCD1CTXlsaRzUy4eR/VdFNdGTUJ96f8AY+gkDhxS/FMrBme8DpPJ7DclJLS/eKYdUq1pOzZYJ76MDh80Cbeo85wCP6iST/5Eko5ZF0hMMCT9T/n9f8BNa9e4+OWs5YTDnjo7o09Nz21WxwlzKrJZ8hGnZfOalnJhxJjWZUbd5FQe7LmgHUgldGdMPNita0kbrGhTEB8ntH5WcvcFaw+/Y45QCXA7gxp5hPcXvmuaD25+6TYpdgWtQfzNI0310XcuUnBieLjFTQnxTFGNe2kBnLviGwaOJ6nc+iU0HBh38J2P2S61tzDnn+52TKjQzCOIhUwgl0ZGTHthd95HZaCzvB1WMtbNzDsS37LTYZbg7Iuh3NtbH7bkFF25J7BD2dqEfELlsmyySR4uXq5FaJLZ8PrvS+5qcclXXNaP0QtFhJzHf/ICxL3KJy9kbb2Pw9rKbqzhMaN7nqk+O3ZaTUIl2YEHluvBWspMDbemGkERx17+qzGK0JkHlS41LnyY7Io8KQbgmN7FuX8p7Xq+8EOOh3hYGxpZCtHZ37gIAHqmyaapE0ItOx9StNIa8gK5tMjdyCtKxIlzteggBEVGyNTPqgVLoa229nr7vpJj5IO5re8EFo8+iNdaRllwGYTqHfgIQt6BAwot3oEt7hzTkPoi691A2l30Cj7rXpwTyrrW1kydhsl03oqtdntlZFxz1Nf84R17WAbAXVqwaIjTlJL2q58kfCE1JJAq27ZV7l1QxOVvfSfVSda1GmAWAdv+kTY3XvGZYAI3HoiG0yOq6KSE5ZyboqbZOykPeD5cJJjFcsEDUN2nlO698W7jMPkUmxO5Y/cHyRRhFOwJTk1Rlr3EzwNZ24Kci2DmNLh4oE9JjVK6eGZ64gHIDJ6wtW21ho36os0lFLiF4ZNyfIT0qzqf8RDeYJC01hSGhHzSe8s5B0Kdey1PPRjcs8J8tx9NPRZjnyRTJKMqNDh92W76hOmPDhISS1YmNvoU1MlzY72gxcuXIyKz890aJnxbp3g9u01Gh3UHyg7qqtRG4Tr2Tts3vHkAycoJnjeEM5abKoQ9SQ4vKBbtsdkovBrBTqs0tgESO6T43Uk+ERpCkx5LRTmhToXi2h3mi6FMBczYTuvTpqtb2JoYUGoum6EvtQG7/Edz0HARQeub2dRc6sVINJE8c91Xb2ji8F3hZ35R947TIzUcrkr7Di1EEptlGhmUd1Q3pt6IhzzBO4j7dkSVBXewC6fmPblSECIy5fJDUDyRoTqm2G0hOUgZTsV0dm5HQC+gKT21mtzNB8TdtDupX9QOcS3Rp1AE/LVFOAkhzvCDB8uqBvqQbqwy1c9C+wCsqKmH5pKsqPCZ4bQc8gn4eViZjQrsLMsLid9B5Jo18bIrFqQDP3Y3GsfVAW4karrTdGqLSsqe9pJGx46K32bqGjd5HaMrAgf8hqPyELiFEiCPVC3bTkDxOZkFvoZXQXCVj5S5xo3bnjNAR9u2Qg8HaKlNlQbOAP0TajThPoxtURhcrCF4ism4RPh7dj2H14X0H2Zoe7otECY133O5WRwqzzuYBGrpOo2br94X0el4GS+AByZ6cIc18aRuKrbYBjtwANQIjdYWo4vdPCc43iIqu0PgH1SZ9yQ7KxvqUhR+ewkwt1KRvClRty6NP7qqhT1kyT3T+1pZgI0XOLbNtLbFLaDi7uU0sKWu0np1ULikWrqFQkrODRumNTcv1lgEdVTT2I5OqmCMsazyVQWEujtuE1elbFMgzfUwpXNbTKNuYXjsNnkq2lYFsbH02SZSGJ6FjC9jtdWHbr6qdK4MxqAU7/0nPr9hoqL/AAbKA6CY4HIXJ0dd6BnMEE79tVClRBaM0Cd+VYbhpHhI7jY+UKEkk6eHhb2EtFL8LzfBlMA8wdNZ1VlC2eB4XEdoVtq4SQQD57jyTdr2xpvtqs4fBsproStuv4HQDESdkBWpvYZ4TTErXkRql2H3bmOLKgzUjtyWmeO3Zc47tmctaJVa2dkKNvbTTj6qrGzTpEOY8FrvMQehV+F1c2nXbzRzi3GzMc6kM/Yi8hj6DjrTcY/4u1H1lapj5Xz+i40bqm7+F/gd67FfQGtgJ0JclYGR8LRPMuUFyIk5M+cezB/ftHHuz903x+s5wgmQNIXLl0/rHQ/0zPV2iVGk0ZvReLkp/Uw/9qDbVuqYUHEbLlyOIMiq8cUPRHiXi5ZI2HQVXrOAEFSwB5LpJkmVy5KYXyay3aIV9MeI/wCcL1csl2Cui2mYcAOZlV3Rl8HbovFyzJ9KNj2eMtGRORs9Y1Q+IWzMsZW9dAAfnuuXKiP0im9mTq6OMImi89Vy5KRS+i64cYCGOoHb+65chmChLilMHOCNDqrcKPhC5cif0mr6mXY5/tzyt9ZuJpsJ3LR9ly5Fh+kDxP1ItXLlyaS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3061" name="Picture 5"/>
          <p:cNvPicPr>
            <a:picLocks noChangeAspect="1" noChangeArrowheads="1"/>
          </p:cNvPicPr>
          <p:nvPr/>
        </p:nvPicPr>
        <p:blipFill>
          <a:blip r:embed="rId2"/>
          <a:srcRect/>
          <a:stretch>
            <a:fillRect/>
          </a:stretch>
        </p:blipFill>
        <p:spPr bwMode="auto">
          <a:xfrm>
            <a:off x="5638800" y="1219200"/>
            <a:ext cx="3038475" cy="4010025"/>
          </a:xfrm>
          <a:prstGeom prst="rect">
            <a:avLst/>
          </a:prstGeom>
          <a:noFill/>
          <a:ln w="9525">
            <a:noFill/>
            <a:miter lim="800000"/>
            <a:headEnd/>
            <a:tailEnd/>
          </a:ln>
          <a:effectLst/>
        </p:spPr>
      </p:pic>
      <p:sp>
        <p:nvSpPr>
          <p:cNvPr id="10" name="Rectangle 9"/>
          <p:cNvSpPr/>
          <p:nvPr/>
        </p:nvSpPr>
        <p:spPr>
          <a:xfrm>
            <a:off x="6781800" y="5410200"/>
            <a:ext cx="986167" cy="369332"/>
          </a:xfrm>
          <a:prstGeom prst="rect">
            <a:avLst/>
          </a:prstGeom>
        </p:spPr>
        <p:txBody>
          <a:bodyPr wrap="none">
            <a:spAutoFit/>
          </a:bodyPr>
          <a:lstStyle/>
          <a:p>
            <a:r>
              <a:rPr lang="en-US" b="1" dirty="0" smtClean="0">
                <a:latin typeface="Times New Roman" pitchFamily="18" charset="0"/>
                <a:cs typeface="Times New Roman" pitchFamily="18" charset="0"/>
              </a:rPr>
              <a:t>T</a:t>
            </a:r>
            <a:r>
              <a:rPr lang="vi-VN" b="1" dirty="0" smtClean="0">
                <a:latin typeface="Times New Roman" pitchFamily="18" charset="0"/>
                <a:cs typeface="Times New Roman" pitchFamily="18" charset="0"/>
              </a:rPr>
              <a:t>ôm cái</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8305800" cy="1231106"/>
          </a:xfrm>
          <a:prstGeom prst="rect">
            <a:avLst/>
          </a:prstGeom>
        </p:spPr>
        <p:txBody>
          <a:bodyPr wrap="square">
            <a:spAutoFit/>
          </a:bodyPr>
          <a:lstStyle/>
          <a:p>
            <a:r>
              <a:rPr lang="en-US" sz="2400" b="1" dirty="0" smtClean="0">
                <a:latin typeface="Times New Roman" pitchFamily="18" charset="0"/>
                <a:cs typeface="Times New Roman" pitchFamily="18" charset="0"/>
              </a:rPr>
              <a:t>2.6.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biệt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tính</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2.6.1.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biệt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tôm</a:t>
            </a:r>
            <a:endParaRPr lang="en-US" sz="2400" b="1" dirty="0" smtClean="0">
              <a:latin typeface="Times New Roman" pitchFamily="18" charset="0"/>
              <a:cs typeface="Times New Roman" pitchFamily="18" charset="0"/>
            </a:endParaRPr>
          </a:p>
          <a:p>
            <a:pPr algn="just">
              <a:lnSpc>
                <a:spcPct val="130000"/>
              </a:lnSpc>
            </a:pPr>
            <a:endParaRPr lang="en-US" sz="2000" b="1" dirty="0" smtClean="0">
              <a:latin typeface="Times New Roman" pitchFamily="18" charset="0"/>
              <a:cs typeface="Times New Roman" pitchFamily="18" charset="0"/>
            </a:endParaRPr>
          </a:p>
        </p:txBody>
      </p:sp>
      <p:sp>
        <p:nvSpPr>
          <p:cNvPr id="7" name="Rectangle 6"/>
          <p:cNvSpPr/>
          <p:nvPr/>
        </p:nvSpPr>
        <p:spPr>
          <a:xfrm>
            <a:off x="457200" y="1447800"/>
            <a:ext cx="2590800" cy="369332"/>
          </a:xfrm>
          <a:prstGeom prst="rect">
            <a:avLst/>
          </a:prstGeom>
        </p:spPr>
        <p:txBody>
          <a:bodyPr wrap="square">
            <a:spAutoFit/>
          </a:bodyPr>
          <a:lstStyle/>
          <a:p>
            <a:pPr algn="just"/>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Giống</a:t>
            </a:r>
            <a:r>
              <a:rPr lang="en-US" b="1" i="1" dirty="0" smtClean="0">
                <a:latin typeface="Times New Roman" pitchFamily="18" charset="0"/>
                <a:cs typeface="Times New Roman" pitchFamily="18" charset="0"/>
              </a:rPr>
              <a:t> </a:t>
            </a:r>
            <a:r>
              <a:rPr lang="vi-VN" b="1" i="1" dirty="0" smtClean="0">
                <a:latin typeface="Times New Roman" pitchFamily="18" charset="0"/>
                <a:cs typeface="Times New Roman" pitchFamily="18" charset="0"/>
              </a:rPr>
              <a:t>tôm </a:t>
            </a:r>
            <a:r>
              <a:rPr lang="en-US" b="1" i="1" dirty="0" err="1" smtClean="0">
                <a:latin typeface="Times New Roman" pitchFamily="18" charset="0"/>
                <a:cs typeface="Times New Roman" pitchFamily="18" charset="0"/>
              </a:rPr>
              <a:t>sú</a:t>
            </a:r>
            <a:r>
              <a:rPr lang="en-US" b="1" i="1" dirty="0" smtClean="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sp>
        <p:nvSpPr>
          <p:cNvPr id="173058" name="AutoShape 2" descr="data:image/jpeg;base64,/9j/4AAQSkZJRgABAQAAAQABAAD/2wCEAAkGBxQTEhUUExQVFhQWFxwYGRgYGBccGhgaGBQXGBgXGhcdHCggGBwlHBcXITEhJSkrLi4uFx8zODMsNygtLisBCgoKDg0OGxAQGzQkICUsNCwsNC0sLCwsLCwsLCwsLCwsLCwsLCwsLCwsLCwsLCwsLCwsLCwsLCwsLCwsLCwsLP/AABEIAQMAwgMBIgACEQEDEQH/xAAcAAACAwEBAQEAAAAAAAAAAAAEBQIDBgABBwj/xAA9EAABAwIFAgMHAQcEAQUBAAABAAIRAwQFEiExQVFhInGBBhMykaGxwdEUI0JSYuHwFTNy8ZIHJFOishb/xAAZAQADAQEBAAAAAAAAAAAAAAACAwQBAAX/xAAvEQACAgICAAUCBQMFAAAAAAAAAQIRAyESMQQTIkFRMmEUcZGx8IGh0TNCweHx/9oADAMBAAIRAxEAPwBZd20giJ7FKqeC082sjXSdlqqlMGZ0KX3FvIK8WGWcNHtzxQyb9xthd+6mwMdWhjRAaAPupV8ZYOA7zAWWe5w8lXnJ2VDzaFw8HFvs0n+tUeaUeRVttcUKphuhPBCyrBJVzqmQB23RDzk/YOXhowXZrbnAsw8Jg/RZm5tXtMO0IWh9msfbWBpk+Nv1HVEY5Yiq2R8Q27oJOVg4uKdSRiKlGTBKHfaM3lEXVfJo+Q5AVLqdANFsZTHzjj+Dqtk2JmAOUJd2cZYMzsi3Nc7YQFKlZxq47J6yuK2xD8JCfSoXVGS4Fw2UXtnUIq4cwk+KHdOqWvqR4RqFTF2jzckOEqCKlKYJOyqt2dTsqhV0hXhgjRELIXFUa5Qo27TM7KdGuADwvDWIEQuOCW1GgQVbhlRrqrQT4cw+4Sl2pjXyTnBsMghzvQfkoZNRVsKKcnSPoXtRjAqZaNL/AG2AAx/EY+wWcrXAZB1OsfNcCp248cO4E9l585cpHq4saxx+469yxlGTBq1NQP5GA7n+pxG3AHdBEaAkafw9+6qfW94+JknefoFZUDwYcQSOBsB0S8rUY0g8Mec9lclcvIXKaz0uJrbnEKF2JyinXj4hlFN/UmT4Tvqk9/aOp+B41jfgidweR3WRtaj6bgwk6HkHWdRrytFTxmoW5S7M0CAHAHKOjSdR6L0sihk+zPFUMmFX3EFr2oA0mAgrq3hocJB+/ZOabwWyDPHf5eqHqM8bg7dmkHg8yOvHokRhKL30HLMpKl2JJqNOob9UuxK5e4loGvC1NSnPG6W3mF53A9Om/wA0UcyXYcsMpLTsz9g2vTqtqt0c36jkFfVMOxAVWB40PI6HosraMLYa4Bx6xr6o41XU9mEdYhdOfJi/LSQR7QYUysQ8DxgajqEgZbgbBFi5zuysqmYmNeu3dB3fvmkkjMDuYCFxfQ/DkSW0dXhokpVdXubRqpuKri6HyOxC5tVgMkaDjqqceFL1SJ8/jJS9MNC55JME7LyBEcppSss2ZwZAOoHRUmxOsNJPYKlTiee4SXaBGhX0NQVeLAwJa4HnQq2nh5AJ8UdwV1oymLjT1hE07TxAj4Ryif2Bzj4AfOPuUWy0fAZrpusnkjBWzoY5TdIpNoYgASdZ5TDCqJ8WY6j/ACUTRoqyoMsOG7fqOQo3leTR6CwLE1I9NvIglW0bdz/3dMSQNXHYdyVDErum2C2RoJkjV3JHQaiAqsNxRzahptIJcAYCzhStmyy8nSD7a0DNSDm6/lTfvPJVxcTvuh6gIOoUM25u2elihHHGkUFw7fNcoe6b/IvFvEbzM9ZYrp7qtmLRs7lo7HonZNJse6LntOxO+qEq2jWzqJbvz6eaYWFm4tBPPaIHkq8k1VnnYpSjonYznDhLYM6b+ndC1MTzVnucPESZjkjSfontCiGhLcWp6eBjZJ1MAacnzW4/EquLVkmbF6ucdHtC4ad0WGA7LPse/K4U5LmweunOnyRFtfFoBeI8v0WvByVmw8RxdDcWmuiKp0y4QUJZYvTMeIf9bq+risE+4bJ5Lj9glLBJ6Q+fiIrYtu8KAdIEEcr0XFRsSdO4B+ae2dN7253lni4BBj9D2PULytYgjUjyW5ZSjL5Mw8JRp6M/jDadak4ObFQDwkbE/hY63IzAu2bv+FvbyyDQRwBp+ix37LmuMseCZJ9JhUwk3ATkjHncTV4AaQGd4zSPC3t1RtW/oHdgbrwqaFkQ3QadeyW37wNAJKVftQxQdcuQbd16bWyzxO4H6lC4dWc+oHdONYnrBVeG2JyyZ1Mpvh9iWvA4iUMZJWomzi/S5Fr7JrWHvr6pXVpAiDonl1S2CAvCxg5nnT5Qkrk0kPuKbYJAaJ2H27oPGbxjjlohxEBokeJxO5jjUxHZMcNt6dWoBXeWUzwNz68La4XYUaRy0msEct3PcncqvHHjHlRFlyc5cbM5jvsm02Bn/fDA4u7gTlHZfPvZquzRzic4O/Xsvt2KgGk/MQG5TJPkvgdjdAghrQSD4SOk7o6cotAKlOz6Hb1Q8NMHXXVSu2npI5Q+GOBptMmYTK5w9z2SBp0G5Sfw/wAFXn+7FPunfzBcjP2J3T7LkHky+B3nL5FlEGHe6ZmJfq52xPJ8k1Y54HwyRGg5KfWl9hNJoGetUjjIR+B90sxv2stocLW3c138zxx2EnWUX4O9tkf4qtJEadu4wXlrRPinp27oW/xSypky19UgGGh2VszHiO5Ea6QkNy6pUMvJBO4B0S64sGzvA8ym4/Kx6oTkjky++hr/AP0VE1M5ptpO+H93IbG2o1k90oxCtUrO/dNLmkwCB+eNF7QsabXAubm15mPVa+ndU3ABrQIjaEc8/p0rBx+HqWzIWVmWAe8bJBJjXSY6jsmdu4N2zNJOpgd4149FpP2Vr2kHRwEtd16tP4QjLIgcSEueb08ojY405cZ6FFximUa5nf0gwT+qvscVbVLg0QW9Tp5eaY1bARJAQ1K2bJI3Gkf5ylxzKeqGT8OsdeolWc6MpaWk669CJB8iEFSaA/UaR+UfpMFUXtHJNTcI02uznGPsF32JgM920x5JLSqay4T5KVtal4NSNCdB5bnyRzbYB0Eemn3WZNoPG6YZaXVKNXBvQHSfUqy6rgAFtTb+XUxzsRP0Sm+s3uZFMgGZ22jv0S803wQ8jNG40+3ZdhxpbTF+Iytumh9b4nV1zZXTy5uonold3cnX+ZBYbe5KmVxlum+2+yuvrpgcXNGeRpliAY03P6p0sSfYmOWS0iygX52agt3MiJ04H57prb3tShLmH0KzdmczgXEyOdYHZaaA5v5SZ5nCSrooxYFOD5d/J5iPtDSvKRoVnOZPLTHz6hfPa7BbVXNa/O0bEchaHGMNky0AH7rNXNgS7R3iPEbKmEoSWieUMkZdGiwzFgaYLpHZE1PaCoPC12v2CX3rQGU2tGWNCd5Qtajo7tvCU5/BUoJLaDjiFf8AnC5KG3unxH/xXLuM/k7lD4NMKIiIUqVBxl0EtaWg6aCdQCe8IF+JNAJlTt8VJbUa06OAMdS05h/ndDDHtNiMuTWg+ZlDOe3mPVKKuLxshxcudxp3XeR8nLN8Gihp3IhGWuUbEBZlgfyQIU21n9VnlfAXm/Jtrm4cxmVjmF7tN5yjk/50KhhtwWMJqS52+0NjYRO5WPY9xqMJOxmeBqmzrwucS6oHdp+QATvKtaJ5ZKkPy41NTt0VV28UxJiTwlbKlUABugmZ1KNZQnxO3ScqUEOwNzlsGbUzCYgg6nquxGqX0jTmCY37EJgQdABvproPmk2M0zuNwdR/nCCMrRRNU6GLbprWBo2Aj5aIF16Qd0Ncv/dtYNXyI8zyrLegxglxzOG/menZF7AJhX+oGYaNfPhDmjn+KfI/ZXVbTM2WaOPIVFnSIdqfEODz5Ib5KkFXF8mTb7P0yc0ajZeV7IDhOba6DtIh0bH7yq7gtbUaHRr2/KHHCbfq9jsuWFVBdg1phQ0kdwDPzIR1agKbS7Mf+OivrbhrDmcY26n+GT06oHEqFSm4scCHN0IIiDHmfmtm23cv0NxpRVR7E17duO9Pbv8A2S82xfBLSMu2uv8AdMKAfmObbhHMbwVyfHpDGm/cQhxJIdI4GaN1RaZmEhxa4HdwjTtCf3tk1wH/ACH10VL8Oa3Ro15Ry4pa9xcJTt37C43lH/AuRRtz0C8S+CGc38AgpsygR4ueiFa/I7MwCQjKWhiNIVbqJ1MQCrro8tqxbUYC8mO8HYfqnGFYRWrQ5uUMGknsOByqrXD5cC6Y5Gy2ja1MUwGjLAiAhlk1rZyiZm9wdzcoy5SBBOsO1JlU0KAmIW3tcRzUzRqNFRn8B2czrB5HZJnWjA/TnbzWSqcbgbGUoS9Qv/08eaoo4awPmQ1x56JwZbpyToqadrMZiJBMaKaGOd2VSzQapFhqw7SCI8tVbUxFoEEOkdl49rWgNkAmYkgCY5J2QNEZ6pA1Ea9p69PJMbvTMhDirD6GIs3G/Qq/ErgVWk6Z4hsceazt/RLH5YiNjrqmrHAsyt7DTfQbruK6NbfYEMNLHZnHNuNNwiGlgY9umqspUXE77HVB4lQIeI3J2G/yQ1fQXWgvD4DADoSEPdvM6aniUIazmnUz9ipC+BWxx1Kzsk7hQRVxDbO0gx5gdYPAUbW8bVdk965rHEAh0luh0Om+olL7l5JB+im21EaDXyVGuyKn0N8TuXUAfE17W7OAIMbbSfulf+tg8qu8pPyw4bjqkb7ZzWy5py8x99FkoQbtDcc5pUzSDEhyi8PxClnmrLmwdGuDSOkEgrO2YZGYGQRA10VV0zQwcsaA/wA3ogjGNjJznRqr/FaVSo0MfUDRE53Zi3U7FsaCRoqzXzEEuKQNfRbRDGlxqEy6G6feVBlyNvEI6o8mG+hWLPxTtmj8PUrlmjiJ7/MfouQ+S/gb+JiOrfDs0FwmNdeqPNMAax28k9uLW3bY0qnvP/cHUtnQt58o81n72/YabQB4gTJncGIEdtVmWLsTjkhTe3uQZiNCYCIo3BA1JgxI+qVXl2NnRG6oddOdsIHUoI4/cNy2a+hftaJLvDyefRLbVz6jjUaZ1POg8/RZouLtJJ/spWFV4lskAnUTpvpKojHQietm3sGsd7x1arlqMbNMZSWvOstkbHaPVCHFGNOu44SZtXK0NLtzsCrbRjS7XfqiyelUDj9TD6TjWcZJaCOBroZ34WkwjDmMaco8+pSm3DWhaDC6reXQOsT9FA5OTPTUUo7I18LFUEEa7t8xssnSc4PLGgzJniCNwtxe4kymDHidwvnZrPNY5TLnEkk9zJCfGDkTyyKA0o3bmHXVA4hdQ8HxTvyNeDKd3BbkEt8f30WbxSs6RI8P1HkVqxcWc81raI29R1R+UaymDsKDXN5Kn7K0m5nOiRGh9U+q0gX9lk2HGn0Z66bBE7SmdtRa8aEFeY1ZS0ZfiG3fsq8Jpe7OUlpdAd4XTlB3a7+odAlwdvQU4rjvsJuaNNwDToen5CoqWJbq2NvQ+abUKTc0jxEdPtqOqjdOLuNdtPuR/wBIMkJxla9zcWaHBp+xjsSw1jiXSWaeJnB7t/RCtt5GsBvE7+fZaS7w33he1jmOIaXAkkBwaJLW6fH2MaghZq7tsroLSG/EAf15VUFyWybJJW6KG2QDtC6ewP3KsfmaeT3Lv7Kr3hH8MzseQqsxmE7YhxQyzH+YfMLkHlK5dT+TKRfTxP3jHBsyydOrd5Hkfug7MVagJa05WkAnbU8dzCa2GCQQQcvTefmtfeYH7myo1GgBj3HMOc51JPEHhA2qdLoJx4yWz5uzDXkmdT9FosBwtr3H38hrW+Fo3cenyRVOjMuj8Ii2r+7cHATEGD5pUclv1DJQ1oExnB5Gam2Azwu09R6pXTt27/hfTMXIEFhBFWm1zxoRp8DhHMaRvoeqw9WyHvWhpAa4gTwJMap+WFqhGPJW2C0MPY4gxsi24PmMtlvkj6NmadQB0ZDseDv+ia0KrTtop+LRTy5bQjubKpRZmPiA+aBZizjIBygcBbKs4EQdVn77Amk5qYAJ44XKNDYzB8Jeaj3EguytJj7fqo2lrlqNJa7MXDyEnn0XYK4U21A/QnQyY9EThT3muHhrqmWYER5ESR85VOPiobZPkx5JTtLX9v1GF3bLP42zKzuTC2FYvqEfuagJGgaKZnThrXknTssr7QAObpIcNcpBadOxEpEX6ijLCXDr9N/sBYDWIeADM/JP/wBtkTOg+iQ+zltNQdBqew6qu6vDnMHSSPSTEos8OmL8LLtD99zImUsNwGvzO1HMcoJly9+jGk9TwPVUVmvJiCfLZIxxp2PzyUo6NjTv6bqTfd/EDuORoYieDKg/FmvdlykS7faASdzxusv+zVW0/AIJOsHhe3txXIBefFsYaBIGg26AKlyVkSg2jf4XVaRBiXHcxuNiTPPZJfaosqszFoDmu46HhB+z2MyCxzQSdPFplJjxAyAD56K+9uB7ose7MDJptaWnI7OA8PG4BbqOJA7pLpSsak3GjI1GlhAidZUbgjMNIHIRmI2r2wQfD17IO5g6n59U9STFNNF+Zq8UBc/0heoqfwCN/wBp1HihPH4q9tm6nUOgLcsncEkj5dQsHUu+klU18VqFuUmWjgmUmEWMmr6NIzEi2YMTp6FV/wCogHcLIPvXddEXa+In6LXjrs5Ssf3HtE4HQzAgDoOnYIz2Touuqu0NnUTuePSUBY4LmDnnYNJ3HA6HdbD2StPdU5ywXMMbI09WBJLlxQnx65qNqlmgA0aBwRuicOqktBO6tv7QHUoazpZXbpTmmrHxxyTr2H1vSLuynUoEOyU4dUIkz8LBw534G57AEjqd3la1rWtLycrd/E522Y9BqSY2BTixswxpaXAkyXOO73cn8DoABwlpuWkUqMYLlL+n8+P58iW6wEMAqkkvJ1ceY3AGwHl9U1ssjC54Iktgk9917fMdUAYOUtqW7qWYOJdoY9QujkatLoCa5tN9jCvcg1WZXZgBE7iIjRB4zhbXQ2Byf86JbhJLHCdp0B4Rd699R5DBvz0Q8/c7i06Mff1/dvdSpkHgu5HUZuQmFv7PtLQ53i0UKuH+6qeIGd53meic4e/LDDox85P6TuWeXI9R0W83IbxTWu/3/wC/3/Psd9q1sCNI24Q7rcTsE9r2wcI2/VLCwgwfmExEzJGgMvAKVVrHxappRrt1Ba5zpEAHgSXaQZ0+Ucq+7vmtc33YynL0ndgk7RBk6lc42qAvi7M3Xw8jYq3D6gBaHUpLS7M8uADmkfDB/iG4I6o2jfMzxUZmbqCGuIJMRoYI08l5Rwxpql4cQwDw5socCRzGmi7GnFeo6ck36S/EcGLKLXlzalN7jlI6CIzCTlO4g9Fj7x0OJLfBJATipidTxU5LWvMuicpIGjo6/qpUbN1Zjg4g5Bo3owSZZJ+EHgdUXKMXoymxD7wdAuRBsCOR9FyZyQumD4hbQlFVi2GKUhJlZm6pQVydMrnG0KawTvB6WxSeuFpvZ6jmA9F2V+kmgvUaelbj3And7w0DtyVo762NvcWzHA5HZ2//AEkeuyW2luXVqNHhgznsT1Wk/wDUqqabrQwPDWkdxlYNUfD0NfYRyfNP7ijE7IzolTbWCTund9Ve6ZGrjM6EeQgQInbhCC2Y2C4/P9FIsFe5b5/2BbJx96dPgEDzcA5x+WUfNMqV+6YDRPdKLa/hjo3e5zp83EgfKB6IjDH53gCS6VnClrsblncqftr9DTWAO53KhiVKY7/hEk5NDEdZUQJY55MiNEfH00xMX6jO0LaC0c5iDBlNm2wBlB2um+pB576J0bQmcpBHmEmCG5HsU4hbh4k7jUFJrh2YEN0cNR2IMg/NaSu3wOMaDdY6u45pRpPoGMqdr2HtrdB7A4cifol97Uj9ULZZsjsusOdI518X5Q1d5IEDc6oU2nsbkjG2olN3iBBlhhw5+hVFxiDmU3FzS1vEHrpBndMLezG8LN+1WI+MUtmCD5n9E6MuT0TvG12xzhGJMLdGgE7nlN/2hsRJPWI2+RXz+1fGoKb0MR4O61p2bwSNNc2Aqtc8Fha0SQYa+NpDQAHeiWUhDhl/d1WajWA7kOBPwuEbazK6yucxif8ArlXYkGuII3HYDbYg8oU4rTBab2iZFDmrrzmtmkzzJz6lcqBfXP8A89b/AM3fqvEzji+P3/yJrJ/P/CrFhuVmbpaLFKkrO3RWvsufQquAtn7LNDaQd0ErHVwtLgl3loDyj12WzV1+ZH1Z9F9jKXvH1qxgCWgflEf+q15mFEtcHBj5mBB1HHkr/YSnFm4cnxbd1nvbAB1NumoO/JnRMTT5fkIcacfzOuLqqG6E5d4HwgkCSG8THCVVa5JklP7cQGiP4dZ8kvxWtTBimxubl36BefiyuUdnoTxqLFdq0lrdgIGp50TmzvRRb+7b4v5nfgJXYjSOhI+RMfSEwDdESkzc0V5kvzIOrvqO8RJJP36Ba65aWUW027xt/dLPZjDsz/en4W7eapx+7z1IHwt0/VF7C7PMMqh089V6+q5jtHObG0FCYf4Xz1TW+tc0OCxGydoiMUmW1D8Q1KzF40sd1HB4ITivaRwPmltw2BESOn+bIwEV4dcQXH+of/lqZ3lamfE2Ndx0KT2NnnktcBLjoexj8Ir9hDfiMxrHCxzXEdOD8z9F+iKKF3UqPDYhmaNBq4ROpQGJ0IruOUHQDVPMPbmqtIEAfn/pC4kB75/mui/Qvvs6MXLI18GWxC3pnUNLT0Q9ANB1+q137C1/CquMDB41TIysKePj2Zyo9zNWk5OnRTfiDyWho8yiRZFri0oK+s3UhmEln27LZQ9xXWhuLx3Vcsv/AKs/p916u4SB8yA6uqyVV0TXqIOo5Yux8mBVwisMqEkU+rhHqYVFQJh7L2xfc08onKcx7AcprfpsjkrZ9u9mC2kzKfh92R9EkuaOeowTAaZPcdE3s2ywRpG6UMql1xUDdcrJ081HDJLymOcFzQsx3EYcWjy8krZVzGSp/sD6tR3/AC1805Z7OObBOoQ44VEOc7YusWAVNdn6jzEAj5QfQptVtyYDWxJjj7bpfdkt0a2HNMg9CO3Tg9iUTY48wyXtyuOn/HqFynH5GzxTlFSS+z/4/saB9yKdIU6YkxxueSVn/dE6we57o+leaHJs4QSN46T0RdBoLdimXeydqnQlDD0TCncyMpTC8t/dOAgmQCD2IkHSUsfIdJBhZdGxV6CLqmyJGb6JLiQAYXAQTo3XnYTp1+xT2nD5AkFu+hSz9hdWdnaAaYkNn+I7GoO3APmdiE19UDijvk+l/K/qIKlXKGho+HSeqvqXRc0ab7qeJ2DmDxN9Ql9jV8Qb3U2booxSbkOcPeGu3A89PklprZqrz3j5J6+qxls98CWgzoJ20WSwyoTrymY+l+Q7DXJs1dnRkI40NNeEDhtVNalLMwgH1TEg8qszVakHVDHWETTw/drhIPCZWuFQfJNaNqmRZJkil0Yl3sPSJJzPE8aadl4t/wDsIXIrQikfEqoQzwjKzUJUEIENkCvatN7ME06NSpSI94QRPIDYcRHcc/os4yk55ysEk6f4U29naTqd0KFUFvvJYQe4MfXlFJKS4iG6dm5o+17X27G0/wDdeQ0jmdo/K0WEYSLb94cznvHimBv0WIrYOynctNJulPK4a65g6ST1X0XEsSp5AQ6dPx+qR6XBv4O2pqPyK8CspqElv8WkbTK2rLBuU5oHqlOAX9ANEvAIPoNPqk+IYuXF3ikSY/OiZj9OMzIuU9Cb2tLadYupGRz07pBXqe8MtEuHyI6H9eFojaioCToEjuafuavGQ9JgdRqonFWz1cOSkq7RVRuHUnctP8p58js4LVYLiLavhmHfdLHhtRsOaCD1CTXlsaRzUy4eR/VdFNdGTUJ96f8AY+gkDhxS/FMrBme8DpPJ7DclJLS/eKYdUq1pOzZYJ76MDh80Cbeo85wCP6iST/5Eko5ZF0hMMCT9T/n9f8BNa9e4+OWs5YTDnjo7o09Nz21WxwlzKrJZ8hGnZfOalnJhxJjWZUbd5FQe7LmgHUgldGdMPNita0kbrGhTEB8ntH5WcvcFaw+/Y45QCXA7gxp5hPcXvmuaD25+6TYpdgWtQfzNI0310XcuUnBieLjFTQnxTFGNe2kBnLviGwaOJ6nc+iU0HBh38J2P2S61tzDnn+52TKjQzCOIhUwgl0ZGTHthd95HZaCzvB1WMtbNzDsS37LTYZbg7Iuh3NtbH7bkFF25J7BD2dqEfELlsmyySR4uXq5FaJLZ8PrvS+5qcclXXNaP0QtFhJzHf/ICxL3KJy9kbb2Pw9rKbqzhMaN7nqk+O3ZaTUIl2YEHluvBWspMDbemGkERx17+qzGK0JkHlS41LnyY7Io8KQbgmN7FuX8p7Xq+8EOOh3hYGxpZCtHZ37gIAHqmyaapE0ItOx9StNIa8gK5tMjdyCtKxIlzteggBEVGyNTPqgVLoa229nr7vpJj5IO5re8EFo8+iNdaRllwGYTqHfgIQt6BAwot3oEt7hzTkPoi691A2l30Cj7rXpwTyrrW1kydhsl03oqtdntlZFxz1Nf84R17WAbAXVqwaIjTlJL2q58kfCE1JJAq27ZV7l1QxOVvfSfVSda1GmAWAdv+kTY3XvGZYAI3HoiG0yOq6KSE5ZyboqbZOykPeD5cJJjFcsEDUN2nlO698W7jMPkUmxO5Y/cHyRRhFOwJTk1Rlr3EzwNZ24Kci2DmNLh4oE9JjVK6eGZ64gHIDJ6wtW21ho36os0lFLiF4ZNyfIT0qzqf8RDeYJC01hSGhHzSe8s5B0Kdey1PPRjcs8J8tx9NPRZjnyRTJKMqNDh92W76hOmPDhISS1YmNvoU1MlzY72gxcuXIyKz890aJnxbp3g9u01Gh3UHyg7qqtRG4Tr2Tts3vHkAycoJnjeEM5abKoQ9SQ4vKBbtsdkovBrBTqs0tgESO6T43Uk+ERpCkx5LRTmhToXi2h3mi6FMBczYTuvTpqtb2JoYUGoum6EvtQG7/Edz0HARQeub2dRc6sVINJE8c91Xb2ji8F3hZ35R947TIzUcrkr7Di1EEptlGhmUd1Q3pt6IhzzBO4j7dkSVBXewC6fmPblSECIy5fJDUDyRoTqm2G0hOUgZTsV0dm5HQC+gKT21mtzNB8TdtDupX9QOcS3Rp1AE/LVFOAkhzvCDB8uqBvqQbqwy1c9C+wCsqKmH5pKsqPCZ4bQc8gn4eViZjQrsLMsLid9B5Jo18bIrFqQDP3Y3GsfVAW4karrTdGqLSsqe9pJGx46K32bqGjd5HaMrAgf8hqPyELiFEiCPVC3bTkDxOZkFvoZXQXCVj5S5xo3bnjNAR9u2Qg8HaKlNlQbOAP0TajThPoxtURhcrCF4ism4RPh7dj2H14X0H2Zoe7otECY133O5WRwqzzuYBGrpOo2br94X0el4GS+AByZ6cIc18aRuKrbYBjtwANQIjdYWo4vdPCc43iIqu0PgH1SZ9yQ7KxvqUhR+ewkwt1KRvClRty6NP7qqhT1kyT3T+1pZgI0XOLbNtLbFLaDi7uU0sKWu0np1ULikWrqFQkrODRumNTcv1lgEdVTT2I5OqmCMsazyVQWEujtuE1elbFMgzfUwpXNbTKNuYXjsNnkq2lYFsbH02SZSGJ6FjC9jtdWHbr6qdK4MxqAU7/0nPr9hoqL/AAbKA6CY4HIXJ0dd6BnMEE79tVClRBaM0Cd+VYbhpHhI7jY+UKEkk6eHhb2EtFL8LzfBlMA8wdNZ1VlC2eB4XEdoVtq4SQQD57jyTdr2xpvtqs4fBsproStuv4HQDESdkBWpvYZ4TTErXkRql2H3bmOLKgzUjtyWmeO3Zc47tmctaJVa2dkKNvbTTj6qrGzTpEOY8FrvMQehV+F1c2nXbzRzi3GzMc6kM/Yi8hj6DjrTcY/4u1H1lapj5Xz+i40bqm7+F/gd67FfQGtgJ0JclYGR8LRPMuUFyIk5M+cezB/ftHHuz903x+s5wgmQNIXLl0/rHQ/0zPV2iVGk0ZvReLkp/Uw/9qDbVuqYUHEbLlyOIMiq8cUPRHiXi5ZI2HQVXrOAEFSwB5LpJkmVy5KYXyay3aIV9MeI/wCcL1csl2Cui2mYcAOZlV3Rl8HbovFyzJ9KNj2eMtGRORs9Y1Q+IWzMsZW9dAAfnuuXKiP0im9mTq6OMImi89Vy5KRS+i64cYCGOoHb+65chmChLilMHOCNDqrcKPhC5cif0mr6mXY5/tzyt9ZuJpsJ3LR9ly5Fh+kDxP1ItXLlyaS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3060" name="AutoShape 4" descr="data:image/jpeg;base64,/9j/4AAQSkZJRgABAQAAAQABAAD/2wCEAAkGBxQTEhUUExQVFhQWFxwYGRgYGBccGhgaGBQXGBgXGhcdHCggGBwlHBcXITEhJSkrLi4uFx8zODMsNygtLisBCgoKDg0OGxAQGzQkICUsNCwsNC0sLCwsLCwsLCwsLCwsLCwsLCwsLCwsLCwsLCwsLCwsLCwsLCwsLCwsLCwsLP/AABEIAQMAwgMBIgACEQEDEQH/xAAcAAACAwEBAQEAAAAAAAAAAAAEBQIDBgABBwj/xAA9EAABAwIFAgMHAQcEAQUBAAABAAIRAwQFEiExQVFhInGBBhMykaGxwdEUI0JSYuHwFTNy8ZIHJFOishb/xAAZAQADAQEBAAAAAAAAAAAAAAACAwQBAAX/xAAvEQACAgICAAUCBQMFAAAAAAAAAQIRAyESMQQTIkFRMmEUcZGx8IGh0TNCweHx/9oADAMBAAIRAxEAPwBZd20giJ7FKqeC082sjXSdlqqlMGZ0KX3FvIK8WGWcNHtzxQyb9xthd+6mwMdWhjRAaAPupV8ZYOA7zAWWe5w8lXnJ2VDzaFw8HFvs0n+tUeaUeRVttcUKphuhPBCyrBJVzqmQB23RDzk/YOXhowXZrbnAsw8Jg/RZm5tXtMO0IWh9msfbWBpk+Nv1HVEY5Yiq2R8Q27oJOVg4uKdSRiKlGTBKHfaM3lEXVfJo+Q5AVLqdANFsZTHzjj+Dqtk2JmAOUJd2cZYMzsi3Nc7YQFKlZxq47J6yuK2xD8JCfSoXVGS4Fw2UXtnUIq4cwk+KHdOqWvqR4RqFTF2jzckOEqCKlKYJOyqt2dTsqhV0hXhgjRELIXFUa5Qo27TM7KdGuADwvDWIEQuOCW1GgQVbhlRrqrQT4cw+4Sl2pjXyTnBsMghzvQfkoZNRVsKKcnSPoXtRjAqZaNL/AG2AAx/EY+wWcrXAZB1OsfNcCp248cO4E9l585cpHq4saxx+469yxlGTBq1NQP5GA7n+pxG3AHdBEaAkafw9+6qfW94+JknefoFZUDwYcQSOBsB0S8rUY0g8Mec9lclcvIXKaz0uJrbnEKF2JyinXj4hlFN/UmT4Tvqk9/aOp+B41jfgidweR3WRtaj6bgwk6HkHWdRrytFTxmoW5S7M0CAHAHKOjSdR6L0sihk+zPFUMmFX3EFr2oA0mAgrq3hocJB+/ZOabwWyDPHf5eqHqM8bg7dmkHg8yOvHokRhKL30HLMpKl2JJqNOob9UuxK5e4loGvC1NSnPG6W3mF53A9Om/wA0UcyXYcsMpLTsz9g2vTqtqt0c36jkFfVMOxAVWB40PI6HosraMLYa4Bx6xr6o41XU9mEdYhdOfJi/LSQR7QYUysQ8DxgajqEgZbgbBFi5zuysqmYmNeu3dB3fvmkkjMDuYCFxfQ/DkSW0dXhokpVdXubRqpuKri6HyOxC5tVgMkaDjqqceFL1SJ8/jJS9MNC55JME7LyBEcppSss2ZwZAOoHRUmxOsNJPYKlTiee4SXaBGhX0NQVeLAwJa4HnQq2nh5AJ8UdwV1oymLjT1hE07TxAj4Ryif2Bzj4AfOPuUWy0fAZrpusnkjBWzoY5TdIpNoYgASdZ5TDCqJ8WY6j/ACUTRoqyoMsOG7fqOQo3leTR6CwLE1I9NvIglW0bdz/3dMSQNXHYdyVDErum2C2RoJkjV3JHQaiAqsNxRzahptIJcAYCzhStmyy8nSD7a0DNSDm6/lTfvPJVxcTvuh6gIOoUM25u2elihHHGkUFw7fNcoe6b/IvFvEbzM9ZYrp7qtmLRs7lo7HonZNJse6LntOxO+qEq2jWzqJbvz6eaYWFm4tBPPaIHkq8k1VnnYpSjonYznDhLYM6b+ndC1MTzVnucPESZjkjSfontCiGhLcWp6eBjZJ1MAacnzW4/EquLVkmbF6ucdHtC4ad0WGA7LPse/K4U5LmweunOnyRFtfFoBeI8v0WvByVmw8RxdDcWmuiKp0y4QUJZYvTMeIf9bq+risE+4bJ5Lj9glLBJ6Q+fiIrYtu8KAdIEEcr0XFRsSdO4B+ae2dN7253lni4BBj9D2PULytYgjUjyW5ZSjL5Mw8JRp6M/jDadak4ObFQDwkbE/hY63IzAu2bv+FvbyyDQRwBp+ix37LmuMseCZJ9JhUwk3ATkjHncTV4AaQGd4zSPC3t1RtW/oHdgbrwqaFkQ3QadeyW37wNAJKVftQxQdcuQbd16bWyzxO4H6lC4dWc+oHdONYnrBVeG2JyyZ1Mpvh9iWvA4iUMZJWomzi/S5Fr7JrWHvr6pXVpAiDonl1S2CAvCxg5nnT5Qkrk0kPuKbYJAaJ2H27oPGbxjjlohxEBokeJxO5jjUxHZMcNt6dWoBXeWUzwNz68La4XYUaRy0msEct3PcncqvHHjHlRFlyc5cbM5jvsm02Bn/fDA4u7gTlHZfPvZquzRzic4O/Xsvt2KgGk/MQG5TJPkvgdjdAghrQSD4SOk7o6cotAKlOz6Hb1Q8NMHXXVSu2npI5Q+GOBptMmYTK5w9z2SBp0G5Sfw/wAFXn+7FPunfzBcjP2J3T7LkHky+B3nL5FlEGHe6ZmJfq52xPJ8k1Y54HwyRGg5KfWl9hNJoGetUjjIR+B90sxv2stocLW3c138zxx2EnWUX4O9tkf4qtJEadu4wXlrRPinp27oW/xSypky19UgGGh2VszHiO5Ea6QkNy6pUMvJBO4B0S64sGzvA8ym4/Kx6oTkjky++hr/AP0VE1M5ptpO+H93IbG2o1k90oxCtUrO/dNLmkwCB+eNF7QsabXAubm15mPVa+ndU3ABrQIjaEc8/p0rBx+HqWzIWVmWAe8bJBJjXSY6jsmdu4N2zNJOpgd4149FpP2Vr2kHRwEtd16tP4QjLIgcSEueb08ojY405cZ6FFximUa5nf0gwT+qvscVbVLg0QW9Tp5eaY1bARJAQ1K2bJI3Gkf5ylxzKeqGT8OsdeolWc6MpaWk669CJB8iEFSaA/UaR+UfpMFUXtHJNTcI02uznGPsF32JgM920x5JLSqay4T5KVtal4NSNCdB5bnyRzbYB0Eemn3WZNoPG6YZaXVKNXBvQHSfUqy6rgAFtTb+XUxzsRP0Sm+s3uZFMgGZ22jv0S803wQ8jNG40+3ZdhxpbTF+Iytumh9b4nV1zZXTy5uonold3cnX+ZBYbe5KmVxlum+2+yuvrpgcXNGeRpliAY03P6p0sSfYmOWS0iygX52agt3MiJ04H57prb3tShLmH0KzdmczgXEyOdYHZaaA5v5SZ5nCSrooxYFOD5d/J5iPtDSvKRoVnOZPLTHz6hfPa7BbVXNa/O0bEchaHGMNky0AH7rNXNgS7R3iPEbKmEoSWieUMkZdGiwzFgaYLpHZE1PaCoPC12v2CX3rQGU2tGWNCd5Qtajo7tvCU5/BUoJLaDjiFf8AnC5KG3unxH/xXLuM/k7lD4NMKIiIUqVBxl0EtaWg6aCdQCe8IF+JNAJlTt8VJbUa06OAMdS05h/ndDDHtNiMuTWg+ZlDOe3mPVKKuLxshxcudxp3XeR8nLN8Gihp3IhGWuUbEBZlgfyQIU21n9VnlfAXm/Jtrm4cxmVjmF7tN5yjk/50KhhtwWMJqS52+0NjYRO5WPY9xqMJOxmeBqmzrwucS6oHdp+QATvKtaJ5ZKkPy41NTt0VV28UxJiTwlbKlUABugmZ1KNZQnxO3ScqUEOwNzlsGbUzCYgg6nquxGqX0jTmCY37EJgQdABvproPmk2M0zuNwdR/nCCMrRRNU6GLbprWBo2Aj5aIF16Qd0Ncv/dtYNXyI8zyrLegxglxzOG/menZF7AJhX+oGYaNfPhDmjn+KfI/ZXVbTM2WaOPIVFnSIdqfEODz5Ib5KkFXF8mTb7P0yc0ajZeV7IDhOba6DtIh0bH7yq7gtbUaHRr2/KHHCbfq9jsuWFVBdg1phQ0kdwDPzIR1agKbS7Mf+OivrbhrDmcY26n+GT06oHEqFSm4scCHN0IIiDHmfmtm23cv0NxpRVR7E17duO9Pbv8A2S82xfBLSMu2uv8AdMKAfmObbhHMbwVyfHpDGm/cQhxJIdI4GaN1RaZmEhxa4HdwjTtCf3tk1wH/ACH10VL8Oa3Ro15Ry4pa9xcJTt37C43lH/AuRRtz0C8S+CGc38AgpsygR4ueiFa/I7MwCQjKWhiNIVbqJ1MQCrro8tqxbUYC8mO8HYfqnGFYRWrQ5uUMGknsOByqrXD5cC6Y5Gy2ja1MUwGjLAiAhlk1rZyiZm9wdzcoy5SBBOsO1JlU0KAmIW3tcRzUzRqNFRn8B2czrB5HZJnWjA/TnbzWSqcbgbGUoS9Qv/08eaoo4awPmQ1x56JwZbpyToqadrMZiJBMaKaGOd2VSzQapFhqw7SCI8tVbUxFoEEOkdl49rWgNkAmYkgCY5J2QNEZ6pA1Ea9p69PJMbvTMhDirD6GIs3G/Qq/ErgVWk6Z4hsceazt/RLH5YiNjrqmrHAsyt7DTfQbruK6NbfYEMNLHZnHNuNNwiGlgY9umqspUXE77HVB4lQIeI3J2G/yQ1fQXWgvD4DADoSEPdvM6aniUIazmnUz9ipC+BWxx1Kzsk7hQRVxDbO0gx5gdYPAUbW8bVdk965rHEAh0luh0Om+olL7l5JB+im21EaDXyVGuyKn0N8TuXUAfE17W7OAIMbbSfulf+tg8qu8pPyw4bjqkb7ZzWy5py8x99FkoQbtDcc5pUzSDEhyi8PxClnmrLmwdGuDSOkEgrO2YZGYGQRA10VV0zQwcsaA/wA3ogjGNjJznRqr/FaVSo0MfUDRE53Zi3U7FsaCRoqzXzEEuKQNfRbRDGlxqEy6G6feVBlyNvEI6o8mG+hWLPxTtmj8PUrlmjiJ7/MfouQ+S/gb+JiOrfDs0FwmNdeqPNMAax28k9uLW3bY0qnvP/cHUtnQt58o81n72/YabQB4gTJncGIEdtVmWLsTjkhTe3uQZiNCYCIo3BA1JgxI+qVXl2NnRG6oddOdsIHUoI4/cNy2a+hftaJLvDyefRLbVz6jjUaZ1POg8/RZouLtJJ/spWFV4lskAnUTpvpKojHQietm3sGsd7x1arlqMbNMZSWvOstkbHaPVCHFGNOu44SZtXK0NLtzsCrbRjS7XfqiyelUDj9TD6TjWcZJaCOBroZ34WkwjDmMaco8+pSm3DWhaDC6reXQOsT9FA5OTPTUUo7I18LFUEEa7t8xssnSc4PLGgzJniCNwtxe4kymDHidwvnZrPNY5TLnEkk9zJCfGDkTyyKA0o3bmHXVA4hdQ8HxTvyNeDKd3BbkEt8f30WbxSs6RI8P1HkVqxcWc81raI29R1R+UaymDsKDXN5Kn7K0m5nOiRGh9U+q0gX9lk2HGn0Z66bBE7SmdtRa8aEFeY1ZS0ZfiG3fsq8Jpe7OUlpdAd4XTlB3a7+odAlwdvQU4rjvsJuaNNwDToen5CoqWJbq2NvQ+abUKTc0jxEdPtqOqjdOLuNdtPuR/wBIMkJxla9zcWaHBp+xjsSw1jiXSWaeJnB7t/RCtt5GsBvE7+fZaS7w33he1jmOIaXAkkBwaJLW6fH2MaghZq7tsroLSG/EAf15VUFyWybJJW6KG2QDtC6ewP3KsfmaeT3Lv7Kr3hH8MzseQqsxmE7YhxQyzH+YfMLkHlK5dT+TKRfTxP3jHBsyydOrd5Hkfug7MVagJa05WkAnbU8dzCa2GCQQQcvTefmtfeYH7myo1GgBj3HMOc51JPEHhA2qdLoJx4yWz5uzDXkmdT9FosBwtr3H38hrW+Fo3cenyRVOjMuj8Ii2r+7cHATEGD5pUclv1DJQ1oExnB5Gam2Azwu09R6pXTt27/hfTMXIEFhBFWm1zxoRp8DhHMaRvoeqw9WyHvWhpAa4gTwJMap+WFqhGPJW2C0MPY4gxsi24PmMtlvkj6NmadQB0ZDseDv+ia0KrTtop+LRTy5bQjubKpRZmPiA+aBZizjIBygcBbKs4EQdVn77Amk5qYAJ44XKNDYzB8Jeaj3EguytJj7fqo2lrlqNJa7MXDyEnn0XYK4U21A/QnQyY9EThT3muHhrqmWYER5ESR85VOPiobZPkx5JTtLX9v1GF3bLP42zKzuTC2FYvqEfuagJGgaKZnThrXknTssr7QAObpIcNcpBadOxEpEX6ijLCXDr9N/sBYDWIeADM/JP/wBtkTOg+iQ+zltNQdBqew6qu6vDnMHSSPSTEos8OmL8LLtD99zImUsNwGvzO1HMcoJly9+jGk9TwPVUVmvJiCfLZIxxp2PzyUo6NjTv6bqTfd/EDuORoYieDKg/FmvdlykS7faASdzxusv+zVW0/AIJOsHhe3txXIBefFsYaBIGg26AKlyVkSg2jf4XVaRBiXHcxuNiTPPZJfaosqszFoDmu46HhB+z2MyCxzQSdPFplJjxAyAD56K+9uB7ose7MDJptaWnI7OA8PG4BbqOJA7pLpSsak3GjI1GlhAidZUbgjMNIHIRmI2r2wQfD17IO5g6n59U9STFNNF+Zq8UBc/0heoqfwCN/wBp1HihPH4q9tm6nUOgLcsncEkj5dQsHUu+klU18VqFuUmWjgmUmEWMmr6NIzEi2YMTp6FV/wCogHcLIPvXddEXa+In6LXjrs5Ssf3HtE4HQzAgDoOnYIz2Touuqu0NnUTuePSUBY4LmDnnYNJ3HA6HdbD2StPdU5ywXMMbI09WBJLlxQnx65qNqlmgA0aBwRuicOqktBO6tv7QHUoazpZXbpTmmrHxxyTr2H1vSLuynUoEOyU4dUIkz8LBw534G57AEjqd3la1rWtLycrd/E522Y9BqSY2BTixswxpaXAkyXOO73cn8DoABwlpuWkUqMYLlL+n8+P58iW6wEMAqkkvJ1ceY3AGwHl9U1ssjC54Iktgk9917fMdUAYOUtqW7qWYOJdoY9QujkatLoCa5tN9jCvcg1WZXZgBE7iIjRB4zhbXQ2Byf86JbhJLHCdp0B4Rd699R5DBvz0Q8/c7i06Mff1/dvdSpkHgu5HUZuQmFv7PtLQ53i0UKuH+6qeIGd53meic4e/LDDox85P6TuWeXI9R0W83IbxTWu/3/wC/3/Psd9q1sCNI24Q7rcTsE9r2wcI2/VLCwgwfmExEzJGgMvAKVVrHxappRrt1Ba5zpEAHgSXaQZ0+Ucq+7vmtc33YynL0ndgk7RBk6lc42qAvi7M3Xw8jYq3D6gBaHUpLS7M8uADmkfDB/iG4I6o2jfMzxUZmbqCGuIJMRoYI08l5Rwxpql4cQwDw5socCRzGmi7GnFeo6ck36S/EcGLKLXlzalN7jlI6CIzCTlO4g9Fj7x0OJLfBJATipidTxU5LWvMuicpIGjo6/qpUbN1Zjg4g5Bo3owSZZJ+EHgdUXKMXoymxD7wdAuRBsCOR9FyZyQumD4hbQlFVi2GKUhJlZm6pQVydMrnG0KawTvB6WxSeuFpvZ6jmA9F2V+kmgvUaelbj3And7w0DtyVo762NvcWzHA5HZ2//AEkeuyW2luXVqNHhgznsT1Wk/wDUqqabrQwPDWkdxlYNUfD0NfYRyfNP7ijE7IzolTbWCTund9Ve6ZGrjM6EeQgQInbhCC2Y2C4/P9FIsFe5b5/2BbJx96dPgEDzcA5x+WUfNMqV+6YDRPdKLa/hjo3e5zp83EgfKB6IjDH53gCS6VnClrsblncqftr9DTWAO53KhiVKY7/hEk5NDEdZUQJY55MiNEfH00xMX6jO0LaC0c5iDBlNm2wBlB2um+pB576J0bQmcpBHmEmCG5HsU4hbh4k7jUFJrh2YEN0cNR2IMg/NaSu3wOMaDdY6u45pRpPoGMqdr2HtrdB7A4cifol97Uj9ULZZsjsusOdI518X5Q1d5IEDc6oU2nsbkjG2olN3iBBlhhw5+hVFxiDmU3FzS1vEHrpBndMLezG8LN+1WI+MUtmCD5n9E6MuT0TvG12xzhGJMLdGgE7nlN/2hsRJPWI2+RXz+1fGoKb0MR4O61p2bwSNNc2Aqtc8Fha0SQYa+NpDQAHeiWUhDhl/d1WajWA7kOBPwuEbazK6yucxif8ArlXYkGuII3HYDbYg8oU4rTBab2iZFDmrrzmtmkzzJz6lcqBfXP8A89b/AM3fqvEzji+P3/yJrJ/P/CrFhuVmbpaLFKkrO3RWvsufQquAtn7LNDaQd0ErHVwtLgl3loDyj12WzV1+ZH1Z9F9jKXvH1qxgCWgflEf+q15mFEtcHBj5mBB1HHkr/YSnFm4cnxbd1nvbAB1NumoO/JnRMTT5fkIcacfzOuLqqG6E5d4HwgkCSG8THCVVa5JklP7cQGiP4dZ8kvxWtTBimxubl36BefiyuUdnoTxqLFdq0lrdgIGp50TmzvRRb+7b4v5nfgJXYjSOhI+RMfSEwDdESkzc0V5kvzIOrvqO8RJJP36Ba65aWUW027xt/dLPZjDsz/en4W7eapx+7z1IHwt0/VF7C7PMMqh089V6+q5jtHObG0FCYf4Xz1TW+tc0OCxGydoiMUmW1D8Q1KzF40sd1HB4ITivaRwPmltw2BESOn+bIwEV4dcQXH+of/lqZ3lamfE2Ndx0KT2NnnktcBLjoexj8Ir9hDfiMxrHCxzXEdOD8z9F+iKKF3UqPDYhmaNBq4ROpQGJ0IruOUHQDVPMPbmqtIEAfn/pC4kB75/mui/Qvvs6MXLI18GWxC3pnUNLT0Q9ANB1+q137C1/CquMDB41TIysKePj2Zyo9zNWk5OnRTfiDyWho8yiRZFri0oK+s3UhmEln27LZQ9xXWhuLx3Vcsv/AKs/p916u4SB8yA6uqyVV0TXqIOo5Yux8mBVwisMqEkU+rhHqYVFQJh7L2xfc08onKcx7AcprfpsjkrZ9u9mC2kzKfh92R9EkuaOeowTAaZPcdE3s2ywRpG6UMql1xUDdcrJ081HDJLymOcFzQsx3EYcWjy8krZVzGSp/sD6tR3/AC1805Z7OObBOoQ44VEOc7YusWAVNdn6jzEAj5QfQptVtyYDWxJjj7bpfdkt0a2HNMg9CO3Tg9iUTY48wyXtyuOn/HqFynH5GzxTlFSS+z/4/saB9yKdIU6YkxxueSVn/dE6we57o+leaHJs4QSN46T0RdBoLdimXeydqnQlDD0TCncyMpTC8t/dOAgmQCD2IkHSUsfIdJBhZdGxV6CLqmyJGb6JLiQAYXAQTo3XnYTp1+xT2nD5AkFu+hSz9hdWdnaAaYkNn+I7GoO3APmdiE19UDijvk+l/K/qIKlXKGho+HSeqvqXRc0ab7qeJ2DmDxN9Ql9jV8Qb3U2booxSbkOcPeGu3A89PklprZqrz3j5J6+qxls98CWgzoJ20WSwyoTrymY+l+Q7DXJs1dnRkI40NNeEDhtVNalLMwgH1TEg8qszVakHVDHWETTw/drhIPCZWuFQfJNaNqmRZJkil0Yl3sPSJJzPE8aadl4t/wDsIXIrQikfEqoQzwjKzUJUEIENkCvatN7ME06NSpSI94QRPIDYcRHcc/os4yk55ysEk6f4U29naTqd0KFUFvvJYQe4MfXlFJKS4iG6dm5o+17X27G0/wDdeQ0jmdo/K0WEYSLb94cznvHimBv0WIrYOynctNJulPK4a65g6ST1X0XEsSp5AQ6dPx+qR6XBv4O2pqPyK8CspqElv8WkbTK2rLBuU5oHqlOAX9ANEvAIPoNPqk+IYuXF3ikSY/OiZj9OMzIuU9Cb2tLadYupGRz07pBXqe8MtEuHyI6H9eFojaioCToEjuafuavGQ9JgdRqonFWz1cOSkq7RVRuHUnctP8p58js4LVYLiLavhmHfdLHhtRsOaCD1CTXlsaRzUy4eR/VdFNdGTUJ96f8AY+gkDhxS/FMrBme8DpPJ7DclJLS/eKYdUq1pOzZYJ76MDh80Cbeo85wCP6iST/5Eko5ZF0hMMCT9T/n9f8BNa9e4+OWs5YTDnjo7o09Nz21WxwlzKrJZ8hGnZfOalnJhxJjWZUbd5FQe7LmgHUgldGdMPNita0kbrGhTEB8ntH5WcvcFaw+/Y45QCXA7gxp5hPcXvmuaD25+6TYpdgWtQfzNI0310XcuUnBieLjFTQnxTFGNe2kBnLviGwaOJ6nc+iU0HBh38J2P2S61tzDnn+52TKjQzCOIhUwgl0ZGTHthd95HZaCzvB1WMtbNzDsS37LTYZbg7Iuh3NtbH7bkFF25J7BD2dqEfELlsmyySR4uXq5FaJLZ8PrvS+5qcclXXNaP0QtFhJzHf/ICxL3KJy9kbb2Pw9rKbqzhMaN7nqk+O3ZaTUIl2YEHluvBWspMDbemGkERx17+qzGK0JkHlS41LnyY7Io8KQbgmN7FuX8p7Xq+8EOOh3hYGxpZCtHZ37gIAHqmyaapE0ItOx9StNIa8gK5tMjdyCtKxIlzteggBEVGyNTPqgVLoa229nr7vpJj5IO5re8EFo8+iNdaRllwGYTqHfgIQt6BAwot3oEt7hzTkPoi691A2l30Cj7rXpwTyrrW1kydhsl03oqtdntlZFxz1Nf84R17WAbAXVqwaIjTlJL2q58kfCE1JJAq27ZV7l1QxOVvfSfVSda1GmAWAdv+kTY3XvGZYAI3HoiG0yOq6KSE5ZyboqbZOykPeD5cJJjFcsEDUN2nlO698W7jMPkUmxO5Y/cHyRRhFOwJTk1Rlr3EzwNZ24Kci2DmNLh4oE9JjVK6eGZ64gHIDJ6wtW21ho36os0lFLiF4ZNyfIT0qzqf8RDeYJC01hSGhHzSe8s5B0Kdey1PPRjcs8J8tx9NPRZjnyRTJKMqNDh92W76hOmPDhISS1YmNvoU1MlzY72gxcuXIyKz890aJnxbp3g9u01Gh3UHyg7qqtRG4Tr2Tts3vHkAycoJnjeEM5abKoQ9SQ4vKBbtsdkovBrBTqs0tgESO6T43Uk+ERpCkx5LRTmhToXi2h3mi6FMBczYTuvTpqtb2JoYUGoum6EvtQG7/Edz0HARQeub2dRc6sVINJE8c91Xb2ji8F3hZ35R947TIzUcrkr7Di1EEptlGhmUd1Q3pt6IhzzBO4j7dkSVBXewC6fmPblSECIy5fJDUDyRoTqm2G0hOUgZTsV0dm5HQC+gKT21mtzNB8TdtDupX9QOcS3Rp1AE/LVFOAkhzvCDB8uqBvqQbqwy1c9C+wCsqKmH5pKsqPCZ4bQc8gn4eViZjQrsLMsLid9B5Jo18bIrFqQDP3Y3GsfVAW4karrTdGqLSsqe9pJGx46K32bqGjd5HaMrAgf8hqPyELiFEiCPVC3bTkDxOZkFvoZXQXCVj5S5xo3bnjNAR9u2Qg8HaKlNlQbOAP0TajThPoxtURhcrCF4ism4RPh7dj2H14X0H2Zoe7otECY133O5WRwqzzuYBGrpOo2br94X0el4GS+AByZ6cIc18aRuKrbYBjtwANQIjdYWo4vdPCc43iIqu0PgH1SZ9yQ7KxvqUhR+ewkwt1KRvClRty6NP7qqhT1kyT3T+1pZgI0XOLbNtLbFLaDi7uU0sKWu0np1ULikWrqFQkrODRumNTcv1lgEdVTT2I5OqmCMsazyVQWEujtuE1elbFMgzfUwpXNbTKNuYXjsNnkq2lYFsbH02SZSGJ6FjC9jtdWHbr6qdK4MxqAU7/0nPr9hoqL/AAbKA6CY4HIXJ0dd6BnMEE79tVClRBaM0Cd+VYbhpHhI7jY+UKEkk6eHhb2EtFL8LzfBlMA8wdNZ1VlC2eB4XEdoVtq4SQQD57jyTdr2xpvtqs4fBsproStuv4HQDESdkBWpvYZ4TTErXkRql2H3bmOLKgzUjtyWmeO3Zc47tmctaJVa2dkKNvbTTj6qrGzTpEOY8FrvMQehV+F1c2nXbzRzi3GzMc6kM/Yi8hj6DjrTcY/4u1H1lapj5Xz+i40bqm7+F/gd67FfQGtgJ0JclYGR8LRPMuUFyIk5M+cezB/ftHHuz903x+s5wgmQNIXLl0/rHQ/0zPV2iVGk0ZvReLkp/Uw/9qDbVuqYUHEbLlyOIMiq8cUPRHiXi5ZI2HQVXrOAEFSwB5LpJkmVy5KYXyay3aIV9MeI/wCcL1csl2Cui2mYcAOZlV3Rl8HbovFyzJ9KNj2eMtGRORs9Y1Q+IWzMsZW9dAAfnuuXKiP0im9mTq6OMImi89Vy5KRS+i64cYCGOoHb+65chmChLilMHOCNDqrcKPhC5cif0mr6mXY5/tzyt9ZuJpsJ3LR9ly5Fh+kDxP1ItXLlyaS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457200" y="1905000"/>
            <a:ext cx="8077200" cy="1754326"/>
          </a:xfrm>
          <a:prstGeom prst="rect">
            <a:avLst/>
          </a:prstGeom>
        </p:spPr>
        <p:txBody>
          <a:bodyPr wrap="square">
            <a:spAutoFit/>
          </a:bodyPr>
          <a:lstStyle/>
          <a:p>
            <a:pPr algn="just"/>
            <a:r>
              <a:rPr lang="en-US" dirty="0" smtClean="0">
                <a:latin typeface="Times New Roman" pitchFamily="18" charset="0"/>
                <a:cs typeface="Times New Roman" pitchFamily="18" charset="0"/>
              </a:rPr>
              <a:t>+ </a:t>
            </a:r>
            <a:r>
              <a:rPr lang="vi-VN" i="1" dirty="0" smtClean="0">
                <a:latin typeface="Times New Roman" pitchFamily="18" charset="0"/>
                <a:cs typeface="Times New Roman" pitchFamily="18" charset="0"/>
              </a:rPr>
              <a:t>Con đực</a:t>
            </a:r>
            <a:r>
              <a:rPr lang="vi-VN" dirty="0" smtClean="0">
                <a:latin typeface="Times New Roman" pitchFamily="18" charset="0"/>
                <a:cs typeface="Times New Roman" pitchFamily="18" charset="0"/>
              </a:rPr>
              <a:t>: Cơ quan sinh dục chính của con đực nằm ở phía trong phần đầu ngực, bên ngoài có cơ quan giao phối phụ nằm ở nhánh ngoài đôi chân ngực thứ 2, lỗ sinh dục đực mở ra hốc háng đôi chân ngực thứ 5. Tinh trùng thuộc dạng chứa trong túi.</a:t>
            </a:r>
          </a:p>
          <a:p>
            <a:pPr algn="just"/>
            <a:r>
              <a:rPr lang="en-US" i="1" dirty="0" smtClean="0">
                <a:latin typeface="Times New Roman" pitchFamily="18" charset="0"/>
                <a:cs typeface="Times New Roman" pitchFamily="18" charset="0"/>
              </a:rPr>
              <a:t>+ </a:t>
            </a:r>
            <a:r>
              <a:rPr lang="vi-VN" i="1" dirty="0" smtClean="0">
                <a:latin typeface="Times New Roman" pitchFamily="18" charset="0"/>
                <a:cs typeface="Times New Roman" pitchFamily="18" charset="0"/>
              </a:rPr>
              <a:t>Con cái: </a:t>
            </a:r>
            <a:r>
              <a:rPr lang="vi-VN" dirty="0" smtClean="0">
                <a:latin typeface="Times New Roman" pitchFamily="18" charset="0"/>
                <a:cs typeface="Times New Roman" pitchFamily="18" charset="0"/>
              </a:rPr>
              <a:t>Buồng trứng nằm dọc theo mặt lưng phía trên, hai ống dẫn trứng mở ra ở khớp háng đôi chân ngực thứ 3. Bộ phận chứa túi tinh gồm 2 tấm phồng lên ở đôi chân ngực thứ 4 và thứ 5 dưới bụng tôm.</a:t>
            </a:r>
            <a:endParaRPr lang="vi-VN" dirty="0">
              <a:latin typeface="Times New Roman" pitchFamily="18" charset="0"/>
              <a:cs typeface="Times New Roman" pitchFamily="18" charset="0"/>
            </a:endParaRPr>
          </a:p>
        </p:txBody>
      </p:sp>
      <p:sp>
        <p:nvSpPr>
          <p:cNvPr id="10" name="Rectangle 9"/>
          <p:cNvSpPr/>
          <p:nvPr/>
        </p:nvSpPr>
        <p:spPr>
          <a:xfrm>
            <a:off x="457200" y="3886200"/>
            <a:ext cx="8077200" cy="1200329"/>
          </a:xfrm>
          <a:prstGeom prst="rect">
            <a:avLst/>
          </a:prstGeom>
        </p:spPr>
        <p:txBody>
          <a:bodyPr wrap="square">
            <a:spAutoFit/>
          </a:bodyPr>
          <a:lstStyle/>
          <a:p>
            <a:pPr>
              <a:buFontTx/>
              <a:buChar char="-"/>
            </a:pPr>
            <a:r>
              <a:rPr lang="en-US" b="1" i="1" dirty="0" smtClean="0">
                <a:latin typeface="Times New Roman" pitchFamily="18" charset="0"/>
                <a:cs typeface="Times New Roman" pitchFamily="18" charset="0"/>
              </a:rPr>
              <a:t>G</a:t>
            </a:r>
            <a:r>
              <a:rPr lang="vi-VN" b="1" i="1" dirty="0" smtClean="0">
                <a:latin typeface="Times New Roman" pitchFamily="18" charset="0"/>
                <a:cs typeface="Times New Roman" pitchFamily="18" charset="0"/>
              </a:rPr>
              <a:t>iống tôm thẻ chân trắng</a:t>
            </a:r>
            <a:r>
              <a:rPr lang="en-US" b="1" i="1" dirty="0" smtClean="0">
                <a:latin typeface="Times New Roman" pitchFamily="18" charset="0"/>
                <a:cs typeface="Times New Roman" pitchFamily="18" charset="0"/>
              </a:rPr>
              <a:t>:</a:t>
            </a:r>
          </a:p>
          <a:p>
            <a:endParaRPr lang="en-US" b="1" i="1" dirty="0" smtClean="0">
              <a:latin typeface="Times New Roman" pitchFamily="18" charset="0"/>
              <a:cs typeface="Times New Roman" pitchFamily="18" charset="0"/>
            </a:endParaRPr>
          </a:p>
          <a:p>
            <a:pPr algn="just"/>
            <a:r>
              <a:rPr lang="vi-VN" dirty="0" smtClean="0">
                <a:latin typeface="Times New Roman" pitchFamily="18" charset="0"/>
                <a:cs typeface="Times New Roman" pitchFamily="18" charset="0"/>
              </a:rPr>
              <a:t>Tôm cái thường lớn nhanh hơn tôm đực. Tôm cái nhìn bên ngoài thấy đường trứng rõ nét, đều và không bị đứt quãng.</a:t>
            </a:r>
            <a:endParaRPr lang="vi-V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8305800" cy="1231106"/>
          </a:xfrm>
          <a:prstGeom prst="rect">
            <a:avLst/>
          </a:prstGeom>
        </p:spPr>
        <p:txBody>
          <a:bodyPr wrap="square">
            <a:spAutoFit/>
          </a:bodyPr>
          <a:lstStyle/>
          <a:p>
            <a:r>
              <a:rPr lang="en-US" sz="2400" b="1" dirty="0" smtClean="0">
                <a:latin typeface="Times New Roman" pitchFamily="18" charset="0"/>
                <a:cs typeface="Times New Roman" pitchFamily="18" charset="0"/>
              </a:rPr>
              <a:t>2.6.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biệt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tính</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2.6.1.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biệt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tôm</a:t>
            </a:r>
            <a:endParaRPr lang="en-US" sz="2400" b="1" dirty="0" smtClean="0">
              <a:latin typeface="Times New Roman" pitchFamily="18" charset="0"/>
              <a:cs typeface="Times New Roman" pitchFamily="18" charset="0"/>
            </a:endParaRPr>
          </a:p>
          <a:p>
            <a:pPr algn="just">
              <a:lnSpc>
                <a:spcPct val="130000"/>
              </a:lnSpc>
            </a:pPr>
            <a:endParaRPr lang="en-US" sz="2000" b="1" dirty="0" smtClean="0">
              <a:latin typeface="Times New Roman" pitchFamily="18" charset="0"/>
              <a:cs typeface="Times New Roman" pitchFamily="18" charset="0"/>
            </a:endParaRPr>
          </a:p>
        </p:txBody>
      </p:sp>
      <p:sp>
        <p:nvSpPr>
          <p:cNvPr id="173058" name="AutoShape 2" descr="data:image/jpeg;base64,/9j/4AAQSkZJRgABAQAAAQABAAD/2wCEAAkGBxQTEhUUExQVFhQWFxwYGRgYGBccGhgaGBQXGBgXGhcdHCggGBwlHBcXITEhJSkrLi4uFx8zODMsNygtLisBCgoKDg0OGxAQGzQkICUsNCwsNC0sLCwsLCwsLCwsLCwsLCwsLCwsLCwsLCwsLCwsLCwsLCwsLCwsLCwsLCwsLP/AABEIAQMAwgMBIgACEQEDEQH/xAAcAAACAwEBAQEAAAAAAAAAAAAEBQIDBgABBwj/xAA9EAABAwIFAgMHAQcEAQUBAAABAAIRAwQFEiExQVFhInGBBhMykaGxwdEUI0JSYuHwFTNy8ZIHJFOishb/xAAZAQADAQEBAAAAAAAAAAAAAAACAwQBAAX/xAAvEQACAgICAAUCBQMFAAAAAAAAAQIRAyESMQQTIkFRMmEUcZGx8IGh0TNCweHx/9oADAMBAAIRAxEAPwBZd20giJ7FKqeC082sjXSdlqqlMGZ0KX3FvIK8WGWcNHtzxQyb9xthd+6mwMdWhjRAaAPupV8ZYOA7zAWWe5w8lXnJ2VDzaFw8HFvs0n+tUeaUeRVttcUKphuhPBCyrBJVzqmQB23RDzk/YOXhowXZrbnAsw8Jg/RZm5tXtMO0IWh9msfbWBpk+Nv1HVEY5Yiq2R8Q27oJOVg4uKdSRiKlGTBKHfaM3lEXVfJo+Q5AVLqdANFsZTHzjj+Dqtk2JmAOUJd2cZYMzsi3Nc7YQFKlZxq47J6yuK2xD8JCfSoXVGS4Fw2UXtnUIq4cwk+KHdOqWvqR4RqFTF2jzckOEqCKlKYJOyqt2dTsqhV0hXhgjRELIXFUa5Qo27TM7KdGuADwvDWIEQuOCW1GgQVbhlRrqrQT4cw+4Sl2pjXyTnBsMghzvQfkoZNRVsKKcnSPoXtRjAqZaNL/AG2AAx/EY+wWcrXAZB1OsfNcCp248cO4E9l585cpHq4saxx+469yxlGTBq1NQP5GA7n+pxG3AHdBEaAkafw9+6qfW94+JknefoFZUDwYcQSOBsB0S8rUY0g8Mec9lclcvIXKaz0uJrbnEKF2JyinXj4hlFN/UmT4Tvqk9/aOp+B41jfgidweR3WRtaj6bgwk6HkHWdRrytFTxmoW5S7M0CAHAHKOjSdR6L0sihk+zPFUMmFX3EFr2oA0mAgrq3hocJB+/ZOabwWyDPHf5eqHqM8bg7dmkHg8yOvHokRhKL30HLMpKl2JJqNOob9UuxK5e4loGvC1NSnPG6W3mF53A9Om/wA0UcyXYcsMpLTsz9g2vTqtqt0c36jkFfVMOxAVWB40PI6HosraMLYa4Bx6xr6o41XU9mEdYhdOfJi/LSQR7QYUysQ8DxgajqEgZbgbBFi5zuysqmYmNeu3dB3fvmkkjMDuYCFxfQ/DkSW0dXhokpVdXubRqpuKri6HyOxC5tVgMkaDjqqceFL1SJ8/jJS9MNC55JME7LyBEcppSss2ZwZAOoHRUmxOsNJPYKlTiee4SXaBGhX0NQVeLAwJa4HnQq2nh5AJ8UdwV1oymLjT1hE07TxAj4Ryif2Bzj4AfOPuUWy0fAZrpusnkjBWzoY5TdIpNoYgASdZ5TDCqJ8WY6j/ACUTRoqyoMsOG7fqOQo3leTR6CwLE1I9NvIglW0bdz/3dMSQNXHYdyVDErum2C2RoJkjV3JHQaiAqsNxRzahptIJcAYCzhStmyy8nSD7a0DNSDm6/lTfvPJVxcTvuh6gIOoUM25u2elihHHGkUFw7fNcoe6b/IvFvEbzM9ZYrp7qtmLRs7lo7HonZNJse6LntOxO+qEq2jWzqJbvz6eaYWFm4tBPPaIHkq8k1VnnYpSjonYznDhLYM6b+ndC1MTzVnucPESZjkjSfontCiGhLcWp6eBjZJ1MAacnzW4/EquLVkmbF6ucdHtC4ad0WGA7LPse/K4U5LmweunOnyRFtfFoBeI8v0WvByVmw8RxdDcWmuiKp0y4QUJZYvTMeIf9bq+risE+4bJ5Lj9glLBJ6Q+fiIrYtu8KAdIEEcr0XFRsSdO4B+ae2dN7253lni4BBj9D2PULytYgjUjyW5ZSjL5Mw8JRp6M/jDadak4ObFQDwkbE/hY63IzAu2bv+FvbyyDQRwBp+ix37LmuMseCZJ9JhUwk3ATkjHncTV4AaQGd4zSPC3t1RtW/oHdgbrwqaFkQ3QadeyW37wNAJKVftQxQdcuQbd16bWyzxO4H6lC4dWc+oHdONYnrBVeG2JyyZ1Mpvh9iWvA4iUMZJWomzi/S5Fr7JrWHvr6pXVpAiDonl1S2CAvCxg5nnT5Qkrk0kPuKbYJAaJ2H27oPGbxjjlohxEBokeJxO5jjUxHZMcNt6dWoBXeWUzwNz68La4XYUaRy0msEct3PcncqvHHjHlRFlyc5cbM5jvsm02Bn/fDA4u7gTlHZfPvZquzRzic4O/Xsvt2KgGk/MQG5TJPkvgdjdAghrQSD4SOk7o6cotAKlOz6Hb1Q8NMHXXVSu2npI5Q+GOBptMmYTK5w9z2SBp0G5Sfw/wAFXn+7FPunfzBcjP2J3T7LkHky+B3nL5FlEGHe6ZmJfq52xPJ8k1Y54HwyRGg5KfWl9hNJoGetUjjIR+B90sxv2stocLW3c138zxx2EnWUX4O9tkf4qtJEadu4wXlrRPinp27oW/xSypky19UgGGh2VszHiO5Ea6QkNy6pUMvJBO4B0S64sGzvA8ym4/Kx6oTkjky++hr/AP0VE1M5ptpO+H93IbG2o1k90oxCtUrO/dNLmkwCB+eNF7QsabXAubm15mPVa+ndU3ABrQIjaEc8/p0rBx+HqWzIWVmWAe8bJBJjXSY6jsmdu4N2zNJOpgd4149FpP2Vr2kHRwEtd16tP4QjLIgcSEueb08ojY405cZ6FFximUa5nf0gwT+qvscVbVLg0QW9Tp5eaY1bARJAQ1K2bJI3Gkf5ylxzKeqGT8OsdeolWc6MpaWk669CJB8iEFSaA/UaR+UfpMFUXtHJNTcI02uznGPsF32JgM920x5JLSqay4T5KVtal4NSNCdB5bnyRzbYB0Eemn3WZNoPG6YZaXVKNXBvQHSfUqy6rgAFtTb+XUxzsRP0Sm+s3uZFMgGZ22jv0S803wQ8jNG40+3ZdhxpbTF+Iytumh9b4nV1zZXTy5uonold3cnX+ZBYbe5KmVxlum+2+yuvrpgcXNGeRpliAY03P6p0sSfYmOWS0iygX52agt3MiJ04H57prb3tShLmH0KzdmczgXEyOdYHZaaA5v5SZ5nCSrooxYFOD5d/J5iPtDSvKRoVnOZPLTHz6hfPa7BbVXNa/O0bEchaHGMNky0AH7rNXNgS7R3iPEbKmEoSWieUMkZdGiwzFgaYLpHZE1PaCoPC12v2CX3rQGU2tGWNCd5Qtajo7tvCU5/BUoJLaDjiFf8AnC5KG3unxH/xXLuM/k7lD4NMKIiIUqVBxl0EtaWg6aCdQCe8IF+JNAJlTt8VJbUa06OAMdS05h/ndDDHtNiMuTWg+ZlDOe3mPVKKuLxshxcudxp3XeR8nLN8Gihp3IhGWuUbEBZlgfyQIU21n9VnlfAXm/Jtrm4cxmVjmF7tN5yjk/50KhhtwWMJqS52+0NjYRO5WPY9xqMJOxmeBqmzrwucS6oHdp+QATvKtaJ5ZKkPy41NTt0VV28UxJiTwlbKlUABugmZ1KNZQnxO3ScqUEOwNzlsGbUzCYgg6nquxGqX0jTmCY37EJgQdABvproPmk2M0zuNwdR/nCCMrRRNU6GLbprWBo2Aj5aIF16Qd0Ncv/dtYNXyI8zyrLegxglxzOG/menZF7AJhX+oGYaNfPhDmjn+KfI/ZXVbTM2WaOPIVFnSIdqfEODz5Ib5KkFXF8mTb7P0yc0ajZeV7IDhOba6DtIh0bH7yq7gtbUaHRr2/KHHCbfq9jsuWFVBdg1phQ0kdwDPzIR1agKbS7Mf+OivrbhrDmcY26n+GT06oHEqFSm4scCHN0IIiDHmfmtm23cv0NxpRVR7E17duO9Pbv8A2S82xfBLSMu2uv8AdMKAfmObbhHMbwVyfHpDGm/cQhxJIdI4GaN1RaZmEhxa4HdwjTtCf3tk1wH/ACH10VL8Oa3Ro15Ry4pa9xcJTt37C43lH/AuRRtz0C8S+CGc38AgpsygR4ueiFa/I7MwCQjKWhiNIVbqJ1MQCrro8tqxbUYC8mO8HYfqnGFYRWrQ5uUMGknsOByqrXD5cC6Y5Gy2ja1MUwGjLAiAhlk1rZyiZm9wdzcoy5SBBOsO1JlU0KAmIW3tcRzUzRqNFRn8B2czrB5HZJnWjA/TnbzWSqcbgbGUoS9Qv/08eaoo4awPmQ1x56JwZbpyToqadrMZiJBMaKaGOd2VSzQapFhqw7SCI8tVbUxFoEEOkdl49rWgNkAmYkgCY5J2QNEZ6pA1Ea9p69PJMbvTMhDirD6GIs3G/Qq/ErgVWk6Z4hsceazt/RLH5YiNjrqmrHAsyt7DTfQbruK6NbfYEMNLHZnHNuNNwiGlgY9umqspUXE77HVB4lQIeI3J2G/yQ1fQXWgvD4DADoSEPdvM6aniUIazmnUz9ipC+BWxx1Kzsk7hQRVxDbO0gx5gdYPAUbW8bVdk965rHEAh0luh0Om+olL7l5JB+im21EaDXyVGuyKn0N8TuXUAfE17W7OAIMbbSfulf+tg8qu8pPyw4bjqkb7ZzWy5py8x99FkoQbtDcc5pUzSDEhyi8PxClnmrLmwdGuDSOkEgrO2YZGYGQRA10VV0zQwcsaA/wA3ogjGNjJznRqr/FaVSo0MfUDRE53Zi3U7FsaCRoqzXzEEuKQNfRbRDGlxqEy6G6feVBlyNvEI6o8mG+hWLPxTtmj8PUrlmjiJ7/MfouQ+S/gb+JiOrfDs0FwmNdeqPNMAax28k9uLW3bY0qnvP/cHUtnQt58o81n72/YabQB4gTJncGIEdtVmWLsTjkhTe3uQZiNCYCIo3BA1JgxI+qVXl2NnRG6oddOdsIHUoI4/cNy2a+hftaJLvDyefRLbVz6jjUaZ1POg8/RZouLtJJ/spWFV4lskAnUTpvpKojHQietm3sGsd7x1arlqMbNMZSWvOstkbHaPVCHFGNOu44SZtXK0NLtzsCrbRjS7XfqiyelUDj9TD6TjWcZJaCOBroZ34WkwjDmMaco8+pSm3DWhaDC6reXQOsT9FA5OTPTUUo7I18LFUEEa7t8xssnSc4PLGgzJniCNwtxe4kymDHidwvnZrPNY5TLnEkk9zJCfGDkTyyKA0o3bmHXVA4hdQ8HxTvyNeDKd3BbkEt8f30WbxSs6RI8P1HkVqxcWc81raI29R1R+UaymDsKDXN5Kn7K0m5nOiRGh9U+q0gX9lk2HGn0Z66bBE7SmdtRa8aEFeY1ZS0ZfiG3fsq8Jpe7OUlpdAd4XTlB3a7+odAlwdvQU4rjvsJuaNNwDToen5CoqWJbq2NvQ+abUKTc0jxEdPtqOqjdOLuNdtPuR/wBIMkJxla9zcWaHBp+xjsSw1jiXSWaeJnB7t/RCtt5GsBvE7+fZaS7w33he1jmOIaXAkkBwaJLW6fH2MaghZq7tsroLSG/EAf15VUFyWybJJW6KG2QDtC6ewP3KsfmaeT3Lv7Kr3hH8MzseQqsxmE7YhxQyzH+YfMLkHlK5dT+TKRfTxP3jHBsyydOrd5Hkfug7MVagJa05WkAnbU8dzCa2GCQQQcvTefmtfeYH7myo1GgBj3HMOc51JPEHhA2qdLoJx4yWz5uzDXkmdT9FosBwtr3H38hrW+Fo3cenyRVOjMuj8Ii2r+7cHATEGD5pUclv1DJQ1oExnB5Gam2Azwu09R6pXTt27/hfTMXIEFhBFWm1zxoRp8DhHMaRvoeqw9WyHvWhpAa4gTwJMap+WFqhGPJW2C0MPY4gxsi24PmMtlvkj6NmadQB0ZDseDv+ia0KrTtop+LRTy5bQjubKpRZmPiA+aBZizjIBygcBbKs4EQdVn77Amk5qYAJ44XKNDYzB8Jeaj3EguytJj7fqo2lrlqNJa7MXDyEnn0XYK4U21A/QnQyY9EThT3muHhrqmWYER5ESR85VOPiobZPkx5JTtLX9v1GF3bLP42zKzuTC2FYvqEfuagJGgaKZnThrXknTssr7QAObpIcNcpBadOxEpEX6ijLCXDr9N/sBYDWIeADM/JP/wBtkTOg+iQ+zltNQdBqew6qu6vDnMHSSPSTEos8OmL8LLtD99zImUsNwGvzO1HMcoJly9+jGk9TwPVUVmvJiCfLZIxxp2PzyUo6NjTv6bqTfd/EDuORoYieDKg/FmvdlykS7faASdzxusv+zVW0/AIJOsHhe3txXIBefFsYaBIGg26AKlyVkSg2jf4XVaRBiXHcxuNiTPPZJfaosqszFoDmu46HhB+z2MyCxzQSdPFplJjxAyAD56K+9uB7ose7MDJptaWnI7OA8PG4BbqOJA7pLpSsak3GjI1GlhAidZUbgjMNIHIRmI2r2wQfD17IO5g6n59U9STFNNF+Zq8UBc/0heoqfwCN/wBp1HihPH4q9tm6nUOgLcsncEkj5dQsHUu+klU18VqFuUmWjgmUmEWMmr6NIzEi2YMTp6FV/wCogHcLIPvXddEXa+In6LXjrs5Ssf3HtE4HQzAgDoOnYIz2Touuqu0NnUTuePSUBY4LmDnnYNJ3HA6HdbD2StPdU5ywXMMbI09WBJLlxQnx65qNqlmgA0aBwRuicOqktBO6tv7QHUoazpZXbpTmmrHxxyTr2H1vSLuynUoEOyU4dUIkz8LBw534G57AEjqd3la1rWtLycrd/E522Y9BqSY2BTixswxpaXAkyXOO73cn8DoABwlpuWkUqMYLlL+n8+P58iW6wEMAqkkvJ1ceY3AGwHl9U1ssjC54Iktgk9917fMdUAYOUtqW7qWYOJdoY9QujkatLoCa5tN9jCvcg1WZXZgBE7iIjRB4zhbXQ2Byf86JbhJLHCdp0B4Rd699R5DBvz0Q8/c7i06Mff1/dvdSpkHgu5HUZuQmFv7PtLQ53i0UKuH+6qeIGd53meic4e/LDDox85P6TuWeXI9R0W83IbxTWu/3/wC/3/Psd9q1sCNI24Q7rcTsE9r2wcI2/VLCwgwfmExEzJGgMvAKVVrHxappRrt1Ba5zpEAHgSXaQZ0+Ucq+7vmtc33YynL0ndgk7RBk6lc42qAvi7M3Xw8jYq3D6gBaHUpLS7M8uADmkfDB/iG4I6o2jfMzxUZmbqCGuIJMRoYI08l5Rwxpql4cQwDw5socCRzGmi7GnFeo6ck36S/EcGLKLXlzalN7jlI6CIzCTlO4g9Fj7x0OJLfBJATipidTxU5LWvMuicpIGjo6/qpUbN1Zjg4g5Bo3owSZZJ+EHgdUXKMXoymxD7wdAuRBsCOR9FyZyQumD4hbQlFVi2GKUhJlZm6pQVydMrnG0KawTvB6WxSeuFpvZ6jmA9F2V+kmgvUaelbj3And7w0DtyVo762NvcWzHA5HZ2//AEkeuyW2luXVqNHhgznsT1Wk/wDUqqabrQwPDWkdxlYNUfD0NfYRyfNP7ijE7IzolTbWCTund9Ve6ZGrjM6EeQgQInbhCC2Y2C4/P9FIsFe5b5/2BbJx96dPgEDzcA5x+WUfNMqV+6YDRPdKLa/hjo3e5zp83EgfKB6IjDH53gCS6VnClrsblncqftr9DTWAO53KhiVKY7/hEk5NDEdZUQJY55MiNEfH00xMX6jO0LaC0c5iDBlNm2wBlB2um+pB576J0bQmcpBHmEmCG5HsU4hbh4k7jUFJrh2YEN0cNR2IMg/NaSu3wOMaDdY6u45pRpPoGMqdr2HtrdB7A4cifol97Uj9ULZZsjsusOdI518X5Q1d5IEDc6oU2nsbkjG2olN3iBBlhhw5+hVFxiDmU3FzS1vEHrpBndMLezG8LN+1WI+MUtmCD5n9E6MuT0TvG12xzhGJMLdGgE7nlN/2hsRJPWI2+RXz+1fGoKb0MR4O61p2bwSNNc2Aqtc8Fha0SQYa+NpDQAHeiWUhDhl/d1WajWA7kOBPwuEbazK6yucxif8ArlXYkGuII3HYDbYg8oU4rTBab2iZFDmrrzmtmkzzJz6lcqBfXP8A89b/AM3fqvEzji+P3/yJrJ/P/CrFhuVmbpaLFKkrO3RWvsufQquAtn7LNDaQd0ErHVwtLgl3loDyj12WzV1+ZH1Z9F9jKXvH1qxgCWgflEf+q15mFEtcHBj5mBB1HHkr/YSnFm4cnxbd1nvbAB1NumoO/JnRMTT5fkIcacfzOuLqqG6E5d4HwgkCSG8THCVVa5JklP7cQGiP4dZ8kvxWtTBimxubl36BefiyuUdnoTxqLFdq0lrdgIGp50TmzvRRb+7b4v5nfgJXYjSOhI+RMfSEwDdESkzc0V5kvzIOrvqO8RJJP36Ba65aWUW027xt/dLPZjDsz/en4W7eapx+7z1IHwt0/VF7C7PMMqh089V6+q5jtHObG0FCYf4Xz1TW+tc0OCxGydoiMUmW1D8Q1KzF40sd1HB4ITivaRwPmltw2BESOn+bIwEV4dcQXH+of/lqZ3lamfE2Ndx0KT2NnnktcBLjoexj8Ir9hDfiMxrHCxzXEdOD8z9F+iKKF3UqPDYhmaNBq4ROpQGJ0IruOUHQDVPMPbmqtIEAfn/pC4kB75/mui/Qvvs6MXLI18GWxC3pnUNLT0Q9ANB1+q137C1/CquMDB41TIysKePj2Zyo9zNWk5OnRTfiDyWho8yiRZFri0oK+s3UhmEln27LZQ9xXWhuLx3Vcsv/AKs/p916u4SB8yA6uqyVV0TXqIOo5Yux8mBVwisMqEkU+rhHqYVFQJh7L2xfc08onKcx7AcprfpsjkrZ9u9mC2kzKfh92R9EkuaOeowTAaZPcdE3s2ywRpG6UMql1xUDdcrJ081HDJLymOcFzQsx3EYcWjy8krZVzGSp/sD6tR3/AC1805Z7OObBOoQ44VEOc7YusWAVNdn6jzEAj5QfQptVtyYDWxJjj7bpfdkt0a2HNMg9CO3Tg9iUTY48wyXtyuOn/HqFynH5GzxTlFSS+z/4/saB9yKdIU6YkxxueSVn/dE6we57o+leaHJs4QSN46T0RdBoLdimXeydqnQlDD0TCncyMpTC8t/dOAgmQCD2IkHSUsfIdJBhZdGxV6CLqmyJGb6JLiQAYXAQTo3XnYTp1+xT2nD5AkFu+hSz9hdWdnaAaYkNn+I7GoO3APmdiE19UDijvk+l/K/qIKlXKGho+HSeqvqXRc0ab7qeJ2DmDxN9Ql9jV8Qb3U2booxSbkOcPeGu3A89PklprZqrz3j5J6+qxls98CWgzoJ20WSwyoTrymY+l+Q7DXJs1dnRkI40NNeEDhtVNalLMwgH1TEg8qszVakHVDHWETTw/drhIPCZWuFQfJNaNqmRZJkil0Yl3sPSJJzPE8aadl4t/wDsIXIrQikfEqoQzwjKzUJUEIENkCvatN7ME06NSpSI94QRPIDYcRHcc/os4yk55ysEk6f4U29naTqd0KFUFvvJYQe4MfXlFJKS4iG6dm5o+17X27G0/wDdeQ0jmdo/K0WEYSLb94cznvHimBv0WIrYOynctNJulPK4a65g6ST1X0XEsSp5AQ6dPx+qR6XBv4O2pqPyK8CspqElv8WkbTK2rLBuU5oHqlOAX9ANEvAIPoNPqk+IYuXF3ikSY/OiZj9OMzIuU9Cb2tLadYupGRz07pBXqe8MtEuHyI6H9eFojaioCToEjuafuavGQ9JgdRqonFWz1cOSkq7RVRuHUnctP8p58js4LVYLiLavhmHfdLHhtRsOaCD1CTXlsaRzUy4eR/VdFNdGTUJ96f8AY+gkDhxS/FMrBme8DpPJ7DclJLS/eKYdUq1pOzZYJ76MDh80Cbeo85wCP6iST/5Eko5ZF0hMMCT9T/n9f8BNa9e4+OWs5YTDnjo7o09Nz21WxwlzKrJZ8hGnZfOalnJhxJjWZUbd5FQe7LmgHUgldGdMPNita0kbrGhTEB8ntH5WcvcFaw+/Y45QCXA7gxp5hPcXvmuaD25+6TYpdgWtQfzNI0310XcuUnBieLjFTQnxTFGNe2kBnLviGwaOJ6nc+iU0HBh38J2P2S61tzDnn+52TKjQzCOIhUwgl0ZGTHthd95HZaCzvB1WMtbNzDsS37LTYZbg7Iuh3NtbH7bkFF25J7BD2dqEfELlsmyySR4uXq5FaJLZ8PrvS+5qcclXXNaP0QtFhJzHf/ICxL3KJy9kbb2Pw9rKbqzhMaN7nqk+O3ZaTUIl2YEHluvBWspMDbemGkERx17+qzGK0JkHlS41LnyY7Io8KQbgmN7FuX8p7Xq+8EOOh3hYGxpZCtHZ37gIAHqmyaapE0ItOx9StNIa8gK5tMjdyCtKxIlzteggBEVGyNTPqgVLoa229nr7vpJj5IO5re8EFo8+iNdaRllwGYTqHfgIQt6BAwot3oEt7hzTkPoi691A2l30Cj7rXpwTyrrW1kydhsl03oqtdntlZFxz1Nf84R17WAbAXVqwaIjTlJL2q58kfCE1JJAq27ZV7l1QxOVvfSfVSda1GmAWAdv+kTY3XvGZYAI3HoiG0yOq6KSE5ZyboqbZOykPeD5cJJjFcsEDUN2nlO698W7jMPkUmxO5Y/cHyRRhFOwJTk1Rlr3EzwNZ24Kci2DmNLh4oE9JjVK6eGZ64gHIDJ6wtW21ho36os0lFLiF4ZNyfIT0qzqf8RDeYJC01hSGhHzSe8s5B0Kdey1PPRjcs8J8tx9NPRZjnyRTJKMqNDh92W76hOmPDhISS1YmNvoU1MlzY72gxcuXIyKz890aJnxbp3g9u01Gh3UHyg7qqtRG4Tr2Tts3vHkAycoJnjeEM5abKoQ9SQ4vKBbtsdkovBrBTqs0tgESO6T43Uk+ERpCkx5LRTmhToXi2h3mi6FMBczYTuvTpqtb2JoYUGoum6EvtQG7/Edz0HARQeub2dRc6sVINJE8c91Xb2ji8F3hZ35R947TIzUcrkr7Di1EEptlGhmUd1Q3pt6IhzzBO4j7dkSVBXewC6fmPblSECIy5fJDUDyRoTqm2G0hOUgZTsV0dm5HQC+gKT21mtzNB8TdtDupX9QOcS3Rp1AE/LVFOAkhzvCDB8uqBvqQbqwy1c9C+wCsqKmH5pKsqPCZ4bQc8gn4eViZjQrsLMsLid9B5Jo18bIrFqQDP3Y3GsfVAW4karrTdGqLSsqe9pJGx46K32bqGjd5HaMrAgf8hqPyELiFEiCPVC3bTkDxOZkFvoZXQXCVj5S5xo3bnjNAR9u2Qg8HaKlNlQbOAP0TajThPoxtURhcrCF4ism4RPh7dj2H14X0H2Zoe7otECY133O5WRwqzzuYBGrpOo2br94X0el4GS+AByZ6cIc18aRuKrbYBjtwANQIjdYWo4vdPCc43iIqu0PgH1SZ9yQ7KxvqUhR+ewkwt1KRvClRty6NP7qqhT1kyT3T+1pZgI0XOLbNtLbFLaDi7uU0sKWu0np1ULikWrqFQkrODRumNTcv1lgEdVTT2I5OqmCMsazyVQWEujtuE1elbFMgzfUwpXNbTKNuYXjsNnkq2lYFsbH02SZSGJ6FjC9jtdWHbr6qdK4MxqAU7/0nPr9hoqL/AAbKA6CY4HIXJ0dd6BnMEE79tVClRBaM0Cd+VYbhpHhI7jY+UKEkk6eHhb2EtFL8LzfBlMA8wdNZ1VlC2eB4XEdoVtq4SQQD57jyTdr2xpvtqs4fBsproStuv4HQDESdkBWpvYZ4TTErXkRql2H3bmOLKgzUjtyWmeO3Zc47tmctaJVa2dkKNvbTTj6qrGzTpEOY8FrvMQehV+F1c2nXbzRzi3GzMc6kM/Yi8hj6DjrTcY/4u1H1lapj5Xz+i40bqm7+F/gd67FfQGtgJ0JclYGR8LRPMuUFyIk5M+cezB/ftHHuz903x+s5wgmQNIXLl0/rHQ/0zPV2iVGk0ZvReLkp/Uw/9qDbVuqYUHEbLlyOIMiq8cUPRHiXi5ZI2HQVXrOAEFSwB5LpJkmVy5KYXyay3aIV9MeI/wCcL1csl2Cui2mYcAOZlV3Rl8HbovFyzJ9KNj2eMtGRORs9Y1Q+IWzMsZW9dAAfnuuXKiP0im9mTq6OMImi89Vy5KRS+i64cYCGOoHb+65chmChLilMHOCNDqrcKPhC5cif0mr6mXY5/tzyt9ZuJpsJ3LR9ly5Fh+kDxP1ItXLlyaS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3060" name="AutoShape 4" descr="data:image/jpeg;base64,/9j/4AAQSkZJRgABAQAAAQABAAD/2wCEAAkGBxQTEhUUExQVFhQWFxwYGRgYGBccGhgaGBQXGBgXGhcdHCggGBwlHBcXITEhJSkrLi4uFx8zODMsNygtLisBCgoKDg0OGxAQGzQkICUsNCwsNC0sLCwsLCwsLCwsLCwsLCwsLCwsLCwsLCwsLCwsLCwsLCwsLCwsLCwsLCwsLP/AABEIAQMAwgMBIgACEQEDEQH/xAAcAAACAwEBAQEAAAAAAAAAAAAEBQIDBgABBwj/xAA9EAABAwIFAgMHAQcEAQUBAAABAAIRAwQFEiExQVFhInGBBhMykaGxwdEUI0JSYuHwFTNy8ZIHJFOishb/xAAZAQADAQEBAAAAAAAAAAAAAAACAwQBAAX/xAAvEQACAgICAAUCBQMFAAAAAAAAAQIRAyESMQQTIkFRMmEUcZGx8IGh0TNCweHx/9oADAMBAAIRAxEAPwBZd20giJ7FKqeC082sjXSdlqqlMGZ0KX3FvIK8WGWcNHtzxQyb9xthd+6mwMdWhjRAaAPupV8ZYOA7zAWWe5w8lXnJ2VDzaFw8HFvs0n+tUeaUeRVttcUKphuhPBCyrBJVzqmQB23RDzk/YOXhowXZrbnAsw8Jg/RZm5tXtMO0IWh9msfbWBpk+Nv1HVEY5Yiq2R8Q27oJOVg4uKdSRiKlGTBKHfaM3lEXVfJo+Q5AVLqdANFsZTHzjj+Dqtk2JmAOUJd2cZYMzsi3Nc7YQFKlZxq47J6yuK2xD8JCfSoXVGS4Fw2UXtnUIq4cwk+KHdOqWvqR4RqFTF2jzckOEqCKlKYJOyqt2dTsqhV0hXhgjRELIXFUa5Qo27TM7KdGuADwvDWIEQuOCW1GgQVbhlRrqrQT4cw+4Sl2pjXyTnBsMghzvQfkoZNRVsKKcnSPoXtRjAqZaNL/AG2AAx/EY+wWcrXAZB1OsfNcCp248cO4E9l585cpHq4saxx+469yxlGTBq1NQP5GA7n+pxG3AHdBEaAkafw9+6qfW94+JknefoFZUDwYcQSOBsB0S8rUY0g8Mec9lclcvIXKaz0uJrbnEKF2JyinXj4hlFN/UmT4Tvqk9/aOp+B41jfgidweR3WRtaj6bgwk6HkHWdRrytFTxmoW5S7M0CAHAHKOjSdR6L0sihk+zPFUMmFX3EFr2oA0mAgrq3hocJB+/ZOabwWyDPHf5eqHqM8bg7dmkHg8yOvHokRhKL30HLMpKl2JJqNOob9UuxK5e4loGvC1NSnPG6W3mF53A9Om/wA0UcyXYcsMpLTsz9g2vTqtqt0c36jkFfVMOxAVWB40PI6HosraMLYa4Bx6xr6o41XU9mEdYhdOfJi/LSQR7QYUysQ8DxgajqEgZbgbBFi5zuysqmYmNeu3dB3fvmkkjMDuYCFxfQ/DkSW0dXhokpVdXubRqpuKri6HyOxC5tVgMkaDjqqceFL1SJ8/jJS9MNC55JME7LyBEcppSss2ZwZAOoHRUmxOsNJPYKlTiee4SXaBGhX0NQVeLAwJa4HnQq2nh5AJ8UdwV1oymLjT1hE07TxAj4Ryif2Bzj4AfOPuUWy0fAZrpusnkjBWzoY5TdIpNoYgASdZ5TDCqJ8WY6j/ACUTRoqyoMsOG7fqOQo3leTR6CwLE1I9NvIglW0bdz/3dMSQNXHYdyVDErum2C2RoJkjV3JHQaiAqsNxRzahptIJcAYCzhStmyy8nSD7a0DNSDm6/lTfvPJVxcTvuh6gIOoUM25u2elihHHGkUFw7fNcoe6b/IvFvEbzM9ZYrp7qtmLRs7lo7HonZNJse6LntOxO+qEq2jWzqJbvz6eaYWFm4tBPPaIHkq8k1VnnYpSjonYznDhLYM6b+ndC1MTzVnucPESZjkjSfontCiGhLcWp6eBjZJ1MAacnzW4/EquLVkmbF6ucdHtC4ad0WGA7LPse/K4U5LmweunOnyRFtfFoBeI8v0WvByVmw8RxdDcWmuiKp0y4QUJZYvTMeIf9bq+risE+4bJ5Lj9glLBJ6Q+fiIrYtu8KAdIEEcr0XFRsSdO4B+ae2dN7253lni4BBj9D2PULytYgjUjyW5ZSjL5Mw8JRp6M/jDadak4ObFQDwkbE/hY63IzAu2bv+FvbyyDQRwBp+ix37LmuMseCZJ9JhUwk3ATkjHncTV4AaQGd4zSPC3t1RtW/oHdgbrwqaFkQ3QadeyW37wNAJKVftQxQdcuQbd16bWyzxO4H6lC4dWc+oHdONYnrBVeG2JyyZ1Mpvh9iWvA4iUMZJWomzi/S5Fr7JrWHvr6pXVpAiDonl1S2CAvCxg5nnT5Qkrk0kPuKbYJAaJ2H27oPGbxjjlohxEBokeJxO5jjUxHZMcNt6dWoBXeWUzwNz68La4XYUaRy0msEct3PcncqvHHjHlRFlyc5cbM5jvsm02Bn/fDA4u7gTlHZfPvZquzRzic4O/Xsvt2KgGk/MQG5TJPkvgdjdAghrQSD4SOk7o6cotAKlOz6Hb1Q8NMHXXVSu2npI5Q+GOBptMmYTK5w9z2SBp0G5Sfw/wAFXn+7FPunfzBcjP2J3T7LkHky+B3nL5FlEGHe6ZmJfq52xPJ8k1Y54HwyRGg5KfWl9hNJoGetUjjIR+B90sxv2stocLW3c138zxx2EnWUX4O9tkf4qtJEadu4wXlrRPinp27oW/xSypky19UgGGh2VszHiO5Ea6QkNy6pUMvJBO4B0S64sGzvA8ym4/Kx6oTkjky++hr/AP0VE1M5ptpO+H93IbG2o1k90oxCtUrO/dNLmkwCB+eNF7QsabXAubm15mPVa+ndU3ABrQIjaEc8/p0rBx+HqWzIWVmWAe8bJBJjXSY6jsmdu4N2zNJOpgd4149FpP2Vr2kHRwEtd16tP4QjLIgcSEueb08ojY405cZ6FFximUa5nf0gwT+qvscVbVLg0QW9Tp5eaY1bARJAQ1K2bJI3Gkf5ylxzKeqGT8OsdeolWc6MpaWk669CJB8iEFSaA/UaR+UfpMFUXtHJNTcI02uznGPsF32JgM920x5JLSqay4T5KVtal4NSNCdB5bnyRzbYB0Eemn3WZNoPG6YZaXVKNXBvQHSfUqy6rgAFtTb+XUxzsRP0Sm+s3uZFMgGZ22jv0S803wQ8jNG40+3ZdhxpbTF+Iytumh9b4nV1zZXTy5uonold3cnX+ZBYbe5KmVxlum+2+yuvrpgcXNGeRpliAY03P6p0sSfYmOWS0iygX52agt3MiJ04H57prb3tShLmH0KzdmczgXEyOdYHZaaA5v5SZ5nCSrooxYFOD5d/J5iPtDSvKRoVnOZPLTHz6hfPa7BbVXNa/O0bEchaHGMNky0AH7rNXNgS7R3iPEbKmEoSWieUMkZdGiwzFgaYLpHZE1PaCoPC12v2CX3rQGU2tGWNCd5Qtajo7tvCU5/BUoJLaDjiFf8AnC5KG3unxH/xXLuM/k7lD4NMKIiIUqVBxl0EtaWg6aCdQCe8IF+JNAJlTt8VJbUa06OAMdS05h/ndDDHtNiMuTWg+ZlDOe3mPVKKuLxshxcudxp3XeR8nLN8Gihp3IhGWuUbEBZlgfyQIU21n9VnlfAXm/Jtrm4cxmVjmF7tN5yjk/50KhhtwWMJqS52+0NjYRO5WPY9xqMJOxmeBqmzrwucS6oHdp+QATvKtaJ5ZKkPy41NTt0VV28UxJiTwlbKlUABugmZ1KNZQnxO3ScqUEOwNzlsGbUzCYgg6nquxGqX0jTmCY37EJgQdABvproPmk2M0zuNwdR/nCCMrRRNU6GLbprWBo2Aj5aIF16Qd0Ncv/dtYNXyI8zyrLegxglxzOG/menZF7AJhX+oGYaNfPhDmjn+KfI/ZXVbTM2WaOPIVFnSIdqfEODz5Ib5KkFXF8mTb7P0yc0ajZeV7IDhOba6DtIh0bH7yq7gtbUaHRr2/KHHCbfq9jsuWFVBdg1phQ0kdwDPzIR1agKbS7Mf+OivrbhrDmcY26n+GT06oHEqFSm4scCHN0IIiDHmfmtm23cv0NxpRVR7E17duO9Pbv8A2S82xfBLSMu2uv8AdMKAfmObbhHMbwVyfHpDGm/cQhxJIdI4GaN1RaZmEhxa4HdwjTtCf3tk1wH/ACH10VL8Oa3Ro15Ry4pa9xcJTt37C43lH/AuRRtz0C8S+CGc38AgpsygR4ueiFa/I7MwCQjKWhiNIVbqJ1MQCrro8tqxbUYC8mO8HYfqnGFYRWrQ5uUMGknsOByqrXD5cC6Y5Gy2ja1MUwGjLAiAhlk1rZyiZm9wdzcoy5SBBOsO1JlU0KAmIW3tcRzUzRqNFRn8B2czrB5HZJnWjA/TnbzWSqcbgbGUoS9Qv/08eaoo4awPmQ1x56JwZbpyToqadrMZiJBMaKaGOd2VSzQapFhqw7SCI8tVbUxFoEEOkdl49rWgNkAmYkgCY5J2QNEZ6pA1Ea9p69PJMbvTMhDirD6GIs3G/Qq/ErgVWk6Z4hsceazt/RLH5YiNjrqmrHAsyt7DTfQbruK6NbfYEMNLHZnHNuNNwiGlgY9umqspUXE77HVB4lQIeI3J2G/yQ1fQXWgvD4DADoSEPdvM6aniUIazmnUz9ipC+BWxx1Kzsk7hQRVxDbO0gx5gdYPAUbW8bVdk965rHEAh0luh0Om+olL7l5JB+im21EaDXyVGuyKn0N8TuXUAfE17W7OAIMbbSfulf+tg8qu8pPyw4bjqkb7ZzWy5py8x99FkoQbtDcc5pUzSDEhyi8PxClnmrLmwdGuDSOkEgrO2YZGYGQRA10VV0zQwcsaA/wA3ogjGNjJznRqr/FaVSo0MfUDRE53Zi3U7FsaCRoqzXzEEuKQNfRbRDGlxqEy6G6feVBlyNvEI6o8mG+hWLPxTtmj8PUrlmjiJ7/MfouQ+S/gb+JiOrfDs0FwmNdeqPNMAax28k9uLW3bY0qnvP/cHUtnQt58o81n72/YabQB4gTJncGIEdtVmWLsTjkhTe3uQZiNCYCIo3BA1JgxI+qVXl2NnRG6oddOdsIHUoI4/cNy2a+hftaJLvDyefRLbVz6jjUaZ1POg8/RZouLtJJ/spWFV4lskAnUTpvpKojHQietm3sGsd7x1arlqMbNMZSWvOstkbHaPVCHFGNOu44SZtXK0NLtzsCrbRjS7XfqiyelUDj9TD6TjWcZJaCOBroZ34WkwjDmMaco8+pSm3DWhaDC6reXQOsT9FA5OTPTUUo7I18LFUEEa7t8xssnSc4PLGgzJniCNwtxe4kymDHidwvnZrPNY5TLnEkk9zJCfGDkTyyKA0o3bmHXVA4hdQ8HxTvyNeDKd3BbkEt8f30WbxSs6RI8P1HkVqxcWc81raI29R1R+UaymDsKDXN5Kn7K0m5nOiRGh9U+q0gX9lk2HGn0Z66bBE7SmdtRa8aEFeY1ZS0ZfiG3fsq8Jpe7OUlpdAd4XTlB3a7+odAlwdvQU4rjvsJuaNNwDToen5CoqWJbq2NvQ+abUKTc0jxEdPtqOqjdOLuNdtPuR/wBIMkJxla9zcWaHBp+xjsSw1jiXSWaeJnB7t/RCtt5GsBvE7+fZaS7w33he1jmOIaXAkkBwaJLW6fH2MaghZq7tsroLSG/EAf15VUFyWybJJW6KG2QDtC6ewP3KsfmaeT3Lv7Kr3hH8MzseQqsxmE7YhxQyzH+YfMLkHlK5dT+TKRfTxP3jHBsyydOrd5Hkfug7MVagJa05WkAnbU8dzCa2GCQQQcvTefmtfeYH7myo1GgBj3HMOc51JPEHhA2qdLoJx4yWz5uzDXkmdT9FosBwtr3H38hrW+Fo3cenyRVOjMuj8Ii2r+7cHATEGD5pUclv1DJQ1oExnB5Gam2Azwu09R6pXTt27/hfTMXIEFhBFWm1zxoRp8DhHMaRvoeqw9WyHvWhpAa4gTwJMap+WFqhGPJW2C0MPY4gxsi24PmMtlvkj6NmadQB0ZDseDv+ia0KrTtop+LRTy5bQjubKpRZmPiA+aBZizjIBygcBbKs4EQdVn77Amk5qYAJ44XKNDYzB8Jeaj3EguytJj7fqo2lrlqNJa7MXDyEnn0XYK4U21A/QnQyY9EThT3muHhrqmWYER5ESR85VOPiobZPkx5JTtLX9v1GF3bLP42zKzuTC2FYvqEfuagJGgaKZnThrXknTssr7QAObpIcNcpBadOxEpEX6ijLCXDr9N/sBYDWIeADM/JP/wBtkTOg+iQ+zltNQdBqew6qu6vDnMHSSPSTEos8OmL8LLtD99zImUsNwGvzO1HMcoJly9+jGk9TwPVUVmvJiCfLZIxxp2PzyUo6NjTv6bqTfd/EDuORoYieDKg/FmvdlykS7faASdzxusv+zVW0/AIJOsHhe3txXIBefFsYaBIGg26AKlyVkSg2jf4XVaRBiXHcxuNiTPPZJfaosqszFoDmu46HhB+z2MyCxzQSdPFplJjxAyAD56K+9uB7ose7MDJptaWnI7OA8PG4BbqOJA7pLpSsak3GjI1GlhAidZUbgjMNIHIRmI2r2wQfD17IO5g6n59U9STFNNF+Zq8UBc/0heoqfwCN/wBp1HihPH4q9tm6nUOgLcsncEkj5dQsHUu+klU18VqFuUmWjgmUmEWMmr6NIzEi2YMTp6FV/wCogHcLIPvXddEXa+In6LXjrs5Ssf3HtE4HQzAgDoOnYIz2Touuqu0NnUTuePSUBY4LmDnnYNJ3HA6HdbD2StPdU5ywXMMbI09WBJLlxQnx65qNqlmgA0aBwRuicOqktBO6tv7QHUoazpZXbpTmmrHxxyTr2H1vSLuynUoEOyU4dUIkz8LBw534G57AEjqd3la1rWtLycrd/E522Y9BqSY2BTixswxpaXAkyXOO73cn8DoABwlpuWkUqMYLlL+n8+P58iW6wEMAqkkvJ1ceY3AGwHl9U1ssjC54Iktgk9917fMdUAYOUtqW7qWYOJdoY9QujkatLoCa5tN9jCvcg1WZXZgBE7iIjRB4zhbXQ2Byf86JbhJLHCdp0B4Rd699R5DBvz0Q8/c7i06Mff1/dvdSpkHgu5HUZuQmFv7PtLQ53i0UKuH+6qeIGd53meic4e/LDDox85P6TuWeXI9R0W83IbxTWu/3/wC/3/Psd9q1sCNI24Q7rcTsE9r2wcI2/VLCwgwfmExEzJGgMvAKVVrHxappRrt1Ba5zpEAHgSXaQZ0+Ucq+7vmtc33YynL0ndgk7RBk6lc42qAvi7M3Xw8jYq3D6gBaHUpLS7M8uADmkfDB/iG4I6o2jfMzxUZmbqCGuIJMRoYI08l5Rwxpql4cQwDw5socCRzGmi7GnFeo6ck36S/EcGLKLXlzalN7jlI6CIzCTlO4g9Fj7x0OJLfBJATipidTxU5LWvMuicpIGjo6/qpUbN1Zjg4g5Bo3owSZZJ+EHgdUXKMXoymxD7wdAuRBsCOR9FyZyQumD4hbQlFVi2GKUhJlZm6pQVydMrnG0KawTvB6WxSeuFpvZ6jmA9F2V+kmgvUaelbj3And7w0DtyVo762NvcWzHA5HZ2//AEkeuyW2luXVqNHhgznsT1Wk/wDUqqabrQwPDWkdxlYNUfD0NfYRyfNP7ijE7IzolTbWCTund9Ve6ZGrjM6EeQgQInbhCC2Y2C4/P9FIsFe5b5/2BbJx96dPgEDzcA5x+WUfNMqV+6YDRPdKLa/hjo3e5zp83EgfKB6IjDH53gCS6VnClrsblncqftr9DTWAO53KhiVKY7/hEk5NDEdZUQJY55MiNEfH00xMX6jO0LaC0c5iDBlNm2wBlB2um+pB576J0bQmcpBHmEmCG5HsU4hbh4k7jUFJrh2YEN0cNR2IMg/NaSu3wOMaDdY6u45pRpPoGMqdr2HtrdB7A4cifol97Uj9ULZZsjsusOdI518X5Q1d5IEDc6oU2nsbkjG2olN3iBBlhhw5+hVFxiDmU3FzS1vEHrpBndMLezG8LN+1WI+MUtmCD5n9E6MuT0TvG12xzhGJMLdGgE7nlN/2hsRJPWI2+RXz+1fGoKb0MR4O61p2bwSNNc2Aqtc8Fha0SQYa+NpDQAHeiWUhDhl/d1WajWA7kOBPwuEbazK6yucxif8ArlXYkGuII3HYDbYg8oU4rTBab2iZFDmrrzmtmkzzJz6lcqBfXP8A89b/AM3fqvEzji+P3/yJrJ/P/CrFhuVmbpaLFKkrO3RWvsufQquAtn7LNDaQd0ErHVwtLgl3loDyj12WzV1+ZH1Z9F9jKXvH1qxgCWgflEf+q15mFEtcHBj5mBB1HHkr/YSnFm4cnxbd1nvbAB1NumoO/JnRMTT5fkIcacfzOuLqqG6E5d4HwgkCSG8THCVVa5JklP7cQGiP4dZ8kvxWtTBimxubl36BefiyuUdnoTxqLFdq0lrdgIGp50TmzvRRb+7b4v5nfgJXYjSOhI+RMfSEwDdESkzc0V5kvzIOrvqO8RJJP36Ba65aWUW027xt/dLPZjDsz/en4W7eapx+7z1IHwt0/VF7C7PMMqh089V6+q5jtHObG0FCYf4Xz1TW+tc0OCxGydoiMUmW1D8Q1KzF40sd1HB4ITivaRwPmltw2BESOn+bIwEV4dcQXH+of/lqZ3lamfE2Ndx0KT2NnnktcBLjoexj8Ir9hDfiMxrHCxzXEdOD8z9F+iKKF3UqPDYhmaNBq4ROpQGJ0IruOUHQDVPMPbmqtIEAfn/pC4kB75/mui/Qvvs6MXLI18GWxC3pnUNLT0Q9ANB1+q137C1/CquMDB41TIysKePj2Zyo9zNWk5OnRTfiDyWho8yiRZFri0oK+s3UhmEln27LZQ9xXWhuLx3Vcsv/AKs/p916u4SB8yA6uqyVV0TXqIOo5Yux8mBVwisMqEkU+rhHqYVFQJh7L2xfc08onKcx7AcprfpsjkrZ9u9mC2kzKfh92R9EkuaOeowTAaZPcdE3s2ywRpG6UMql1xUDdcrJ081HDJLymOcFzQsx3EYcWjy8krZVzGSp/sD6tR3/AC1805Z7OObBOoQ44VEOc7YusWAVNdn6jzEAj5QfQptVtyYDWxJjj7bpfdkt0a2HNMg9CO3Tg9iUTY48wyXtyuOn/HqFynH5GzxTlFSS+z/4/saB9yKdIU6YkxxueSVn/dE6we57o+leaHJs4QSN46T0RdBoLdimXeydqnQlDD0TCncyMpTC8t/dOAgmQCD2IkHSUsfIdJBhZdGxV6CLqmyJGb6JLiQAYXAQTo3XnYTp1+xT2nD5AkFu+hSz9hdWdnaAaYkNn+I7GoO3APmdiE19UDijvk+l/K/qIKlXKGho+HSeqvqXRc0ab7qeJ2DmDxN9Ql9jV8Qb3U2booxSbkOcPeGu3A89PklprZqrz3j5J6+qxls98CWgzoJ20WSwyoTrymY+l+Q7DXJs1dnRkI40NNeEDhtVNalLMwgH1TEg8qszVakHVDHWETTw/drhIPCZWuFQfJNaNqmRZJkil0Yl3sPSJJzPE8aadl4t/wDsIXIrQikfEqoQzwjKzUJUEIENkCvatN7ME06NSpSI94QRPIDYcRHcc/os4yk55ysEk6f4U29naTqd0KFUFvvJYQe4MfXlFJKS4iG6dm5o+17X27G0/wDdeQ0jmdo/K0WEYSLb94cznvHimBv0WIrYOynctNJulPK4a65g6ST1X0XEsSp5AQ6dPx+qR6XBv4O2pqPyK8CspqElv8WkbTK2rLBuU5oHqlOAX9ANEvAIPoNPqk+IYuXF3ikSY/OiZj9OMzIuU9Cb2tLadYupGRz07pBXqe8MtEuHyI6H9eFojaioCToEjuafuavGQ9JgdRqonFWz1cOSkq7RVRuHUnctP8p58js4LVYLiLavhmHfdLHhtRsOaCD1CTXlsaRzUy4eR/VdFNdGTUJ96f8AY+gkDhxS/FMrBme8DpPJ7DclJLS/eKYdUq1pOzZYJ76MDh80Cbeo85wCP6iST/5Eko5ZF0hMMCT9T/n9f8BNa9e4+OWs5YTDnjo7o09Nz21WxwlzKrJZ8hGnZfOalnJhxJjWZUbd5FQe7LmgHUgldGdMPNita0kbrGhTEB8ntH5WcvcFaw+/Y45QCXA7gxp5hPcXvmuaD25+6TYpdgWtQfzNI0310XcuUnBieLjFTQnxTFGNe2kBnLviGwaOJ6nc+iU0HBh38J2P2S61tzDnn+52TKjQzCOIhUwgl0ZGTHthd95HZaCzvB1WMtbNzDsS37LTYZbg7Iuh3NtbH7bkFF25J7BD2dqEfELlsmyySR4uXq5FaJLZ8PrvS+5qcclXXNaP0QtFhJzHf/ICxL3KJy9kbb2Pw9rKbqzhMaN7nqk+O3ZaTUIl2YEHluvBWspMDbemGkERx17+qzGK0JkHlS41LnyY7Io8KQbgmN7FuX8p7Xq+8EOOh3hYGxpZCtHZ37gIAHqmyaapE0ItOx9StNIa8gK5tMjdyCtKxIlzteggBEVGyNTPqgVLoa229nr7vpJj5IO5re8EFo8+iNdaRllwGYTqHfgIQt6BAwot3oEt7hzTkPoi691A2l30Cj7rXpwTyrrW1kydhsl03oqtdntlZFxz1Nf84R17WAbAXVqwaIjTlJL2q58kfCE1JJAq27ZV7l1QxOVvfSfVSda1GmAWAdv+kTY3XvGZYAI3HoiG0yOq6KSE5ZyboqbZOykPeD5cJJjFcsEDUN2nlO698W7jMPkUmxO5Y/cHyRRhFOwJTk1Rlr3EzwNZ24Kci2DmNLh4oE9JjVK6eGZ64gHIDJ6wtW21ho36os0lFLiF4ZNyfIT0qzqf8RDeYJC01hSGhHzSe8s5B0Kdey1PPRjcs8J8tx9NPRZjnyRTJKMqNDh92W76hOmPDhISS1YmNvoU1MlzY72gxcuXIyKz890aJnxbp3g9u01Gh3UHyg7qqtRG4Tr2Tts3vHkAycoJnjeEM5abKoQ9SQ4vKBbtsdkovBrBTqs0tgESO6T43Uk+ERpCkx5LRTmhToXi2h3mi6FMBczYTuvTpqtb2JoYUGoum6EvtQG7/Edz0HARQeub2dRc6sVINJE8c91Xb2ji8F3hZ35R947TIzUcrkr7Di1EEptlGhmUd1Q3pt6IhzzBO4j7dkSVBXewC6fmPblSECIy5fJDUDyRoTqm2G0hOUgZTsV0dm5HQC+gKT21mtzNB8TdtDupX9QOcS3Rp1AE/LVFOAkhzvCDB8uqBvqQbqwy1c9C+wCsqKmH5pKsqPCZ4bQc8gn4eViZjQrsLMsLid9B5Jo18bIrFqQDP3Y3GsfVAW4karrTdGqLSsqe9pJGx46K32bqGjd5HaMrAgf8hqPyELiFEiCPVC3bTkDxOZkFvoZXQXCVj5S5xo3bnjNAR9u2Qg8HaKlNlQbOAP0TajThPoxtURhcrCF4ism4RPh7dj2H14X0H2Zoe7otECY133O5WRwqzzuYBGrpOo2br94X0el4GS+AByZ6cIc18aRuKrbYBjtwANQIjdYWo4vdPCc43iIqu0PgH1SZ9yQ7KxvqUhR+ewkwt1KRvClRty6NP7qqhT1kyT3T+1pZgI0XOLbNtLbFLaDi7uU0sKWu0np1ULikWrqFQkrODRumNTcv1lgEdVTT2I5OqmCMsazyVQWEujtuE1elbFMgzfUwpXNbTKNuYXjsNnkq2lYFsbH02SZSGJ6FjC9jtdWHbr6qdK4MxqAU7/0nPr9hoqL/AAbKA6CY4HIXJ0dd6BnMEE79tVClRBaM0Cd+VYbhpHhI7jY+UKEkk6eHhb2EtFL8LzfBlMA8wdNZ1VlC2eB4XEdoVtq4SQQD57jyTdr2xpvtqs4fBsproStuv4HQDESdkBWpvYZ4TTErXkRql2H3bmOLKgzUjtyWmeO3Zc47tmctaJVa2dkKNvbTTj6qrGzTpEOY8FrvMQehV+F1c2nXbzRzi3GzMc6kM/Yi8hj6DjrTcY/4u1H1lapj5Xz+i40bqm7+F/gd67FfQGtgJ0JclYGR8LRPMuUFyIk5M+cezB/ftHHuz903x+s5wgmQNIXLl0/rHQ/0zPV2iVGk0ZvReLkp/Uw/9qDbVuqYUHEbLlyOIMiq8cUPRHiXi5ZI2HQVXrOAEFSwB5LpJkmVy5KYXyay3aIV9MeI/wCcL1csl2Cui2mYcAOZlV3Rl8HbovFyzJ9KNj2eMtGRORs9Y1Q+IWzMsZW9dAAfnuuXKiP0im9mTq6OMImi89Vy5KRS+i64cYCGOoHb+65chmChLilMHOCNDqrcKPhC5cif0mr6mXY5/tzyt9ZuJpsJ3LR9ly5Fh+kDxP1ItXLlyaS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081" name="Rectangle 1"/>
          <p:cNvSpPr>
            <a:spLocks noChangeArrowheads="1"/>
          </p:cNvSpPr>
          <p:nvPr/>
        </p:nvSpPr>
        <p:spPr bwMode="auto">
          <a:xfrm>
            <a:off x="2286000" y="5562600"/>
            <a:ext cx="3922870"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Tôm</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càng</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Macrobrachium</a:t>
            </a: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nipponense</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74082" name="Picture 2"/>
          <p:cNvPicPr>
            <a:picLocks noChangeAspect="1" noChangeArrowheads="1"/>
          </p:cNvPicPr>
          <p:nvPr/>
        </p:nvPicPr>
        <p:blipFill>
          <a:blip r:embed="rId2"/>
          <a:srcRect/>
          <a:stretch>
            <a:fillRect/>
          </a:stretch>
        </p:blipFill>
        <p:spPr bwMode="auto">
          <a:xfrm>
            <a:off x="990600" y="1447800"/>
            <a:ext cx="7010400" cy="36973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2133600" y="381000"/>
            <a:ext cx="4876800" cy="5709934"/>
          </a:xfrm>
          <a:prstGeom prst="rect">
            <a:avLst/>
          </a:prstGeom>
          <a:noFill/>
          <a:ln w="9525">
            <a:noFill/>
            <a:miter lim="800000"/>
            <a:headEnd/>
            <a:tailEnd/>
          </a:ln>
          <a:effectLst/>
        </p:spPr>
      </p:pic>
      <p:sp>
        <p:nvSpPr>
          <p:cNvPr id="3" name="Title 1"/>
          <p:cNvSpPr txBox="1">
            <a:spLocks/>
          </p:cNvSpPr>
          <p:nvPr/>
        </p:nvSpPr>
        <p:spPr>
          <a:xfrm>
            <a:off x="228600" y="6111240"/>
            <a:ext cx="8382000" cy="74676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Hình thái của Tôm tít (Bề bề)</a:t>
            </a:r>
            <a:endParaRPr kumimoji="0" lang="en-US" sz="1800" b="1" i="0" u="none" strike="noStrike" kern="1200" cap="none" spc="0" normalizeH="0" baseline="0" noProof="0" dirty="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8305800" cy="1231106"/>
          </a:xfrm>
          <a:prstGeom prst="rect">
            <a:avLst/>
          </a:prstGeom>
        </p:spPr>
        <p:txBody>
          <a:bodyPr wrap="square">
            <a:spAutoFit/>
          </a:bodyPr>
          <a:lstStyle/>
          <a:p>
            <a:r>
              <a:rPr lang="en-US" sz="2400" b="1" dirty="0" smtClean="0">
                <a:latin typeface="Times New Roman" pitchFamily="18" charset="0"/>
                <a:cs typeface="Times New Roman" pitchFamily="18" charset="0"/>
              </a:rPr>
              <a:t>2.6.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biệt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tính</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2.6.1. </a:t>
            </a:r>
            <a:r>
              <a:rPr lang="en-US" sz="2400" b="1" dirty="0" err="1" smtClean="0">
                <a:latin typeface="Times New Roman" pitchFamily="18" charset="0"/>
                <a:cs typeface="Times New Roman" pitchFamily="18" charset="0"/>
              </a:rPr>
              <a:t>Phân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biệt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cua</a:t>
            </a:r>
            <a:endParaRPr lang="en-US" sz="2400" b="1" dirty="0" smtClean="0">
              <a:latin typeface="Times New Roman" pitchFamily="18" charset="0"/>
              <a:cs typeface="Times New Roman" pitchFamily="18" charset="0"/>
            </a:endParaRPr>
          </a:p>
          <a:p>
            <a:pPr algn="just">
              <a:lnSpc>
                <a:spcPct val="130000"/>
              </a:lnSpc>
            </a:pPr>
            <a:endParaRPr lang="en-US" sz="2000" b="1" dirty="0" smtClean="0">
              <a:latin typeface="Times New Roman" pitchFamily="18" charset="0"/>
              <a:cs typeface="Times New Roman" pitchFamily="18" charset="0"/>
            </a:endParaRPr>
          </a:p>
        </p:txBody>
      </p:sp>
      <p:sp>
        <p:nvSpPr>
          <p:cNvPr id="173058" name="AutoShape 2" descr="data:image/jpeg;base64,/9j/4AAQSkZJRgABAQAAAQABAAD/2wCEAAkGBxQTEhUUExQVFhQWFxwYGRgYGBccGhgaGBQXGBgXGhcdHCggGBwlHBcXITEhJSkrLi4uFx8zODMsNygtLisBCgoKDg0OGxAQGzQkICUsNCwsNC0sLCwsLCwsLCwsLCwsLCwsLCwsLCwsLCwsLCwsLCwsLCwsLCwsLCwsLCwsLP/AABEIAQMAwgMBIgACEQEDEQH/xAAcAAACAwEBAQEAAAAAAAAAAAAEBQIDBgABBwj/xAA9EAABAwIFAgMHAQcEAQUBAAABAAIRAwQFEiExQVFhInGBBhMykaGxwdEUI0JSYuHwFTNy8ZIHJFOishb/xAAZAQADAQEBAAAAAAAAAAAAAAACAwQBAAX/xAAvEQACAgICAAUCBQMFAAAAAAAAAQIRAyESMQQTIkFRMmEUcZGx8IGh0TNCweHx/9oADAMBAAIRAxEAPwBZd20giJ7FKqeC082sjXSdlqqlMGZ0KX3FvIK8WGWcNHtzxQyb9xthd+6mwMdWhjRAaAPupV8ZYOA7zAWWe5w8lXnJ2VDzaFw8HFvs0n+tUeaUeRVttcUKphuhPBCyrBJVzqmQB23RDzk/YOXhowXZrbnAsw8Jg/RZm5tXtMO0IWh9msfbWBpk+Nv1HVEY5Yiq2R8Q27oJOVg4uKdSRiKlGTBKHfaM3lEXVfJo+Q5AVLqdANFsZTHzjj+Dqtk2JmAOUJd2cZYMzsi3Nc7YQFKlZxq47J6yuK2xD8JCfSoXVGS4Fw2UXtnUIq4cwk+KHdOqWvqR4RqFTF2jzckOEqCKlKYJOyqt2dTsqhV0hXhgjRELIXFUa5Qo27TM7KdGuADwvDWIEQuOCW1GgQVbhlRrqrQT4cw+4Sl2pjXyTnBsMghzvQfkoZNRVsKKcnSPoXtRjAqZaNL/AG2AAx/EY+wWcrXAZB1OsfNcCp248cO4E9l585cpHq4saxx+469yxlGTBq1NQP5GA7n+pxG3AHdBEaAkafw9+6qfW94+JknefoFZUDwYcQSOBsB0S8rUY0g8Mec9lclcvIXKaz0uJrbnEKF2JyinXj4hlFN/UmT4Tvqk9/aOp+B41jfgidweR3WRtaj6bgwk6HkHWdRrytFTxmoW5S7M0CAHAHKOjSdR6L0sihk+zPFUMmFX3EFr2oA0mAgrq3hocJB+/ZOabwWyDPHf5eqHqM8bg7dmkHg8yOvHokRhKL30HLMpKl2JJqNOob9UuxK5e4loGvC1NSnPG6W3mF53A9Om/wA0UcyXYcsMpLTsz9g2vTqtqt0c36jkFfVMOxAVWB40PI6HosraMLYa4Bx6xr6o41XU9mEdYhdOfJi/LSQR7QYUysQ8DxgajqEgZbgbBFi5zuysqmYmNeu3dB3fvmkkjMDuYCFxfQ/DkSW0dXhokpVdXubRqpuKri6HyOxC5tVgMkaDjqqceFL1SJ8/jJS9MNC55JME7LyBEcppSss2ZwZAOoHRUmxOsNJPYKlTiee4SXaBGhX0NQVeLAwJa4HnQq2nh5AJ8UdwV1oymLjT1hE07TxAj4Ryif2Bzj4AfOPuUWy0fAZrpusnkjBWzoY5TdIpNoYgASdZ5TDCqJ8WY6j/ACUTRoqyoMsOG7fqOQo3leTR6CwLE1I9NvIglW0bdz/3dMSQNXHYdyVDErum2C2RoJkjV3JHQaiAqsNxRzahptIJcAYCzhStmyy8nSD7a0DNSDm6/lTfvPJVxcTvuh6gIOoUM25u2elihHHGkUFw7fNcoe6b/IvFvEbzM9ZYrp7qtmLRs7lo7HonZNJse6LntOxO+qEq2jWzqJbvz6eaYWFm4tBPPaIHkq8k1VnnYpSjonYznDhLYM6b+ndC1MTzVnucPESZjkjSfontCiGhLcWp6eBjZJ1MAacnzW4/EquLVkmbF6ucdHtC4ad0WGA7LPse/K4U5LmweunOnyRFtfFoBeI8v0WvByVmw8RxdDcWmuiKp0y4QUJZYvTMeIf9bq+risE+4bJ5Lj9glLBJ6Q+fiIrYtu8KAdIEEcr0XFRsSdO4B+ae2dN7253lni4BBj9D2PULytYgjUjyW5ZSjL5Mw8JRp6M/jDadak4ObFQDwkbE/hY63IzAu2bv+FvbyyDQRwBp+ix37LmuMseCZJ9JhUwk3ATkjHncTV4AaQGd4zSPC3t1RtW/oHdgbrwqaFkQ3QadeyW37wNAJKVftQxQdcuQbd16bWyzxO4H6lC4dWc+oHdONYnrBVeG2JyyZ1Mpvh9iWvA4iUMZJWomzi/S5Fr7JrWHvr6pXVpAiDonl1S2CAvCxg5nnT5Qkrk0kPuKbYJAaJ2H27oPGbxjjlohxEBokeJxO5jjUxHZMcNt6dWoBXeWUzwNz68La4XYUaRy0msEct3PcncqvHHjHlRFlyc5cbM5jvsm02Bn/fDA4u7gTlHZfPvZquzRzic4O/Xsvt2KgGk/MQG5TJPkvgdjdAghrQSD4SOk7o6cotAKlOz6Hb1Q8NMHXXVSu2npI5Q+GOBptMmYTK5w9z2SBp0G5Sfw/wAFXn+7FPunfzBcjP2J3T7LkHky+B3nL5FlEGHe6ZmJfq52xPJ8k1Y54HwyRGg5KfWl9hNJoGetUjjIR+B90sxv2stocLW3c138zxx2EnWUX4O9tkf4qtJEadu4wXlrRPinp27oW/xSypky19UgGGh2VszHiO5Ea6QkNy6pUMvJBO4B0S64sGzvA8ym4/Kx6oTkjky++hr/AP0VE1M5ptpO+H93IbG2o1k90oxCtUrO/dNLmkwCB+eNF7QsabXAubm15mPVa+ndU3ABrQIjaEc8/p0rBx+HqWzIWVmWAe8bJBJjXSY6jsmdu4N2zNJOpgd4149FpP2Vr2kHRwEtd16tP4QjLIgcSEueb08ojY405cZ6FFximUa5nf0gwT+qvscVbVLg0QW9Tp5eaY1bARJAQ1K2bJI3Gkf5ylxzKeqGT8OsdeolWc6MpaWk669CJB8iEFSaA/UaR+UfpMFUXtHJNTcI02uznGPsF32JgM920x5JLSqay4T5KVtal4NSNCdB5bnyRzbYB0Eemn3WZNoPG6YZaXVKNXBvQHSfUqy6rgAFtTb+XUxzsRP0Sm+s3uZFMgGZ22jv0S803wQ8jNG40+3ZdhxpbTF+Iytumh9b4nV1zZXTy5uonold3cnX+ZBYbe5KmVxlum+2+yuvrpgcXNGeRpliAY03P6p0sSfYmOWS0iygX52agt3MiJ04H57prb3tShLmH0KzdmczgXEyOdYHZaaA5v5SZ5nCSrooxYFOD5d/J5iPtDSvKRoVnOZPLTHz6hfPa7BbVXNa/O0bEchaHGMNky0AH7rNXNgS7R3iPEbKmEoSWieUMkZdGiwzFgaYLpHZE1PaCoPC12v2CX3rQGU2tGWNCd5Qtajo7tvCU5/BUoJLaDjiFf8AnC5KG3unxH/xXLuM/k7lD4NMKIiIUqVBxl0EtaWg6aCdQCe8IF+JNAJlTt8VJbUa06OAMdS05h/ndDDHtNiMuTWg+ZlDOe3mPVKKuLxshxcudxp3XeR8nLN8Gihp3IhGWuUbEBZlgfyQIU21n9VnlfAXm/Jtrm4cxmVjmF7tN5yjk/50KhhtwWMJqS52+0NjYRO5WPY9xqMJOxmeBqmzrwucS6oHdp+QATvKtaJ5ZKkPy41NTt0VV28UxJiTwlbKlUABugmZ1KNZQnxO3ScqUEOwNzlsGbUzCYgg6nquxGqX0jTmCY37EJgQdABvproPmk2M0zuNwdR/nCCMrRRNU6GLbprWBo2Aj5aIF16Qd0Ncv/dtYNXyI8zyrLegxglxzOG/menZF7AJhX+oGYaNfPhDmjn+KfI/ZXVbTM2WaOPIVFnSIdqfEODz5Ib5KkFXF8mTb7P0yc0ajZeV7IDhOba6DtIh0bH7yq7gtbUaHRr2/KHHCbfq9jsuWFVBdg1phQ0kdwDPzIR1agKbS7Mf+OivrbhrDmcY26n+GT06oHEqFSm4scCHN0IIiDHmfmtm23cv0NxpRVR7E17duO9Pbv8A2S82xfBLSMu2uv8AdMKAfmObbhHMbwVyfHpDGm/cQhxJIdI4GaN1RaZmEhxa4HdwjTtCf3tk1wH/ACH10VL8Oa3Ro15Ry4pa9xcJTt37C43lH/AuRRtz0C8S+CGc38AgpsygR4ueiFa/I7MwCQjKWhiNIVbqJ1MQCrro8tqxbUYC8mO8HYfqnGFYRWrQ5uUMGknsOByqrXD5cC6Y5Gy2ja1MUwGjLAiAhlk1rZyiZm9wdzcoy5SBBOsO1JlU0KAmIW3tcRzUzRqNFRn8B2czrB5HZJnWjA/TnbzWSqcbgbGUoS9Qv/08eaoo4awPmQ1x56JwZbpyToqadrMZiJBMaKaGOd2VSzQapFhqw7SCI8tVbUxFoEEOkdl49rWgNkAmYkgCY5J2QNEZ6pA1Ea9p69PJMbvTMhDirD6GIs3G/Qq/ErgVWk6Z4hsceazt/RLH5YiNjrqmrHAsyt7DTfQbruK6NbfYEMNLHZnHNuNNwiGlgY9umqspUXE77HVB4lQIeI3J2G/yQ1fQXWgvD4DADoSEPdvM6aniUIazmnUz9ipC+BWxx1Kzsk7hQRVxDbO0gx5gdYPAUbW8bVdk965rHEAh0luh0Om+olL7l5JB+im21EaDXyVGuyKn0N8TuXUAfE17W7OAIMbbSfulf+tg8qu8pPyw4bjqkb7ZzWy5py8x99FkoQbtDcc5pUzSDEhyi8PxClnmrLmwdGuDSOkEgrO2YZGYGQRA10VV0zQwcsaA/wA3ogjGNjJznRqr/FaVSo0MfUDRE53Zi3U7FsaCRoqzXzEEuKQNfRbRDGlxqEy6G6feVBlyNvEI6o8mG+hWLPxTtmj8PUrlmjiJ7/MfouQ+S/gb+JiOrfDs0FwmNdeqPNMAax28k9uLW3bY0qnvP/cHUtnQt58o81n72/YabQB4gTJncGIEdtVmWLsTjkhTe3uQZiNCYCIo3BA1JgxI+qVXl2NnRG6oddOdsIHUoI4/cNy2a+hftaJLvDyefRLbVz6jjUaZ1POg8/RZouLtJJ/spWFV4lskAnUTpvpKojHQietm3sGsd7x1arlqMbNMZSWvOstkbHaPVCHFGNOu44SZtXK0NLtzsCrbRjS7XfqiyelUDj9TD6TjWcZJaCOBroZ34WkwjDmMaco8+pSm3DWhaDC6reXQOsT9FA5OTPTUUo7I18LFUEEa7t8xssnSc4PLGgzJniCNwtxe4kymDHidwvnZrPNY5TLnEkk9zJCfGDkTyyKA0o3bmHXVA4hdQ8HxTvyNeDKd3BbkEt8f30WbxSs6RI8P1HkVqxcWc81raI29R1R+UaymDsKDXN5Kn7K0m5nOiRGh9U+q0gX9lk2HGn0Z66bBE7SmdtRa8aEFeY1ZS0ZfiG3fsq8Jpe7OUlpdAd4XTlB3a7+odAlwdvQU4rjvsJuaNNwDToen5CoqWJbq2NvQ+abUKTc0jxEdPtqOqjdOLuNdtPuR/wBIMkJxla9zcWaHBp+xjsSw1jiXSWaeJnB7t/RCtt5GsBvE7+fZaS7w33he1jmOIaXAkkBwaJLW6fH2MaghZq7tsroLSG/EAf15VUFyWybJJW6KG2QDtC6ewP3KsfmaeT3Lv7Kr3hH8MzseQqsxmE7YhxQyzH+YfMLkHlK5dT+TKRfTxP3jHBsyydOrd5Hkfug7MVagJa05WkAnbU8dzCa2GCQQQcvTefmtfeYH7myo1GgBj3HMOc51JPEHhA2qdLoJx4yWz5uzDXkmdT9FosBwtr3H38hrW+Fo3cenyRVOjMuj8Ii2r+7cHATEGD5pUclv1DJQ1oExnB5Gam2Azwu09R6pXTt27/hfTMXIEFhBFWm1zxoRp8DhHMaRvoeqw9WyHvWhpAa4gTwJMap+WFqhGPJW2C0MPY4gxsi24PmMtlvkj6NmadQB0ZDseDv+ia0KrTtop+LRTy5bQjubKpRZmPiA+aBZizjIBygcBbKs4EQdVn77Amk5qYAJ44XKNDYzB8Jeaj3EguytJj7fqo2lrlqNJa7MXDyEnn0XYK4U21A/QnQyY9EThT3muHhrqmWYER5ESR85VOPiobZPkx5JTtLX9v1GF3bLP42zKzuTC2FYvqEfuagJGgaKZnThrXknTssr7QAObpIcNcpBadOxEpEX6ijLCXDr9N/sBYDWIeADM/JP/wBtkTOg+iQ+zltNQdBqew6qu6vDnMHSSPSTEos8OmL8LLtD99zImUsNwGvzO1HMcoJly9+jGk9TwPVUVmvJiCfLZIxxp2PzyUo6NjTv6bqTfd/EDuORoYieDKg/FmvdlykS7faASdzxusv+zVW0/AIJOsHhe3txXIBefFsYaBIGg26AKlyVkSg2jf4XVaRBiXHcxuNiTPPZJfaosqszFoDmu46HhB+z2MyCxzQSdPFplJjxAyAD56K+9uB7ose7MDJptaWnI7OA8PG4BbqOJA7pLpSsak3GjI1GlhAidZUbgjMNIHIRmI2r2wQfD17IO5g6n59U9STFNNF+Zq8UBc/0heoqfwCN/wBp1HihPH4q9tm6nUOgLcsncEkj5dQsHUu+klU18VqFuUmWjgmUmEWMmr6NIzEi2YMTp6FV/wCogHcLIPvXddEXa+In6LXjrs5Ssf3HtE4HQzAgDoOnYIz2Touuqu0NnUTuePSUBY4LmDnnYNJ3HA6HdbD2StPdU5ywXMMbI09WBJLlxQnx65qNqlmgA0aBwRuicOqktBO6tv7QHUoazpZXbpTmmrHxxyTr2H1vSLuynUoEOyU4dUIkz8LBw534G57AEjqd3la1rWtLycrd/E522Y9BqSY2BTixswxpaXAkyXOO73cn8DoABwlpuWkUqMYLlL+n8+P58iW6wEMAqkkvJ1ceY3AGwHl9U1ssjC54Iktgk9917fMdUAYOUtqW7qWYOJdoY9QujkatLoCa5tN9jCvcg1WZXZgBE7iIjRB4zhbXQ2Byf86JbhJLHCdp0B4Rd699R5DBvz0Q8/c7i06Mff1/dvdSpkHgu5HUZuQmFv7PtLQ53i0UKuH+6qeIGd53meic4e/LDDox85P6TuWeXI9R0W83IbxTWu/3/wC/3/Psd9q1sCNI24Q7rcTsE9r2wcI2/VLCwgwfmExEzJGgMvAKVVrHxappRrt1Ba5zpEAHgSXaQZ0+Ucq+7vmtc33YynL0ndgk7RBk6lc42qAvi7M3Xw8jYq3D6gBaHUpLS7M8uADmkfDB/iG4I6o2jfMzxUZmbqCGuIJMRoYI08l5Rwxpql4cQwDw5socCRzGmi7GnFeo6ck36S/EcGLKLXlzalN7jlI6CIzCTlO4g9Fj7x0OJLfBJATipidTxU5LWvMuicpIGjo6/qpUbN1Zjg4g5Bo3owSZZJ+EHgdUXKMXoymxD7wdAuRBsCOR9FyZyQumD4hbQlFVi2GKUhJlZm6pQVydMrnG0KawTvB6WxSeuFpvZ6jmA9F2V+kmgvUaelbj3And7w0DtyVo762NvcWzHA5HZ2//AEkeuyW2luXVqNHhgznsT1Wk/wDUqqabrQwPDWkdxlYNUfD0NfYRyfNP7ijE7IzolTbWCTund9Ve6ZGrjM6EeQgQInbhCC2Y2C4/P9FIsFe5b5/2BbJx96dPgEDzcA5x+WUfNMqV+6YDRPdKLa/hjo3e5zp83EgfKB6IjDH53gCS6VnClrsblncqftr9DTWAO53KhiVKY7/hEk5NDEdZUQJY55MiNEfH00xMX6jO0LaC0c5iDBlNm2wBlB2um+pB576J0bQmcpBHmEmCG5HsU4hbh4k7jUFJrh2YEN0cNR2IMg/NaSu3wOMaDdY6u45pRpPoGMqdr2HtrdB7A4cifol97Uj9ULZZsjsusOdI518X5Q1d5IEDc6oU2nsbkjG2olN3iBBlhhw5+hVFxiDmU3FzS1vEHrpBndMLezG8LN+1WI+MUtmCD5n9E6MuT0TvG12xzhGJMLdGgE7nlN/2hsRJPWI2+RXz+1fGoKb0MR4O61p2bwSNNc2Aqtc8Fha0SQYa+NpDQAHeiWUhDhl/d1WajWA7kOBPwuEbazK6yucxif8ArlXYkGuII3HYDbYg8oU4rTBab2iZFDmrrzmtmkzzJz6lcqBfXP8A89b/AM3fqvEzji+P3/yJrJ/P/CrFhuVmbpaLFKkrO3RWvsufQquAtn7LNDaQd0ErHVwtLgl3loDyj12WzV1+ZH1Z9F9jKXvH1qxgCWgflEf+q15mFEtcHBj5mBB1HHkr/YSnFm4cnxbd1nvbAB1NumoO/JnRMTT5fkIcacfzOuLqqG6E5d4HwgkCSG8THCVVa5JklP7cQGiP4dZ8kvxWtTBimxubl36BefiyuUdnoTxqLFdq0lrdgIGp50TmzvRRb+7b4v5nfgJXYjSOhI+RMfSEwDdESkzc0V5kvzIOrvqO8RJJP36Ba65aWUW027xt/dLPZjDsz/en4W7eapx+7z1IHwt0/VF7C7PMMqh089V6+q5jtHObG0FCYf4Xz1TW+tc0OCxGydoiMUmW1D8Q1KzF40sd1HB4ITivaRwPmltw2BESOn+bIwEV4dcQXH+of/lqZ3lamfE2Ndx0KT2NnnktcBLjoexj8Ir9hDfiMxrHCxzXEdOD8z9F+iKKF3UqPDYhmaNBq4ROpQGJ0IruOUHQDVPMPbmqtIEAfn/pC4kB75/mui/Qvvs6MXLI18GWxC3pnUNLT0Q9ANB1+q137C1/CquMDB41TIysKePj2Zyo9zNWk5OnRTfiDyWho8yiRZFri0oK+s3UhmEln27LZQ9xXWhuLx3Vcsv/AKs/p916u4SB8yA6uqyVV0TXqIOo5Yux8mBVwisMqEkU+rhHqYVFQJh7L2xfc08onKcx7AcprfpsjkrZ9u9mC2kzKfh92R9EkuaOeowTAaZPcdE3s2ywRpG6UMql1xUDdcrJ081HDJLymOcFzQsx3EYcWjy8krZVzGSp/sD6tR3/AC1805Z7OObBOoQ44VEOc7YusWAVNdn6jzEAj5QfQptVtyYDWxJjj7bpfdkt0a2HNMg9CO3Tg9iUTY48wyXtyuOn/HqFynH5GzxTlFSS+z/4/saB9yKdIU6YkxxueSVn/dE6we57o+leaHJs4QSN46T0RdBoLdimXeydqnQlDD0TCncyMpTC8t/dOAgmQCD2IkHSUsfIdJBhZdGxV6CLqmyJGb6JLiQAYXAQTo3XnYTp1+xT2nD5AkFu+hSz9hdWdnaAaYkNn+I7GoO3APmdiE19UDijvk+l/K/qIKlXKGho+HSeqvqXRc0ab7qeJ2DmDxN9Ql9jV8Qb3U2booxSbkOcPeGu3A89PklprZqrz3j5J6+qxls98CWgzoJ20WSwyoTrymY+l+Q7DXJs1dnRkI40NNeEDhtVNalLMwgH1TEg8qszVakHVDHWETTw/drhIPCZWuFQfJNaNqmRZJkil0Yl3sPSJJzPE8aadl4t/wDsIXIrQikfEqoQzwjKzUJUEIENkCvatN7ME06NSpSI94QRPIDYcRHcc/os4yk55ysEk6f4U29naTqd0KFUFvvJYQe4MfXlFJKS4iG6dm5o+17X27G0/wDdeQ0jmdo/K0WEYSLb94cznvHimBv0WIrYOynctNJulPK4a65g6ST1X0XEsSp5AQ6dPx+qR6XBv4O2pqPyK8CspqElv8WkbTK2rLBuU5oHqlOAX9ANEvAIPoNPqk+IYuXF3ikSY/OiZj9OMzIuU9Cb2tLadYupGRz07pBXqe8MtEuHyI6H9eFojaioCToEjuafuavGQ9JgdRqonFWz1cOSkq7RVRuHUnctP8p58js4LVYLiLavhmHfdLHhtRsOaCD1CTXlsaRzUy4eR/VdFNdGTUJ96f8AY+gkDhxS/FMrBme8DpPJ7DclJLS/eKYdUq1pOzZYJ76MDh80Cbeo85wCP6iST/5Eko5ZF0hMMCT9T/n9f8BNa9e4+OWs5YTDnjo7o09Nz21WxwlzKrJZ8hGnZfOalnJhxJjWZUbd5FQe7LmgHUgldGdMPNita0kbrGhTEB8ntH5WcvcFaw+/Y45QCXA7gxp5hPcXvmuaD25+6TYpdgWtQfzNI0310XcuUnBieLjFTQnxTFGNe2kBnLviGwaOJ6nc+iU0HBh38J2P2S61tzDnn+52TKjQzCOIhUwgl0ZGTHthd95HZaCzvB1WMtbNzDsS37LTYZbg7Iuh3NtbH7bkFF25J7BD2dqEfELlsmyySR4uXq5FaJLZ8PrvS+5qcclXXNaP0QtFhJzHf/ICxL3KJy9kbb2Pw9rKbqzhMaN7nqk+O3ZaTUIl2YEHluvBWspMDbemGkERx17+qzGK0JkHlS41LnyY7Io8KQbgmN7FuX8p7Xq+8EOOh3hYGxpZCtHZ37gIAHqmyaapE0ItOx9StNIa8gK5tMjdyCtKxIlzteggBEVGyNTPqgVLoa229nr7vpJj5IO5re8EFo8+iNdaRllwGYTqHfgIQt6BAwot3oEt7hzTkPoi691A2l30Cj7rXpwTyrrW1kydhsl03oqtdntlZFxz1Nf84R17WAbAXVqwaIjTlJL2q58kfCE1JJAq27ZV7l1QxOVvfSfVSda1GmAWAdv+kTY3XvGZYAI3HoiG0yOq6KSE5ZyboqbZOykPeD5cJJjFcsEDUN2nlO698W7jMPkUmxO5Y/cHyRRhFOwJTk1Rlr3EzwNZ24Kci2DmNLh4oE9JjVK6eGZ64gHIDJ6wtW21ho36os0lFLiF4ZNyfIT0qzqf8RDeYJC01hSGhHzSe8s5B0Kdey1PPRjcs8J8tx9NPRZjnyRTJKMqNDh92W76hOmPDhISS1YmNvoU1MlzY72gxcuXIyKz890aJnxbp3g9u01Gh3UHyg7qqtRG4Tr2Tts3vHkAycoJnjeEM5abKoQ9SQ4vKBbtsdkovBrBTqs0tgESO6T43Uk+ERpCkx5LRTmhToXi2h3mi6FMBczYTuvTpqtb2JoYUGoum6EvtQG7/Edz0HARQeub2dRc6sVINJE8c91Xb2ji8F3hZ35R947TIzUcrkr7Di1EEptlGhmUd1Q3pt6IhzzBO4j7dkSVBXewC6fmPblSECIy5fJDUDyRoTqm2G0hOUgZTsV0dm5HQC+gKT21mtzNB8TdtDupX9QOcS3Rp1AE/LVFOAkhzvCDB8uqBvqQbqwy1c9C+wCsqKmH5pKsqPCZ4bQc8gn4eViZjQrsLMsLid9B5Jo18bIrFqQDP3Y3GsfVAW4karrTdGqLSsqe9pJGx46K32bqGjd5HaMrAgf8hqPyELiFEiCPVC3bTkDxOZkFvoZXQXCVj5S5xo3bnjNAR9u2Qg8HaKlNlQbOAP0TajThPoxtURhcrCF4ism4RPh7dj2H14X0H2Zoe7otECY133O5WRwqzzuYBGrpOo2br94X0el4GS+AByZ6cIc18aRuKrbYBjtwANQIjdYWo4vdPCc43iIqu0PgH1SZ9yQ7KxvqUhR+ewkwt1KRvClRty6NP7qqhT1kyT3T+1pZgI0XOLbNtLbFLaDi7uU0sKWu0np1ULikWrqFQkrODRumNTcv1lgEdVTT2I5OqmCMsazyVQWEujtuE1elbFMgzfUwpXNbTKNuYXjsNnkq2lYFsbH02SZSGJ6FjC9jtdWHbr6qdK4MxqAU7/0nPr9hoqL/AAbKA6CY4HIXJ0dd6BnMEE79tVClRBaM0Cd+VYbhpHhI7jY+UKEkk6eHhb2EtFL8LzfBlMA8wdNZ1VlC2eB4XEdoVtq4SQQD57jyTdr2xpvtqs4fBsproStuv4HQDESdkBWpvYZ4TTErXkRql2H3bmOLKgzUjtyWmeO3Zc47tmctaJVa2dkKNvbTTj6qrGzTpEOY8FrvMQehV+F1c2nXbzRzi3GzMc6kM/Yi8hj6DjrTcY/4u1H1lapj5Xz+i40bqm7+F/gd67FfQGtgJ0JclYGR8LRPMuUFyIk5M+cezB/ftHHuz903x+s5wgmQNIXLl0/rHQ/0zPV2iVGk0ZvReLkp/Uw/9qDbVuqYUHEbLlyOIMiq8cUPRHiXi5ZI2HQVXrOAEFSwB5LpJkmVy5KYXyay3aIV9MeI/wCcL1csl2Cui2mYcAOZlV3Rl8HbovFyzJ9KNj2eMtGRORs9Y1Q+IWzMsZW9dAAfnuuXKiP0im9mTq6OMImi89Vy5KRS+i64cYCGOoHb+65chmChLilMHOCNDqrcKPhC5cif0mr6mXY5/tzyt9ZuJpsJ3LR9ly5Fh+kDxP1ItXLlyaS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3060" name="AutoShape 4" descr="data:image/jpeg;base64,/9j/4AAQSkZJRgABAQAAAQABAAD/2wCEAAkGBxQTEhUUExQVFhQWFxwYGRgYGBccGhgaGBQXGBgXGhcdHCggGBwlHBcXITEhJSkrLi4uFx8zODMsNygtLisBCgoKDg0OGxAQGzQkICUsNCwsNC0sLCwsLCwsLCwsLCwsLCwsLCwsLCwsLCwsLCwsLCwsLCwsLCwsLCwsLCwsLP/AABEIAQMAwgMBIgACEQEDEQH/xAAcAAACAwEBAQEAAAAAAAAAAAAEBQIDBgABBwj/xAA9EAABAwIFAgMHAQcEAQUBAAABAAIRAwQFEiExQVFhInGBBhMykaGxwdEUI0JSYuHwFTNy8ZIHJFOishb/xAAZAQADAQEBAAAAAAAAAAAAAAACAwQBAAX/xAAvEQACAgICAAUCBQMFAAAAAAAAAQIRAyESMQQTIkFRMmEUcZGx8IGh0TNCweHx/9oADAMBAAIRAxEAPwBZd20giJ7FKqeC082sjXSdlqqlMGZ0KX3FvIK8WGWcNHtzxQyb9xthd+6mwMdWhjRAaAPupV8ZYOA7zAWWe5w8lXnJ2VDzaFw8HFvs0n+tUeaUeRVttcUKphuhPBCyrBJVzqmQB23RDzk/YOXhowXZrbnAsw8Jg/RZm5tXtMO0IWh9msfbWBpk+Nv1HVEY5Yiq2R8Q27oJOVg4uKdSRiKlGTBKHfaM3lEXVfJo+Q5AVLqdANFsZTHzjj+Dqtk2JmAOUJd2cZYMzsi3Nc7YQFKlZxq47J6yuK2xD8JCfSoXVGS4Fw2UXtnUIq4cwk+KHdOqWvqR4RqFTF2jzckOEqCKlKYJOyqt2dTsqhV0hXhgjRELIXFUa5Qo27TM7KdGuADwvDWIEQuOCW1GgQVbhlRrqrQT4cw+4Sl2pjXyTnBsMghzvQfkoZNRVsKKcnSPoXtRjAqZaNL/AG2AAx/EY+wWcrXAZB1OsfNcCp248cO4E9l585cpHq4saxx+469yxlGTBq1NQP5GA7n+pxG3AHdBEaAkafw9+6qfW94+JknefoFZUDwYcQSOBsB0S8rUY0g8Mec9lclcvIXKaz0uJrbnEKF2JyinXj4hlFN/UmT4Tvqk9/aOp+B41jfgidweR3WRtaj6bgwk6HkHWdRrytFTxmoW5S7M0CAHAHKOjSdR6L0sihk+zPFUMmFX3EFr2oA0mAgrq3hocJB+/ZOabwWyDPHf5eqHqM8bg7dmkHg8yOvHokRhKL30HLMpKl2JJqNOob9UuxK5e4loGvC1NSnPG6W3mF53A9Om/wA0UcyXYcsMpLTsz9g2vTqtqt0c36jkFfVMOxAVWB40PI6HosraMLYa4Bx6xr6o41XU9mEdYhdOfJi/LSQR7QYUysQ8DxgajqEgZbgbBFi5zuysqmYmNeu3dB3fvmkkjMDuYCFxfQ/DkSW0dXhokpVdXubRqpuKri6HyOxC5tVgMkaDjqqceFL1SJ8/jJS9MNC55JME7LyBEcppSss2ZwZAOoHRUmxOsNJPYKlTiee4SXaBGhX0NQVeLAwJa4HnQq2nh5AJ8UdwV1oymLjT1hE07TxAj4Ryif2Bzj4AfOPuUWy0fAZrpusnkjBWzoY5TdIpNoYgASdZ5TDCqJ8WY6j/ACUTRoqyoMsOG7fqOQo3leTR6CwLE1I9NvIglW0bdz/3dMSQNXHYdyVDErum2C2RoJkjV3JHQaiAqsNxRzahptIJcAYCzhStmyy8nSD7a0DNSDm6/lTfvPJVxcTvuh6gIOoUM25u2elihHHGkUFw7fNcoe6b/IvFvEbzM9ZYrp7qtmLRs7lo7HonZNJse6LntOxO+qEq2jWzqJbvz6eaYWFm4tBPPaIHkq8k1VnnYpSjonYznDhLYM6b+ndC1MTzVnucPESZjkjSfontCiGhLcWp6eBjZJ1MAacnzW4/EquLVkmbF6ucdHtC4ad0WGA7LPse/K4U5LmweunOnyRFtfFoBeI8v0WvByVmw8RxdDcWmuiKp0y4QUJZYvTMeIf9bq+risE+4bJ5Lj9glLBJ6Q+fiIrYtu8KAdIEEcr0XFRsSdO4B+ae2dN7253lni4BBj9D2PULytYgjUjyW5ZSjL5Mw8JRp6M/jDadak4ObFQDwkbE/hY63IzAu2bv+FvbyyDQRwBp+ix37LmuMseCZJ9JhUwk3ATkjHncTV4AaQGd4zSPC3t1RtW/oHdgbrwqaFkQ3QadeyW37wNAJKVftQxQdcuQbd16bWyzxO4H6lC4dWc+oHdONYnrBVeG2JyyZ1Mpvh9iWvA4iUMZJWomzi/S5Fr7JrWHvr6pXVpAiDonl1S2CAvCxg5nnT5Qkrk0kPuKbYJAaJ2H27oPGbxjjlohxEBokeJxO5jjUxHZMcNt6dWoBXeWUzwNz68La4XYUaRy0msEct3PcncqvHHjHlRFlyc5cbM5jvsm02Bn/fDA4u7gTlHZfPvZquzRzic4O/Xsvt2KgGk/MQG5TJPkvgdjdAghrQSD4SOk7o6cotAKlOz6Hb1Q8NMHXXVSu2npI5Q+GOBptMmYTK5w9z2SBp0G5Sfw/wAFXn+7FPunfzBcjP2J3T7LkHky+B3nL5FlEGHe6ZmJfq52xPJ8k1Y54HwyRGg5KfWl9hNJoGetUjjIR+B90sxv2stocLW3c138zxx2EnWUX4O9tkf4qtJEadu4wXlrRPinp27oW/xSypky19UgGGh2VszHiO5Ea6QkNy6pUMvJBO4B0S64sGzvA8ym4/Kx6oTkjky++hr/AP0VE1M5ptpO+H93IbG2o1k90oxCtUrO/dNLmkwCB+eNF7QsabXAubm15mPVa+ndU3ABrQIjaEc8/p0rBx+HqWzIWVmWAe8bJBJjXSY6jsmdu4N2zNJOpgd4149FpP2Vr2kHRwEtd16tP4QjLIgcSEueb08ojY405cZ6FFximUa5nf0gwT+qvscVbVLg0QW9Tp5eaY1bARJAQ1K2bJI3Gkf5ylxzKeqGT8OsdeolWc6MpaWk669CJB8iEFSaA/UaR+UfpMFUXtHJNTcI02uznGPsF32JgM920x5JLSqay4T5KVtal4NSNCdB5bnyRzbYB0Eemn3WZNoPG6YZaXVKNXBvQHSfUqy6rgAFtTb+XUxzsRP0Sm+s3uZFMgGZ22jv0S803wQ8jNG40+3ZdhxpbTF+Iytumh9b4nV1zZXTy5uonold3cnX+ZBYbe5KmVxlum+2+yuvrpgcXNGeRpliAY03P6p0sSfYmOWS0iygX52agt3MiJ04H57prb3tShLmH0KzdmczgXEyOdYHZaaA5v5SZ5nCSrooxYFOD5d/J5iPtDSvKRoVnOZPLTHz6hfPa7BbVXNa/O0bEchaHGMNky0AH7rNXNgS7R3iPEbKmEoSWieUMkZdGiwzFgaYLpHZE1PaCoPC12v2CX3rQGU2tGWNCd5Qtajo7tvCU5/BUoJLaDjiFf8AnC5KG3unxH/xXLuM/k7lD4NMKIiIUqVBxl0EtaWg6aCdQCe8IF+JNAJlTt8VJbUa06OAMdS05h/ndDDHtNiMuTWg+ZlDOe3mPVKKuLxshxcudxp3XeR8nLN8Gihp3IhGWuUbEBZlgfyQIU21n9VnlfAXm/Jtrm4cxmVjmF7tN5yjk/50KhhtwWMJqS52+0NjYRO5WPY9xqMJOxmeBqmzrwucS6oHdp+QATvKtaJ5ZKkPy41NTt0VV28UxJiTwlbKlUABugmZ1KNZQnxO3ScqUEOwNzlsGbUzCYgg6nquxGqX0jTmCY37EJgQdABvproPmk2M0zuNwdR/nCCMrRRNU6GLbprWBo2Aj5aIF16Qd0Ncv/dtYNXyI8zyrLegxglxzOG/menZF7AJhX+oGYaNfPhDmjn+KfI/ZXVbTM2WaOPIVFnSIdqfEODz5Ib5KkFXF8mTb7P0yc0ajZeV7IDhOba6DtIh0bH7yq7gtbUaHRr2/KHHCbfq9jsuWFVBdg1phQ0kdwDPzIR1agKbS7Mf+OivrbhrDmcY26n+GT06oHEqFSm4scCHN0IIiDHmfmtm23cv0NxpRVR7E17duO9Pbv8A2S82xfBLSMu2uv8AdMKAfmObbhHMbwVyfHpDGm/cQhxJIdI4GaN1RaZmEhxa4HdwjTtCf3tk1wH/ACH10VL8Oa3Ro15Ry4pa9xcJTt37C43lH/AuRRtz0C8S+CGc38AgpsygR4ueiFa/I7MwCQjKWhiNIVbqJ1MQCrro8tqxbUYC8mO8HYfqnGFYRWrQ5uUMGknsOByqrXD5cC6Y5Gy2ja1MUwGjLAiAhlk1rZyiZm9wdzcoy5SBBOsO1JlU0KAmIW3tcRzUzRqNFRn8B2czrB5HZJnWjA/TnbzWSqcbgbGUoS9Qv/08eaoo4awPmQ1x56JwZbpyToqadrMZiJBMaKaGOd2VSzQapFhqw7SCI8tVbUxFoEEOkdl49rWgNkAmYkgCY5J2QNEZ6pA1Ea9p69PJMbvTMhDirD6GIs3G/Qq/ErgVWk6Z4hsceazt/RLH5YiNjrqmrHAsyt7DTfQbruK6NbfYEMNLHZnHNuNNwiGlgY9umqspUXE77HVB4lQIeI3J2G/yQ1fQXWgvD4DADoSEPdvM6aniUIazmnUz9ipC+BWxx1Kzsk7hQRVxDbO0gx5gdYPAUbW8bVdk965rHEAh0luh0Om+olL7l5JB+im21EaDXyVGuyKn0N8TuXUAfE17W7OAIMbbSfulf+tg8qu8pPyw4bjqkb7ZzWy5py8x99FkoQbtDcc5pUzSDEhyi8PxClnmrLmwdGuDSOkEgrO2YZGYGQRA10VV0zQwcsaA/wA3ogjGNjJznRqr/FaVSo0MfUDRE53Zi3U7FsaCRoqzXzEEuKQNfRbRDGlxqEy6G6feVBlyNvEI6o8mG+hWLPxTtmj8PUrlmjiJ7/MfouQ+S/gb+JiOrfDs0FwmNdeqPNMAax28k9uLW3bY0qnvP/cHUtnQt58o81n72/YabQB4gTJncGIEdtVmWLsTjkhTe3uQZiNCYCIo3BA1JgxI+qVXl2NnRG6oddOdsIHUoI4/cNy2a+hftaJLvDyefRLbVz6jjUaZ1POg8/RZouLtJJ/spWFV4lskAnUTpvpKojHQietm3sGsd7x1arlqMbNMZSWvOstkbHaPVCHFGNOu44SZtXK0NLtzsCrbRjS7XfqiyelUDj9TD6TjWcZJaCOBroZ34WkwjDmMaco8+pSm3DWhaDC6reXQOsT9FA5OTPTUUo7I18LFUEEa7t8xssnSc4PLGgzJniCNwtxe4kymDHidwvnZrPNY5TLnEkk9zJCfGDkTyyKA0o3bmHXVA4hdQ8HxTvyNeDKd3BbkEt8f30WbxSs6RI8P1HkVqxcWc81raI29R1R+UaymDsKDXN5Kn7K0m5nOiRGh9U+q0gX9lk2HGn0Z66bBE7SmdtRa8aEFeY1ZS0ZfiG3fsq8Jpe7OUlpdAd4XTlB3a7+odAlwdvQU4rjvsJuaNNwDToen5CoqWJbq2NvQ+abUKTc0jxEdPtqOqjdOLuNdtPuR/wBIMkJxla9zcWaHBp+xjsSw1jiXSWaeJnB7t/RCtt5GsBvE7+fZaS7w33he1jmOIaXAkkBwaJLW6fH2MaghZq7tsroLSG/EAf15VUFyWybJJW6KG2QDtC6ewP3KsfmaeT3Lv7Kr3hH8MzseQqsxmE7YhxQyzH+YfMLkHlK5dT+TKRfTxP3jHBsyydOrd5Hkfug7MVagJa05WkAnbU8dzCa2GCQQQcvTefmtfeYH7myo1GgBj3HMOc51JPEHhA2qdLoJx4yWz5uzDXkmdT9FosBwtr3H38hrW+Fo3cenyRVOjMuj8Ii2r+7cHATEGD5pUclv1DJQ1oExnB5Gam2Azwu09R6pXTt27/hfTMXIEFhBFWm1zxoRp8DhHMaRvoeqw9WyHvWhpAa4gTwJMap+WFqhGPJW2C0MPY4gxsi24PmMtlvkj6NmadQB0ZDseDv+ia0KrTtop+LRTy5bQjubKpRZmPiA+aBZizjIBygcBbKs4EQdVn77Amk5qYAJ44XKNDYzB8Jeaj3EguytJj7fqo2lrlqNJa7MXDyEnn0XYK4U21A/QnQyY9EThT3muHhrqmWYER5ESR85VOPiobZPkx5JTtLX9v1GF3bLP42zKzuTC2FYvqEfuagJGgaKZnThrXknTssr7QAObpIcNcpBadOxEpEX6ijLCXDr9N/sBYDWIeADM/JP/wBtkTOg+iQ+zltNQdBqew6qu6vDnMHSSPSTEos8OmL8LLtD99zImUsNwGvzO1HMcoJly9+jGk9TwPVUVmvJiCfLZIxxp2PzyUo6NjTv6bqTfd/EDuORoYieDKg/FmvdlykS7faASdzxusv+zVW0/AIJOsHhe3txXIBefFsYaBIGg26AKlyVkSg2jf4XVaRBiXHcxuNiTPPZJfaosqszFoDmu46HhB+z2MyCxzQSdPFplJjxAyAD56K+9uB7ose7MDJptaWnI7OA8PG4BbqOJA7pLpSsak3GjI1GlhAidZUbgjMNIHIRmI2r2wQfD17IO5g6n59U9STFNNF+Zq8UBc/0heoqfwCN/wBp1HihPH4q9tm6nUOgLcsncEkj5dQsHUu+klU18VqFuUmWjgmUmEWMmr6NIzEi2YMTp6FV/wCogHcLIPvXddEXa+In6LXjrs5Ssf3HtE4HQzAgDoOnYIz2Touuqu0NnUTuePSUBY4LmDnnYNJ3HA6HdbD2StPdU5ywXMMbI09WBJLlxQnx65qNqlmgA0aBwRuicOqktBO6tv7QHUoazpZXbpTmmrHxxyTr2H1vSLuynUoEOyU4dUIkz8LBw534G57AEjqd3la1rWtLycrd/E522Y9BqSY2BTixswxpaXAkyXOO73cn8DoABwlpuWkUqMYLlL+n8+P58iW6wEMAqkkvJ1ceY3AGwHl9U1ssjC54Iktgk9917fMdUAYOUtqW7qWYOJdoY9QujkatLoCa5tN9jCvcg1WZXZgBE7iIjRB4zhbXQ2Byf86JbhJLHCdp0B4Rd699R5DBvz0Q8/c7i06Mff1/dvdSpkHgu5HUZuQmFv7PtLQ53i0UKuH+6qeIGd53meic4e/LDDox85P6TuWeXI9R0W83IbxTWu/3/wC/3/Psd9q1sCNI24Q7rcTsE9r2wcI2/VLCwgwfmExEzJGgMvAKVVrHxappRrt1Ba5zpEAHgSXaQZ0+Ucq+7vmtc33YynL0ndgk7RBk6lc42qAvi7M3Xw8jYq3D6gBaHUpLS7M8uADmkfDB/iG4I6o2jfMzxUZmbqCGuIJMRoYI08l5Rwxpql4cQwDw5socCRzGmi7GnFeo6ck36S/EcGLKLXlzalN7jlI6CIzCTlO4g9Fj7x0OJLfBJATipidTxU5LWvMuicpIGjo6/qpUbN1Zjg4g5Bo3owSZZJ+EHgdUXKMXoymxD7wdAuRBsCOR9FyZyQumD4hbQlFVi2GKUhJlZm6pQVydMrnG0KawTvB6WxSeuFpvZ6jmA9F2V+kmgvUaelbj3And7w0DtyVo762NvcWzHA5HZ2//AEkeuyW2luXVqNHhgznsT1Wk/wDUqqabrQwPDWkdxlYNUfD0NfYRyfNP7ijE7IzolTbWCTund9Ve6ZGrjM6EeQgQInbhCC2Y2C4/P9FIsFe5b5/2BbJx96dPgEDzcA5x+WUfNMqV+6YDRPdKLa/hjo3e5zp83EgfKB6IjDH53gCS6VnClrsblncqftr9DTWAO53KhiVKY7/hEk5NDEdZUQJY55MiNEfH00xMX6jO0LaC0c5iDBlNm2wBlB2um+pB576J0bQmcpBHmEmCG5HsU4hbh4k7jUFJrh2YEN0cNR2IMg/NaSu3wOMaDdY6u45pRpPoGMqdr2HtrdB7A4cifol97Uj9ULZZsjsusOdI518X5Q1d5IEDc6oU2nsbkjG2olN3iBBlhhw5+hVFxiDmU3FzS1vEHrpBndMLezG8LN+1WI+MUtmCD5n9E6MuT0TvG12xzhGJMLdGgE7nlN/2hsRJPWI2+RXz+1fGoKb0MR4O61p2bwSNNc2Aqtc8Fha0SQYa+NpDQAHeiWUhDhl/d1WajWA7kOBPwuEbazK6yucxif8ArlXYkGuII3HYDbYg8oU4rTBab2iZFDmrrzmtmkzzJz6lcqBfXP8A89b/AM3fqvEzji+P3/yJrJ/P/CrFhuVmbpaLFKkrO3RWvsufQquAtn7LNDaQd0ErHVwtLgl3loDyj12WzV1+ZH1Z9F9jKXvH1qxgCWgflEf+q15mFEtcHBj5mBB1HHkr/YSnFm4cnxbd1nvbAB1NumoO/JnRMTT5fkIcacfzOuLqqG6E5d4HwgkCSG8THCVVa5JklP7cQGiP4dZ8kvxWtTBimxubl36BefiyuUdnoTxqLFdq0lrdgIGp50TmzvRRb+7b4v5nfgJXYjSOhI+RMfSEwDdESkzc0V5kvzIOrvqO8RJJP36Ba65aWUW027xt/dLPZjDsz/en4W7eapx+7z1IHwt0/VF7C7PMMqh089V6+q5jtHObG0FCYf4Xz1TW+tc0OCxGydoiMUmW1D8Q1KzF40sd1HB4ITivaRwPmltw2BESOn+bIwEV4dcQXH+of/lqZ3lamfE2Ndx0KT2NnnktcBLjoexj8Ir9hDfiMxrHCxzXEdOD8z9F+iKKF3UqPDYhmaNBq4ROpQGJ0IruOUHQDVPMPbmqtIEAfn/pC4kB75/mui/Qvvs6MXLI18GWxC3pnUNLT0Q9ANB1+q137C1/CquMDB41TIysKePj2Zyo9zNWk5OnRTfiDyWho8yiRZFri0oK+s3UhmEln27LZQ9xXWhuLx3Vcsv/AKs/p916u4SB8yA6uqyVV0TXqIOo5Yux8mBVwisMqEkU+rhHqYVFQJh7L2xfc08onKcx7AcprfpsjkrZ9u9mC2kzKfh92R9EkuaOeowTAaZPcdE3s2ywRpG6UMql1xUDdcrJ081HDJLymOcFzQsx3EYcWjy8krZVzGSp/sD6tR3/AC1805Z7OObBOoQ44VEOc7YusWAVNdn6jzEAj5QfQptVtyYDWxJjj7bpfdkt0a2HNMg9CO3Tg9iUTY48wyXtyuOn/HqFynH5GzxTlFSS+z/4/saB9yKdIU6YkxxueSVn/dE6we57o+leaHJs4QSN46T0RdBoLdimXeydqnQlDD0TCncyMpTC8t/dOAgmQCD2IkHSUsfIdJBhZdGxV6CLqmyJGb6JLiQAYXAQTo3XnYTp1+xT2nD5AkFu+hSz9hdWdnaAaYkNn+I7GoO3APmdiE19UDijvk+l/K/qIKlXKGho+HSeqvqXRc0ab7qeJ2DmDxN9Ql9jV8Qb3U2booxSbkOcPeGu3A89PklprZqrz3j5J6+qxls98CWgzoJ20WSwyoTrymY+l+Q7DXJs1dnRkI40NNeEDhtVNalLMwgH1TEg8qszVakHVDHWETTw/drhIPCZWuFQfJNaNqmRZJkil0Yl3sPSJJzPE8aadl4t/wDsIXIrQikfEqoQzwjKzUJUEIENkCvatN7ME06NSpSI94QRPIDYcRHcc/os4yk55ysEk6f4U29naTqd0KFUFvvJYQe4MfXlFJKS4iG6dm5o+17X27G0/wDdeQ0jmdo/K0WEYSLb94cznvHimBv0WIrYOynctNJulPK4a65g6ST1X0XEsSp5AQ6dPx+qR6XBv4O2pqPyK8CspqElv8WkbTK2rLBuU5oHqlOAX9ANEvAIPoNPqk+IYuXF3ikSY/OiZj9OMzIuU9Cb2tLadYupGRz07pBXqe8MtEuHyI6H9eFojaioCToEjuafuavGQ9JgdRqonFWz1cOSkq7RVRuHUnctP8p58js4LVYLiLavhmHfdLHhtRsOaCD1CTXlsaRzUy4eR/VdFNdGTUJ96f8AY+gkDhxS/FMrBme8DpPJ7DclJLS/eKYdUq1pOzZYJ76MDh80Cbeo85wCP6iST/5Eko5ZF0hMMCT9T/n9f8BNa9e4+OWs5YTDnjo7o09Nz21WxwlzKrJZ8hGnZfOalnJhxJjWZUbd5FQe7LmgHUgldGdMPNita0kbrGhTEB8ntH5WcvcFaw+/Y45QCXA7gxp5hPcXvmuaD25+6TYpdgWtQfzNI0310XcuUnBieLjFTQnxTFGNe2kBnLviGwaOJ6nc+iU0HBh38J2P2S61tzDnn+52TKjQzCOIhUwgl0ZGTHthd95HZaCzvB1WMtbNzDsS37LTYZbg7Iuh3NtbH7bkFF25J7BD2dqEfELlsmyySR4uXq5FaJLZ8PrvS+5qcclXXNaP0QtFhJzHf/ICxL3KJy9kbb2Pw9rKbqzhMaN7nqk+O3ZaTUIl2YEHluvBWspMDbemGkERx17+qzGK0JkHlS41LnyY7Io8KQbgmN7FuX8p7Xq+8EOOh3hYGxpZCtHZ37gIAHqmyaapE0ItOx9StNIa8gK5tMjdyCtKxIlzteggBEVGyNTPqgVLoa229nr7vpJj5IO5re8EFo8+iNdaRllwGYTqHfgIQt6BAwot3oEt7hzTkPoi691A2l30Cj7rXpwTyrrW1kydhsl03oqtdntlZFxz1Nf84R17WAbAXVqwaIjTlJL2q58kfCE1JJAq27ZV7l1QxOVvfSfVSda1GmAWAdv+kTY3XvGZYAI3HoiG0yOq6KSE5ZyboqbZOykPeD5cJJjFcsEDUN2nlO698W7jMPkUmxO5Y/cHyRRhFOwJTk1Rlr3EzwNZ24Kci2DmNLh4oE9JjVK6eGZ64gHIDJ6wtW21ho36os0lFLiF4ZNyfIT0qzqf8RDeYJC01hSGhHzSe8s5B0Kdey1PPRjcs8J8tx9NPRZjnyRTJKMqNDh92W76hOmPDhISS1YmNvoU1MlzY72gxcuXIyKz890aJnxbp3g9u01Gh3UHyg7qqtRG4Tr2Tts3vHkAycoJnjeEM5abKoQ9SQ4vKBbtsdkovBrBTqs0tgESO6T43Uk+ERpCkx5LRTmhToXi2h3mi6FMBczYTuvTpqtb2JoYUGoum6EvtQG7/Edz0HARQeub2dRc6sVINJE8c91Xb2ji8F3hZ35R947TIzUcrkr7Di1EEptlGhmUd1Q3pt6IhzzBO4j7dkSVBXewC6fmPblSECIy5fJDUDyRoTqm2G0hOUgZTsV0dm5HQC+gKT21mtzNB8TdtDupX9QOcS3Rp1AE/LVFOAkhzvCDB8uqBvqQbqwy1c9C+wCsqKmH5pKsqPCZ4bQc8gn4eViZjQrsLMsLid9B5Jo18bIrFqQDP3Y3GsfVAW4karrTdGqLSsqe9pJGx46K32bqGjd5HaMrAgf8hqPyELiFEiCPVC3bTkDxOZkFvoZXQXCVj5S5xo3bnjNAR9u2Qg8HaKlNlQbOAP0TajThPoxtURhcrCF4ism4RPh7dj2H14X0H2Zoe7otECY133O5WRwqzzuYBGrpOo2br94X0el4GS+AByZ6cIc18aRuKrbYBjtwANQIjdYWo4vdPCc43iIqu0PgH1SZ9yQ7KxvqUhR+ewkwt1KRvClRty6NP7qqhT1kyT3T+1pZgI0XOLbNtLbFLaDi7uU0sKWu0np1ULikWrqFQkrODRumNTcv1lgEdVTT2I5OqmCMsazyVQWEujtuE1elbFMgzfUwpXNbTKNuYXjsNnkq2lYFsbH02SZSGJ6FjC9jtdWHbr6qdK4MxqAU7/0nPr9hoqL/AAbKA6CY4HIXJ0dd6BnMEE79tVClRBaM0Cd+VYbhpHhI7jY+UKEkk6eHhb2EtFL8LzfBlMA8wdNZ1VlC2eB4XEdoVtq4SQQD57jyTdr2xpvtqs4fBsproStuv4HQDESdkBWpvYZ4TTErXkRql2H3bmOLKgzUjtyWmeO3Zc47tmctaJVa2dkKNvbTTj6qrGzTpEOY8FrvMQehV+F1c2nXbzRzi3GzMc6kM/Yi8hj6DjrTcY/4u1H1lapj5Xz+i40bqm7+F/gd67FfQGtgJ0JclYGR8LRPMuUFyIk5M+cezB/ftHHuz903x+s5wgmQNIXLl0/rHQ/0zPV2iVGk0ZvReLkp/Uw/9qDbVuqYUHEbLlyOIMiq8cUPRHiXi5ZI2HQVXrOAEFSwB5LpJkmVy5KYXyay3aIV9MeI/wCcL1csl2Cui2mYcAOZlV3Rl8HbovFyzJ9KNj2eMtGRORs9Y1Q+IWzMsZW9dAAfnuuXKiP0im9mTq6OMImi89Vy5KRS+i64cYCGOoHb+65chmChLilMHOCNDqrcKPhC5cif0mr6mXY5/tzyt9ZuJpsJ3LR9ly5Fh+kDxP1ItXLlyaS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7154" name="Picture 2" descr="http://haisancamau.com/uploads/images/products/cua-ca-mau-y-7_1352521757.jpg"/>
          <p:cNvPicPr>
            <a:picLocks noChangeAspect="1" noChangeArrowheads="1"/>
          </p:cNvPicPr>
          <p:nvPr/>
        </p:nvPicPr>
        <p:blipFill>
          <a:blip r:embed="rId2"/>
          <a:srcRect/>
          <a:stretch>
            <a:fillRect/>
          </a:stretch>
        </p:blipFill>
        <p:spPr bwMode="auto">
          <a:xfrm>
            <a:off x="457200" y="1676400"/>
            <a:ext cx="4070350" cy="3041357"/>
          </a:xfrm>
          <a:prstGeom prst="rect">
            <a:avLst/>
          </a:prstGeom>
          <a:noFill/>
        </p:spPr>
      </p:pic>
      <p:pic>
        <p:nvPicPr>
          <p:cNvPr id="177157" name="Picture 5"/>
          <p:cNvPicPr>
            <a:picLocks noChangeAspect="1" noChangeArrowheads="1"/>
          </p:cNvPicPr>
          <p:nvPr/>
        </p:nvPicPr>
        <p:blipFill>
          <a:blip r:embed="rId3"/>
          <a:srcRect/>
          <a:stretch>
            <a:fillRect/>
          </a:stretch>
        </p:blipFill>
        <p:spPr bwMode="auto">
          <a:xfrm>
            <a:off x="4800600" y="1752600"/>
            <a:ext cx="3838575" cy="2971800"/>
          </a:xfrm>
          <a:prstGeom prst="rect">
            <a:avLst/>
          </a:prstGeom>
          <a:noFill/>
          <a:ln w="9525">
            <a:noFill/>
            <a:miter lim="800000"/>
            <a:headEnd/>
            <a:tailEnd/>
          </a:ln>
          <a:effectLst/>
        </p:spPr>
      </p:pic>
      <p:sp>
        <p:nvSpPr>
          <p:cNvPr id="13" name="Rectangle 12"/>
          <p:cNvSpPr/>
          <p:nvPr/>
        </p:nvSpPr>
        <p:spPr>
          <a:xfrm>
            <a:off x="6324600" y="4953000"/>
            <a:ext cx="934871" cy="369332"/>
          </a:xfrm>
          <a:prstGeom prst="rect">
            <a:avLst/>
          </a:prstGeom>
        </p:spPr>
        <p:txBody>
          <a:bodyPr wrap="none">
            <a:spAutoFit/>
          </a:bodyPr>
          <a:lstStyle/>
          <a:p>
            <a:r>
              <a:rPr lang="en-US" b="1" dirty="0" err="1" smtClean="0">
                <a:latin typeface="Times New Roman" pitchFamily="18" charset="0"/>
                <a:cs typeface="Times New Roman" pitchFamily="18" charset="0"/>
              </a:rPr>
              <a:t>Cua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cái</a:t>
            </a:r>
            <a:endParaRPr lang="en-US" dirty="0"/>
          </a:p>
        </p:txBody>
      </p:sp>
      <p:sp>
        <p:nvSpPr>
          <p:cNvPr id="14" name="Rectangle 13"/>
          <p:cNvSpPr/>
          <p:nvPr/>
        </p:nvSpPr>
        <p:spPr>
          <a:xfrm>
            <a:off x="1981200" y="4876800"/>
            <a:ext cx="1079142" cy="369332"/>
          </a:xfrm>
          <a:prstGeom prst="rect">
            <a:avLst/>
          </a:prstGeom>
        </p:spPr>
        <p:txBody>
          <a:bodyPr wrap="none">
            <a:spAutoFit/>
          </a:bodyPr>
          <a:lstStyle/>
          <a:p>
            <a:r>
              <a:rPr lang="en-US" b="1" dirty="0" err="1" smtClean="0">
                <a:latin typeface="Times New Roman" pitchFamily="18" charset="0"/>
                <a:cs typeface="Times New Roman" pitchFamily="18" charset="0"/>
              </a:rPr>
              <a:t>Cua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đực</a:t>
            </a:r>
            <a:r>
              <a:rPr lang="en-US" b="1" dirty="0" smtClean="0">
                <a:latin typeface="Times New Roman" pitchFamily="18" charset="0"/>
                <a:cs typeface="Times New Roman" pitchFamily="18" charset="0"/>
              </a:rPr>
              <a:t>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8305800" cy="861774"/>
          </a:xfrm>
          <a:prstGeom prst="rect">
            <a:avLst/>
          </a:prstGeom>
        </p:spPr>
        <p:txBody>
          <a:bodyPr wrap="square">
            <a:spAutoFit/>
          </a:bodyPr>
          <a:lstStyle/>
          <a:p>
            <a:r>
              <a:rPr lang="en-US" sz="2400" b="1" dirty="0" smtClean="0">
                <a:latin typeface="Times New Roman" pitchFamily="18" charset="0"/>
                <a:cs typeface="Times New Roman" pitchFamily="18" charset="0"/>
              </a:rPr>
              <a:t>2.7.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vẽ</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thuyết</a:t>
            </a:r>
            <a:r>
              <a:rPr lang="en-US" sz="2400" b="1" dirty="0" smtClean="0">
                <a:latin typeface="Times New Roman" pitchFamily="18" charset="0"/>
                <a:cs typeface="Times New Roman" pitchFamily="18" charset="0"/>
              </a:rPr>
              <a:t> minh </a:t>
            </a:r>
            <a:r>
              <a:rPr lang="en-US" sz="2400" b="1" dirty="0" err="1" smtClean="0">
                <a:latin typeface="Times New Roman" pitchFamily="18" charset="0"/>
                <a:cs typeface="Times New Roman" pitchFamily="18" charset="0"/>
              </a:rPr>
              <a:t>về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endParaRPr lang="en-US" sz="2400" b="1" dirty="0" smtClean="0">
              <a:latin typeface="Times New Roman" pitchFamily="18" charset="0"/>
              <a:cs typeface="Times New Roman" pitchFamily="18" charset="0"/>
            </a:endParaRPr>
          </a:p>
          <a:p>
            <a:pPr algn="just">
              <a:lnSpc>
                <a:spcPct val="130000"/>
              </a:lnSpc>
            </a:pPr>
            <a:endParaRPr lang="en-US" sz="2000" b="1" dirty="0" smtClean="0">
              <a:latin typeface="Times New Roman" pitchFamily="18" charset="0"/>
              <a:cs typeface="Times New Roman" pitchFamily="18" charset="0"/>
            </a:endParaRPr>
          </a:p>
        </p:txBody>
      </p:sp>
      <p:sp>
        <p:nvSpPr>
          <p:cNvPr id="173058" name="AutoShape 2" descr="data:image/jpeg;base64,/9j/4AAQSkZJRgABAQAAAQABAAD/2wCEAAkGBxQTEhUUExQVFhQWFxwYGRgYGBccGhgaGBQXGBgXGhcdHCggGBwlHBcXITEhJSkrLi4uFx8zODMsNygtLisBCgoKDg0OGxAQGzQkICUsNCwsNC0sLCwsLCwsLCwsLCwsLCwsLCwsLCwsLCwsLCwsLCwsLCwsLCwsLCwsLCwsLP/AABEIAQMAwgMBIgACEQEDEQH/xAAcAAACAwEBAQEAAAAAAAAAAAAEBQIDBgABBwj/xAA9EAABAwIFAgMHAQcEAQUBAAABAAIRAwQFEiExQVFhInGBBhMykaGxwdEUI0JSYuHwFTNy8ZIHJFOishb/xAAZAQADAQEBAAAAAAAAAAAAAAACAwQBAAX/xAAvEQACAgICAAUCBQMFAAAAAAAAAQIRAyESMQQTIkFRMmEUcZGx8IGh0TNCweHx/9oADAMBAAIRAxEAPwBZd20giJ7FKqeC082sjXSdlqqlMGZ0KX3FvIK8WGWcNHtzxQyb9xthd+6mwMdWhjRAaAPupV8ZYOA7zAWWe5w8lXnJ2VDzaFw8HFvs0n+tUeaUeRVttcUKphuhPBCyrBJVzqmQB23RDzk/YOXhowXZrbnAsw8Jg/RZm5tXtMO0IWh9msfbWBpk+Nv1HVEY5Yiq2R8Q27oJOVg4uKdSRiKlGTBKHfaM3lEXVfJo+Q5AVLqdANFsZTHzjj+Dqtk2JmAOUJd2cZYMzsi3Nc7YQFKlZxq47J6yuK2xD8JCfSoXVGS4Fw2UXtnUIq4cwk+KHdOqWvqR4RqFTF2jzckOEqCKlKYJOyqt2dTsqhV0hXhgjRELIXFUa5Qo27TM7KdGuADwvDWIEQuOCW1GgQVbhlRrqrQT4cw+4Sl2pjXyTnBsMghzvQfkoZNRVsKKcnSPoXtRjAqZaNL/AG2AAx/EY+wWcrXAZB1OsfNcCp248cO4E9l585cpHq4saxx+469yxlGTBq1NQP5GA7n+pxG3AHdBEaAkafw9+6qfW94+JknefoFZUDwYcQSOBsB0S8rUY0g8Mec9lclcvIXKaz0uJrbnEKF2JyinXj4hlFN/UmT4Tvqk9/aOp+B41jfgidweR3WRtaj6bgwk6HkHWdRrytFTxmoW5S7M0CAHAHKOjSdR6L0sihk+zPFUMmFX3EFr2oA0mAgrq3hocJB+/ZOabwWyDPHf5eqHqM8bg7dmkHg8yOvHokRhKL30HLMpKl2JJqNOob9UuxK5e4loGvC1NSnPG6W3mF53A9Om/wA0UcyXYcsMpLTsz9g2vTqtqt0c36jkFfVMOxAVWB40PI6HosraMLYa4Bx6xr6o41XU9mEdYhdOfJi/LSQR7QYUysQ8DxgajqEgZbgbBFi5zuysqmYmNeu3dB3fvmkkjMDuYCFxfQ/DkSW0dXhokpVdXubRqpuKri6HyOxC5tVgMkaDjqqceFL1SJ8/jJS9MNC55JME7LyBEcppSss2ZwZAOoHRUmxOsNJPYKlTiee4SXaBGhX0NQVeLAwJa4HnQq2nh5AJ8UdwV1oymLjT1hE07TxAj4Ryif2Bzj4AfOPuUWy0fAZrpusnkjBWzoY5TdIpNoYgASdZ5TDCqJ8WY6j/ACUTRoqyoMsOG7fqOQo3leTR6CwLE1I9NvIglW0bdz/3dMSQNXHYdyVDErum2C2RoJkjV3JHQaiAqsNxRzahptIJcAYCzhStmyy8nSD7a0DNSDm6/lTfvPJVxcTvuh6gIOoUM25u2elihHHGkUFw7fNcoe6b/IvFvEbzM9ZYrp7qtmLRs7lo7HonZNJse6LntOxO+qEq2jWzqJbvz6eaYWFm4tBPPaIHkq8k1VnnYpSjonYznDhLYM6b+ndC1MTzVnucPESZjkjSfontCiGhLcWp6eBjZJ1MAacnzW4/EquLVkmbF6ucdHtC4ad0WGA7LPse/K4U5LmweunOnyRFtfFoBeI8v0WvByVmw8RxdDcWmuiKp0y4QUJZYvTMeIf9bq+risE+4bJ5Lj9glLBJ6Q+fiIrYtu8KAdIEEcr0XFRsSdO4B+ae2dN7253lni4BBj9D2PULytYgjUjyW5ZSjL5Mw8JRp6M/jDadak4ObFQDwkbE/hY63IzAu2bv+FvbyyDQRwBp+ix37LmuMseCZJ9JhUwk3ATkjHncTV4AaQGd4zSPC3t1RtW/oHdgbrwqaFkQ3QadeyW37wNAJKVftQxQdcuQbd16bWyzxO4H6lC4dWc+oHdONYnrBVeG2JyyZ1Mpvh9iWvA4iUMZJWomzi/S5Fr7JrWHvr6pXVpAiDonl1S2CAvCxg5nnT5Qkrk0kPuKbYJAaJ2H27oPGbxjjlohxEBokeJxO5jjUxHZMcNt6dWoBXeWUzwNz68La4XYUaRy0msEct3PcncqvHHjHlRFlyc5cbM5jvsm02Bn/fDA4u7gTlHZfPvZquzRzic4O/Xsvt2KgGk/MQG5TJPkvgdjdAghrQSD4SOk7o6cotAKlOz6Hb1Q8NMHXXVSu2npI5Q+GOBptMmYTK5w9z2SBp0G5Sfw/wAFXn+7FPunfzBcjP2J3T7LkHky+B3nL5FlEGHe6ZmJfq52xPJ8k1Y54HwyRGg5KfWl9hNJoGetUjjIR+B90sxv2stocLW3c138zxx2EnWUX4O9tkf4qtJEadu4wXlrRPinp27oW/xSypky19UgGGh2VszHiO5Ea6QkNy6pUMvJBO4B0S64sGzvA8ym4/Kx6oTkjky++hr/AP0VE1M5ptpO+H93IbG2o1k90oxCtUrO/dNLmkwCB+eNF7QsabXAubm15mPVa+ndU3ABrQIjaEc8/p0rBx+HqWzIWVmWAe8bJBJjXSY6jsmdu4N2zNJOpgd4149FpP2Vr2kHRwEtd16tP4QjLIgcSEueb08ojY405cZ6FFximUa5nf0gwT+qvscVbVLg0QW9Tp5eaY1bARJAQ1K2bJI3Gkf5ylxzKeqGT8OsdeolWc6MpaWk669CJB8iEFSaA/UaR+UfpMFUXtHJNTcI02uznGPsF32JgM920x5JLSqay4T5KVtal4NSNCdB5bnyRzbYB0Eemn3WZNoPG6YZaXVKNXBvQHSfUqy6rgAFtTb+XUxzsRP0Sm+s3uZFMgGZ22jv0S803wQ8jNG40+3ZdhxpbTF+Iytumh9b4nV1zZXTy5uonold3cnX+ZBYbe5KmVxlum+2+yuvrpgcXNGeRpliAY03P6p0sSfYmOWS0iygX52agt3MiJ04H57prb3tShLmH0KzdmczgXEyOdYHZaaA5v5SZ5nCSrooxYFOD5d/J5iPtDSvKRoVnOZPLTHz6hfPa7BbVXNa/O0bEchaHGMNky0AH7rNXNgS7R3iPEbKmEoSWieUMkZdGiwzFgaYLpHZE1PaCoPC12v2CX3rQGU2tGWNCd5Qtajo7tvCU5/BUoJLaDjiFf8AnC5KG3unxH/xXLuM/k7lD4NMKIiIUqVBxl0EtaWg6aCdQCe8IF+JNAJlTt8VJbUa06OAMdS05h/ndDDHtNiMuTWg+ZlDOe3mPVKKuLxshxcudxp3XeR8nLN8Gihp3IhGWuUbEBZlgfyQIU21n9VnlfAXm/Jtrm4cxmVjmF7tN5yjk/50KhhtwWMJqS52+0NjYRO5WPY9xqMJOxmeBqmzrwucS6oHdp+QATvKtaJ5ZKkPy41NTt0VV28UxJiTwlbKlUABugmZ1KNZQnxO3ScqUEOwNzlsGbUzCYgg6nquxGqX0jTmCY37EJgQdABvproPmk2M0zuNwdR/nCCMrRRNU6GLbprWBo2Aj5aIF16Qd0Ncv/dtYNXyI8zyrLegxglxzOG/menZF7AJhX+oGYaNfPhDmjn+KfI/ZXVbTM2WaOPIVFnSIdqfEODz5Ib5KkFXF8mTb7P0yc0ajZeV7IDhOba6DtIh0bH7yq7gtbUaHRr2/KHHCbfq9jsuWFVBdg1phQ0kdwDPzIR1agKbS7Mf+OivrbhrDmcY26n+GT06oHEqFSm4scCHN0IIiDHmfmtm23cv0NxpRVR7E17duO9Pbv8A2S82xfBLSMu2uv8AdMKAfmObbhHMbwVyfHpDGm/cQhxJIdI4GaN1RaZmEhxa4HdwjTtCf3tk1wH/ACH10VL8Oa3Ro15Ry4pa9xcJTt37C43lH/AuRRtz0C8S+CGc38AgpsygR4ueiFa/I7MwCQjKWhiNIVbqJ1MQCrro8tqxbUYC8mO8HYfqnGFYRWrQ5uUMGknsOByqrXD5cC6Y5Gy2ja1MUwGjLAiAhlk1rZyiZm9wdzcoy5SBBOsO1JlU0KAmIW3tcRzUzRqNFRn8B2czrB5HZJnWjA/TnbzWSqcbgbGUoS9Qv/08eaoo4awPmQ1x56JwZbpyToqadrMZiJBMaKaGOd2VSzQapFhqw7SCI8tVbUxFoEEOkdl49rWgNkAmYkgCY5J2QNEZ6pA1Ea9p69PJMbvTMhDirD6GIs3G/Qq/ErgVWk6Z4hsceazt/RLH5YiNjrqmrHAsyt7DTfQbruK6NbfYEMNLHZnHNuNNwiGlgY9umqspUXE77HVB4lQIeI3J2G/yQ1fQXWgvD4DADoSEPdvM6aniUIazmnUz9ipC+BWxx1Kzsk7hQRVxDbO0gx5gdYPAUbW8bVdk965rHEAh0luh0Om+olL7l5JB+im21EaDXyVGuyKn0N8TuXUAfE17W7OAIMbbSfulf+tg8qu8pPyw4bjqkb7ZzWy5py8x99FkoQbtDcc5pUzSDEhyi8PxClnmrLmwdGuDSOkEgrO2YZGYGQRA10VV0zQwcsaA/wA3ogjGNjJznRqr/FaVSo0MfUDRE53Zi3U7FsaCRoqzXzEEuKQNfRbRDGlxqEy6G6feVBlyNvEI6o8mG+hWLPxTtmj8PUrlmjiJ7/MfouQ+S/gb+JiOrfDs0FwmNdeqPNMAax28k9uLW3bY0qnvP/cHUtnQt58o81n72/YabQB4gTJncGIEdtVmWLsTjkhTe3uQZiNCYCIo3BA1JgxI+qVXl2NnRG6oddOdsIHUoI4/cNy2a+hftaJLvDyefRLbVz6jjUaZ1POg8/RZouLtJJ/spWFV4lskAnUTpvpKojHQietm3sGsd7x1arlqMbNMZSWvOstkbHaPVCHFGNOu44SZtXK0NLtzsCrbRjS7XfqiyelUDj9TD6TjWcZJaCOBroZ34WkwjDmMaco8+pSm3DWhaDC6reXQOsT9FA5OTPTUUo7I18LFUEEa7t8xssnSc4PLGgzJniCNwtxe4kymDHidwvnZrPNY5TLnEkk9zJCfGDkTyyKA0o3bmHXVA4hdQ8HxTvyNeDKd3BbkEt8f30WbxSs6RI8P1HkVqxcWc81raI29R1R+UaymDsKDXN5Kn7K0m5nOiRGh9U+q0gX9lk2HGn0Z66bBE7SmdtRa8aEFeY1ZS0ZfiG3fsq8Jpe7OUlpdAd4XTlB3a7+odAlwdvQU4rjvsJuaNNwDToen5CoqWJbq2NvQ+abUKTc0jxEdPtqOqjdOLuNdtPuR/wBIMkJxla9zcWaHBp+xjsSw1jiXSWaeJnB7t/RCtt5GsBvE7+fZaS7w33he1jmOIaXAkkBwaJLW6fH2MaghZq7tsroLSG/EAf15VUFyWybJJW6KG2QDtC6ewP3KsfmaeT3Lv7Kr3hH8MzseQqsxmE7YhxQyzH+YfMLkHlK5dT+TKRfTxP3jHBsyydOrd5Hkfug7MVagJa05WkAnbU8dzCa2GCQQQcvTefmtfeYH7myo1GgBj3HMOc51JPEHhA2qdLoJx4yWz5uzDXkmdT9FosBwtr3H38hrW+Fo3cenyRVOjMuj8Ii2r+7cHATEGD5pUclv1DJQ1oExnB5Gam2Azwu09R6pXTt27/hfTMXIEFhBFWm1zxoRp8DhHMaRvoeqw9WyHvWhpAa4gTwJMap+WFqhGPJW2C0MPY4gxsi24PmMtlvkj6NmadQB0ZDseDv+ia0KrTtop+LRTy5bQjubKpRZmPiA+aBZizjIBygcBbKs4EQdVn77Amk5qYAJ44XKNDYzB8Jeaj3EguytJj7fqo2lrlqNJa7MXDyEnn0XYK4U21A/QnQyY9EThT3muHhrqmWYER5ESR85VOPiobZPkx5JTtLX9v1GF3bLP42zKzuTC2FYvqEfuagJGgaKZnThrXknTssr7QAObpIcNcpBadOxEpEX6ijLCXDr9N/sBYDWIeADM/JP/wBtkTOg+iQ+zltNQdBqew6qu6vDnMHSSPSTEos8OmL8LLtD99zImUsNwGvzO1HMcoJly9+jGk9TwPVUVmvJiCfLZIxxp2PzyUo6NjTv6bqTfd/EDuORoYieDKg/FmvdlykS7faASdzxusv+zVW0/AIJOsHhe3txXIBefFsYaBIGg26AKlyVkSg2jf4XVaRBiXHcxuNiTPPZJfaosqszFoDmu46HhB+z2MyCxzQSdPFplJjxAyAD56K+9uB7ose7MDJptaWnI7OA8PG4BbqOJA7pLpSsak3GjI1GlhAidZUbgjMNIHIRmI2r2wQfD17IO5g6n59U9STFNNF+Zq8UBc/0heoqfwCN/wBp1HihPH4q9tm6nUOgLcsncEkj5dQsHUu+klU18VqFuUmWjgmUmEWMmr6NIzEi2YMTp6FV/wCogHcLIPvXddEXa+In6LXjrs5Ssf3HtE4HQzAgDoOnYIz2Touuqu0NnUTuePSUBY4LmDnnYNJ3HA6HdbD2StPdU5ywXMMbI09WBJLlxQnx65qNqlmgA0aBwRuicOqktBO6tv7QHUoazpZXbpTmmrHxxyTr2H1vSLuynUoEOyU4dUIkz8LBw534G57AEjqd3la1rWtLycrd/E522Y9BqSY2BTixswxpaXAkyXOO73cn8DoABwlpuWkUqMYLlL+n8+P58iW6wEMAqkkvJ1ceY3AGwHl9U1ssjC54Iktgk9917fMdUAYOUtqW7qWYOJdoY9QujkatLoCa5tN9jCvcg1WZXZgBE7iIjRB4zhbXQ2Byf86JbhJLHCdp0B4Rd699R5DBvz0Q8/c7i06Mff1/dvdSpkHgu5HUZuQmFv7PtLQ53i0UKuH+6qeIGd53meic4e/LDDox85P6TuWeXI9R0W83IbxTWu/3/wC/3/Psd9q1sCNI24Q7rcTsE9r2wcI2/VLCwgwfmExEzJGgMvAKVVrHxappRrt1Ba5zpEAHgSXaQZ0+Ucq+7vmtc33YynL0ndgk7RBk6lc42qAvi7M3Xw8jYq3D6gBaHUpLS7M8uADmkfDB/iG4I6o2jfMzxUZmbqCGuIJMRoYI08l5Rwxpql4cQwDw5socCRzGmi7GnFeo6ck36S/EcGLKLXlzalN7jlI6CIzCTlO4g9Fj7x0OJLfBJATipidTxU5LWvMuicpIGjo6/qpUbN1Zjg4g5Bo3owSZZJ+EHgdUXKMXoymxD7wdAuRBsCOR9FyZyQumD4hbQlFVi2GKUhJlZm6pQVydMrnG0KawTvB6WxSeuFpvZ6jmA9F2V+kmgvUaelbj3And7w0DtyVo762NvcWzHA5HZ2//AEkeuyW2luXVqNHhgznsT1Wk/wDUqqabrQwPDWkdxlYNUfD0NfYRyfNP7ijE7IzolTbWCTund9Ve6ZGrjM6EeQgQInbhCC2Y2C4/P9FIsFe5b5/2BbJx96dPgEDzcA5x+WUfNMqV+6YDRPdKLa/hjo3e5zp83EgfKB6IjDH53gCS6VnClrsblncqftr9DTWAO53KhiVKY7/hEk5NDEdZUQJY55MiNEfH00xMX6jO0LaC0c5iDBlNm2wBlB2um+pB576J0bQmcpBHmEmCG5HsU4hbh4k7jUFJrh2YEN0cNR2IMg/NaSu3wOMaDdY6u45pRpPoGMqdr2HtrdB7A4cifol97Uj9ULZZsjsusOdI518X5Q1d5IEDc6oU2nsbkjG2olN3iBBlhhw5+hVFxiDmU3FzS1vEHrpBndMLezG8LN+1WI+MUtmCD5n9E6MuT0TvG12xzhGJMLdGgE7nlN/2hsRJPWI2+RXz+1fGoKb0MR4O61p2bwSNNc2Aqtc8Fha0SQYa+NpDQAHeiWUhDhl/d1WajWA7kOBPwuEbazK6yucxif8ArlXYkGuII3HYDbYg8oU4rTBab2iZFDmrrzmtmkzzJz6lcqBfXP8A89b/AM3fqvEzji+P3/yJrJ/P/CrFhuVmbpaLFKkrO3RWvsufQquAtn7LNDaQd0ErHVwtLgl3loDyj12WzV1+ZH1Z9F9jKXvH1qxgCWgflEf+q15mFEtcHBj5mBB1HHkr/YSnFm4cnxbd1nvbAB1NumoO/JnRMTT5fkIcacfzOuLqqG6E5d4HwgkCSG8THCVVa5JklP7cQGiP4dZ8kvxWtTBimxubl36BefiyuUdnoTxqLFdq0lrdgIGp50TmzvRRb+7b4v5nfgJXYjSOhI+RMfSEwDdESkzc0V5kvzIOrvqO8RJJP36Ba65aWUW027xt/dLPZjDsz/en4W7eapx+7z1IHwt0/VF7C7PMMqh089V6+q5jtHObG0FCYf4Xz1TW+tc0OCxGydoiMUmW1D8Q1KzF40sd1HB4ITivaRwPmltw2BESOn+bIwEV4dcQXH+of/lqZ3lamfE2Ndx0KT2NnnktcBLjoexj8Ir9hDfiMxrHCxzXEdOD8z9F+iKKF3UqPDYhmaNBq4ROpQGJ0IruOUHQDVPMPbmqtIEAfn/pC4kB75/mui/Qvvs6MXLI18GWxC3pnUNLT0Q9ANB1+q137C1/CquMDB41TIysKePj2Zyo9zNWk5OnRTfiDyWho8yiRZFri0oK+s3UhmEln27LZQ9xXWhuLx3Vcsv/AKs/p916u4SB8yA6uqyVV0TXqIOo5Yux8mBVwisMqEkU+rhHqYVFQJh7L2xfc08onKcx7AcprfpsjkrZ9u9mC2kzKfh92R9EkuaOeowTAaZPcdE3s2ywRpG6UMql1xUDdcrJ081HDJLymOcFzQsx3EYcWjy8krZVzGSp/sD6tR3/AC1805Z7OObBOoQ44VEOc7YusWAVNdn6jzEAj5QfQptVtyYDWxJjj7bpfdkt0a2HNMg9CO3Tg9iUTY48wyXtyuOn/HqFynH5GzxTlFSS+z/4/saB9yKdIU6YkxxueSVn/dE6we57o+leaHJs4QSN46T0RdBoLdimXeydqnQlDD0TCncyMpTC8t/dOAgmQCD2IkHSUsfIdJBhZdGxV6CLqmyJGb6JLiQAYXAQTo3XnYTp1+xT2nD5AkFu+hSz9hdWdnaAaYkNn+I7GoO3APmdiE19UDijvk+l/K/qIKlXKGho+HSeqvqXRc0ab7qeJ2DmDxN9Ql9jV8Qb3U2booxSbkOcPeGu3A89PklprZqrz3j5J6+qxls98CWgzoJ20WSwyoTrymY+l+Q7DXJs1dnRkI40NNeEDhtVNalLMwgH1TEg8qszVakHVDHWETTw/drhIPCZWuFQfJNaNqmRZJkil0Yl3sPSJJzPE8aadl4t/wDsIXIrQikfEqoQzwjKzUJUEIENkCvatN7ME06NSpSI94QRPIDYcRHcc/os4yk55ysEk6f4U29naTqd0KFUFvvJYQe4MfXlFJKS4iG6dm5o+17X27G0/wDdeQ0jmdo/K0WEYSLb94cznvHimBv0WIrYOynctNJulPK4a65g6ST1X0XEsSp5AQ6dPx+qR6XBv4O2pqPyK8CspqElv8WkbTK2rLBuU5oHqlOAX9ANEvAIPoNPqk+IYuXF3ikSY/OiZj9OMzIuU9Cb2tLadYupGRz07pBXqe8MtEuHyI6H9eFojaioCToEjuafuavGQ9JgdRqonFWz1cOSkq7RVRuHUnctP8p58js4LVYLiLavhmHfdLHhtRsOaCD1CTXlsaRzUy4eR/VdFNdGTUJ96f8AY+gkDhxS/FMrBme8DpPJ7DclJLS/eKYdUq1pOzZYJ76MDh80Cbeo85wCP6iST/5Eko5ZF0hMMCT9T/n9f8BNa9e4+OWs5YTDnjo7o09Nz21WxwlzKrJZ8hGnZfOalnJhxJjWZUbd5FQe7LmgHUgldGdMPNita0kbrGhTEB8ntH5WcvcFaw+/Y45QCXA7gxp5hPcXvmuaD25+6TYpdgWtQfzNI0310XcuUnBieLjFTQnxTFGNe2kBnLviGwaOJ6nc+iU0HBh38J2P2S61tzDnn+52TKjQzCOIhUwgl0ZGTHthd95HZaCzvB1WMtbNzDsS37LTYZbg7Iuh3NtbH7bkFF25J7BD2dqEfELlsmyySR4uXq5FaJLZ8PrvS+5qcclXXNaP0QtFhJzHf/ICxL3KJy9kbb2Pw9rKbqzhMaN7nqk+O3ZaTUIl2YEHluvBWspMDbemGkERx17+qzGK0JkHlS41LnyY7Io8KQbgmN7FuX8p7Xq+8EOOh3hYGxpZCtHZ37gIAHqmyaapE0ItOx9StNIa8gK5tMjdyCtKxIlzteggBEVGyNTPqgVLoa229nr7vpJj5IO5re8EFo8+iNdaRllwGYTqHfgIQt6BAwot3oEt7hzTkPoi691A2l30Cj7rXpwTyrrW1kydhsl03oqtdntlZFxz1Nf84R17WAbAXVqwaIjTlJL2q58kfCE1JJAq27ZV7l1QxOVvfSfVSda1GmAWAdv+kTY3XvGZYAI3HoiG0yOq6KSE5ZyboqbZOykPeD5cJJjFcsEDUN2nlO698W7jMPkUmxO5Y/cHyRRhFOwJTk1Rlr3EzwNZ24Kci2DmNLh4oE9JjVK6eGZ64gHIDJ6wtW21ho36os0lFLiF4ZNyfIT0qzqf8RDeYJC01hSGhHzSe8s5B0Kdey1PPRjcs8J8tx9NPRZjnyRTJKMqNDh92W76hOmPDhISS1YmNvoU1MlzY72gxcuXIyKz890aJnxbp3g9u01Gh3UHyg7qqtRG4Tr2Tts3vHkAycoJnjeEM5abKoQ9SQ4vKBbtsdkovBrBTqs0tgESO6T43Uk+ERpCkx5LRTmhToXi2h3mi6FMBczYTuvTpqtb2JoYUGoum6EvtQG7/Edz0HARQeub2dRc6sVINJE8c91Xb2ji8F3hZ35R947TIzUcrkr7Di1EEptlGhmUd1Q3pt6IhzzBO4j7dkSVBXewC6fmPblSECIy5fJDUDyRoTqm2G0hOUgZTsV0dm5HQC+gKT21mtzNB8TdtDupX9QOcS3Rp1AE/LVFOAkhzvCDB8uqBvqQbqwy1c9C+wCsqKmH5pKsqPCZ4bQc8gn4eViZjQrsLMsLid9B5Jo18bIrFqQDP3Y3GsfVAW4karrTdGqLSsqe9pJGx46K32bqGjd5HaMrAgf8hqPyELiFEiCPVC3bTkDxOZkFvoZXQXCVj5S5xo3bnjNAR9u2Qg8HaKlNlQbOAP0TajThPoxtURhcrCF4ism4RPh7dj2H14X0H2Zoe7otECY133O5WRwqzzuYBGrpOo2br94X0el4GS+AByZ6cIc18aRuKrbYBjtwANQIjdYWo4vdPCc43iIqu0PgH1SZ9yQ7KxvqUhR+ewkwt1KRvClRty6NP7qqhT1kyT3T+1pZgI0XOLbNtLbFLaDi7uU0sKWu0np1ULikWrqFQkrODRumNTcv1lgEdVTT2I5OqmCMsazyVQWEujtuE1elbFMgzfUwpXNbTKNuYXjsNnkq2lYFsbH02SZSGJ6FjC9jtdWHbr6qdK4MxqAU7/0nPr9hoqL/AAbKA6CY4HIXJ0dd6BnMEE79tVClRBaM0Cd+VYbhpHhI7jY+UKEkk6eHhb2EtFL8LzfBlMA8wdNZ1VlC2eB4XEdoVtq4SQQD57jyTdr2xpvtqs4fBsproStuv4HQDESdkBWpvYZ4TTErXkRql2H3bmOLKgzUjtyWmeO3Zc47tmctaJVa2dkKNvbTTj6qrGzTpEOY8FrvMQehV+F1c2nXbzRzi3GzMc6kM/Yi8hj6DjrTcY/4u1H1lapj5Xz+i40bqm7+F/gd67FfQGtgJ0JclYGR8LRPMuUFyIk5M+cezB/ftHHuz903x+s5wgmQNIXLl0/rHQ/0zPV2iVGk0ZvReLkp/Uw/9qDbVuqYUHEbLlyOIMiq8cUPRHiXi5ZI2HQVXrOAEFSwB5LpJkmVy5KYXyay3aIV9MeI/wCcL1csl2Cui2mYcAOZlV3Rl8HbovFyzJ9KNj2eMtGRORs9Y1Q+IWzMsZW9dAAfnuuXKiP0im9mTq6OMImi89Vy5KRS+i64cYCGOoHb+65chmChLilMHOCNDqrcKPhC5cif0mr6mXY5/tzyt9ZuJpsJ3LR9ly5Fh+kDxP1ItXLlyaS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3060" name="AutoShape 4" descr="data:image/jpeg;base64,/9j/4AAQSkZJRgABAQAAAQABAAD/2wCEAAkGBxQTEhUUExQVFhQWFxwYGRgYGBccGhgaGBQXGBgXGhcdHCggGBwlHBcXITEhJSkrLi4uFx8zODMsNygtLisBCgoKDg0OGxAQGzQkICUsNCwsNC0sLCwsLCwsLCwsLCwsLCwsLCwsLCwsLCwsLCwsLCwsLCwsLCwsLCwsLCwsLP/AABEIAQMAwgMBIgACEQEDEQH/xAAcAAACAwEBAQEAAAAAAAAAAAAEBQIDBgABBwj/xAA9EAABAwIFAgMHAQcEAQUBAAABAAIRAwQFEiExQVFhInGBBhMykaGxwdEUI0JSYuHwFTNy8ZIHJFOishb/xAAZAQADAQEBAAAAAAAAAAAAAAACAwQBAAX/xAAvEQACAgICAAUCBQMFAAAAAAAAAQIRAyESMQQTIkFRMmEUcZGx8IGh0TNCweHx/9oADAMBAAIRAxEAPwBZd20giJ7FKqeC082sjXSdlqqlMGZ0KX3FvIK8WGWcNHtzxQyb9xthd+6mwMdWhjRAaAPupV8ZYOA7zAWWe5w8lXnJ2VDzaFw8HFvs0n+tUeaUeRVttcUKphuhPBCyrBJVzqmQB23RDzk/YOXhowXZrbnAsw8Jg/RZm5tXtMO0IWh9msfbWBpk+Nv1HVEY5Yiq2R8Q27oJOVg4uKdSRiKlGTBKHfaM3lEXVfJo+Q5AVLqdANFsZTHzjj+Dqtk2JmAOUJd2cZYMzsi3Nc7YQFKlZxq47J6yuK2xD8JCfSoXVGS4Fw2UXtnUIq4cwk+KHdOqWvqR4RqFTF2jzckOEqCKlKYJOyqt2dTsqhV0hXhgjRELIXFUa5Qo27TM7KdGuADwvDWIEQuOCW1GgQVbhlRrqrQT4cw+4Sl2pjXyTnBsMghzvQfkoZNRVsKKcnSPoXtRjAqZaNL/AG2AAx/EY+wWcrXAZB1OsfNcCp248cO4E9l585cpHq4saxx+469yxlGTBq1NQP5GA7n+pxG3AHdBEaAkafw9+6qfW94+JknefoFZUDwYcQSOBsB0S8rUY0g8Mec9lclcvIXKaz0uJrbnEKF2JyinXj4hlFN/UmT4Tvqk9/aOp+B41jfgidweR3WRtaj6bgwk6HkHWdRrytFTxmoW5S7M0CAHAHKOjSdR6L0sihk+zPFUMmFX3EFr2oA0mAgrq3hocJB+/ZOabwWyDPHf5eqHqM8bg7dmkHg8yOvHokRhKL30HLMpKl2JJqNOob9UuxK5e4loGvC1NSnPG6W3mF53A9Om/wA0UcyXYcsMpLTsz9g2vTqtqt0c36jkFfVMOxAVWB40PI6HosraMLYa4Bx6xr6o41XU9mEdYhdOfJi/LSQR7QYUysQ8DxgajqEgZbgbBFi5zuysqmYmNeu3dB3fvmkkjMDuYCFxfQ/DkSW0dXhokpVdXubRqpuKri6HyOxC5tVgMkaDjqqceFL1SJ8/jJS9MNC55JME7LyBEcppSss2ZwZAOoHRUmxOsNJPYKlTiee4SXaBGhX0NQVeLAwJa4HnQq2nh5AJ8UdwV1oymLjT1hE07TxAj4Ryif2Bzj4AfOPuUWy0fAZrpusnkjBWzoY5TdIpNoYgASdZ5TDCqJ8WY6j/ACUTRoqyoMsOG7fqOQo3leTR6CwLE1I9NvIglW0bdz/3dMSQNXHYdyVDErum2C2RoJkjV3JHQaiAqsNxRzahptIJcAYCzhStmyy8nSD7a0DNSDm6/lTfvPJVxcTvuh6gIOoUM25u2elihHHGkUFw7fNcoe6b/IvFvEbzM9ZYrp7qtmLRs7lo7HonZNJse6LntOxO+qEq2jWzqJbvz6eaYWFm4tBPPaIHkq8k1VnnYpSjonYznDhLYM6b+ndC1MTzVnucPESZjkjSfontCiGhLcWp6eBjZJ1MAacnzW4/EquLVkmbF6ucdHtC4ad0WGA7LPse/K4U5LmweunOnyRFtfFoBeI8v0WvByVmw8RxdDcWmuiKp0y4QUJZYvTMeIf9bq+risE+4bJ5Lj9glLBJ6Q+fiIrYtu8KAdIEEcr0XFRsSdO4B+ae2dN7253lni4BBj9D2PULytYgjUjyW5ZSjL5Mw8JRp6M/jDadak4ObFQDwkbE/hY63IzAu2bv+FvbyyDQRwBp+ix37LmuMseCZJ9JhUwk3ATkjHncTV4AaQGd4zSPC3t1RtW/oHdgbrwqaFkQ3QadeyW37wNAJKVftQxQdcuQbd16bWyzxO4H6lC4dWc+oHdONYnrBVeG2JyyZ1Mpvh9iWvA4iUMZJWomzi/S5Fr7JrWHvr6pXVpAiDonl1S2CAvCxg5nnT5Qkrk0kPuKbYJAaJ2H27oPGbxjjlohxEBokeJxO5jjUxHZMcNt6dWoBXeWUzwNz68La4XYUaRy0msEct3PcncqvHHjHlRFlyc5cbM5jvsm02Bn/fDA4u7gTlHZfPvZquzRzic4O/Xsvt2KgGk/MQG5TJPkvgdjdAghrQSD4SOk7o6cotAKlOz6Hb1Q8NMHXXVSu2npI5Q+GOBptMmYTK5w9z2SBp0G5Sfw/wAFXn+7FPunfzBcjP2J3T7LkHky+B3nL5FlEGHe6ZmJfq52xPJ8k1Y54HwyRGg5KfWl9hNJoGetUjjIR+B90sxv2stocLW3c138zxx2EnWUX4O9tkf4qtJEadu4wXlrRPinp27oW/xSypky19UgGGh2VszHiO5Ea6QkNy6pUMvJBO4B0S64sGzvA8ym4/Kx6oTkjky++hr/AP0VE1M5ptpO+H93IbG2o1k90oxCtUrO/dNLmkwCB+eNF7QsabXAubm15mPVa+ndU3ABrQIjaEc8/p0rBx+HqWzIWVmWAe8bJBJjXSY6jsmdu4N2zNJOpgd4149FpP2Vr2kHRwEtd16tP4QjLIgcSEueb08ojY405cZ6FFximUa5nf0gwT+qvscVbVLg0QW9Tp5eaY1bARJAQ1K2bJI3Gkf5ylxzKeqGT8OsdeolWc6MpaWk669CJB8iEFSaA/UaR+UfpMFUXtHJNTcI02uznGPsF32JgM920x5JLSqay4T5KVtal4NSNCdB5bnyRzbYB0Eemn3WZNoPG6YZaXVKNXBvQHSfUqy6rgAFtTb+XUxzsRP0Sm+s3uZFMgGZ22jv0S803wQ8jNG40+3ZdhxpbTF+Iytumh9b4nV1zZXTy5uonold3cnX+ZBYbe5KmVxlum+2+yuvrpgcXNGeRpliAY03P6p0sSfYmOWS0iygX52agt3MiJ04H57prb3tShLmH0KzdmczgXEyOdYHZaaA5v5SZ5nCSrooxYFOD5d/J5iPtDSvKRoVnOZPLTHz6hfPa7BbVXNa/O0bEchaHGMNky0AH7rNXNgS7R3iPEbKmEoSWieUMkZdGiwzFgaYLpHZE1PaCoPC12v2CX3rQGU2tGWNCd5Qtajo7tvCU5/BUoJLaDjiFf8AnC5KG3unxH/xXLuM/k7lD4NMKIiIUqVBxl0EtaWg6aCdQCe8IF+JNAJlTt8VJbUa06OAMdS05h/ndDDHtNiMuTWg+ZlDOe3mPVKKuLxshxcudxp3XeR8nLN8Gihp3IhGWuUbEBZlgfyQIU21n9VnlfAXm/Jtrm4cxmVjmF7tN5yjk/50KhhtwWMJqS52+0NjYRO5WPY9xqMJOxmeBqmzrwucS6oHdp+QATvKtaJ5ZKkPy41NTt0VV28UxJiTwlbKlUABugmZ1KNZQnxO3ScqUEOwNzlsGbUzCYgg6nquxGqX0jTmCY37EJgQdABvproPmk2M0zuNwdR/nCCMrRRNU6GLbprWBo2Aj5aIF16Qd0Ncv/dtYNXyI8zyrLegxglxzOG/menZF7AJhX+oGYaNfPhDmjn+KfI/ZXVbTM2WaOPIVFnSIdqfEODz5Ib5KkFXF8mTb7P0yc0ajZeV7IDhOba6DtIh0bH7yq7gtbUaHRr2/KHHCbfq9jsuWFVBdg1phQ0kdwDPzIR1agKbS7Mf+OivrbhrDmcY26n+GT06oHEqFSm4scCHN0IIiDHmfmtm23cv0NxpRVR7E17duO9Pbv8A2S82xfBLSMu2uv8AdMKAfmObbhHMbwVyfHpDGm/cQhxJIdI4GaN1RaZmEhxa4HdwjTtCf3tk1wH/ACH10VL8Oa3Ro15Ry4pa9xcJTt37C43lH/AuRRtz0C8S+CGc38AgpsygR4ueiFa/I7MwCQjKWhiNIVbqJ1MQCrro8tqxbUYC8mO8HYfqnGFYRWrQ5uUMGknsOByqrXD5cC6Y5Gy2ja1MUwGjLAiAhlk1rZyiZm9wdzcoy5SBBOsO1JlU0KAmIW3tcRzUzRqNFRn8B2czrB5HZJnWjA/TnbzWSqcbgbGUoS9Qv/08eaoo4awPmQ1x56JwZbpyToqadrMZiJBMaKaGOd2VSzQapFhqw7SCI8tVbUxFoEEOkdl49rWgNkAmYkgCY5J2QNEZ6pA1Ea9p69PJMbvTMhDirD6GIs3G/Qq/ErgVWk6Z4hsceazt/RLH5YiNjrqmrHAsyt7DTfQbruK6NbfYEMNLHZnHNuNNwiGlgY9umqspUXE77HVB4lQIeI3J2G/yQ1fQXWgvD4DADoSEPdvM6aniUIazmnUz9ipC+BWxx1Kzsk7hQRVxDbO0gx5gdYPAUbW8bVdk965rHEAh0luh0Om+olL7l5JB+im21EaDXyVGuyKn0N8TuXUAfE17W7OAIMbbSfulf+tg8qu8pPyw4bjqkb7ZzWy5py8x99FkoQbtDcc5pUzSDEhyi8PxClnmrLmwdGuDSOkEgrO2YZGYGQRA10VV0zQwcsaA/wA3ogjGNjJznRqr/FaVSo0MfUDRE53Zi3U7FsaCRoqzXzEEuKQNfRbRDGlxqEy6G6feVBlyNvEI6o8mG+hWLPxTtmj8PUrlmjiJ7/MfouQ+S/gb+JiOrfDs0FwmNdeqPNMAax28k9uLW3bY0qnvP/cHUtnQt58o81n72/YabQB4gTJncGIEdtVmWLsTjkhTe3uQZiNCYCIo3BA1JgxI+qVXl2NnRG6oddOdsIHUoI4/cNy2a+hftaJLvDyefRLbVz6jjUaZ1POg8/RZouLtJJ/spWFV4lskAnUTpvpKojHQietm3sGsd7x1arlqMbNMZSWvOstkbHaPVCHFGNOu44SZtXK0NLtzsCrbRjS7XfqiyelUDj9TD6TjWcZJaCOBroZ34WkwjDmMaco8+pSm3DWhaDC6reXQOsT9FA5OTPTUUo7I18LFUEEa7t8xssnSc4PLGgzJniCNwtxe4kymDHidwvnZrPNY5TLnEkk9zJCfGDkTyyKA0o3bmHXVA4hdQ8HxTvyNeDKd3BbkEt8f30WbxSs6RI8P1HkVqxcWc81raI29R1R+UaymDsKDXN5Kn7K0m5nOiRGh9U+q0gX9lk2HGn0Z66bBE7SmdtRa8aEFeY1ZS0ZfiG3fsq8Jpe7OUlpdAd4XTlB3a7+odAlwdvQU4rjvsJuaNNwDToen5CoqWJbq2NvQ+abUKTc0jxEdPtqOqjdOLuNdtPuR/wBIMkJxla9zcWaHBp+xjsSw1jiXSWaeJnB7t/RCtt5GsBvE7+fZaS7w33he1jmOIaXAkkBwaJLW6fH2MaghZq7tsroLSG/EAf15VUFyWybJJW6KG2QDtC6ewP3KsfmaeT3Lv7Kr3hH8MzseQqsxmE7YhxQyzH+YfMLkHlK5dT+TKRfTxP3jHBsyydOrd5Hkfug7MVagJa05WkAnbU8dzCa2GCQQQcvTefmtfeYH7myo1GgBj3HMOc51JPEHhA2qdLoJx4yWz5uzDXkmdT9FosBwtr3H38hrW+Fo3cenyRVOjMuj8Ii2r+7cHATEGD5pUclv1DJQ1oExnB5Gam2Azwu09R6pXTt27/hfTMXIEFhBFWm1zxoRp8DhHMaRvoeqw9WyHvWhpAa4gTwJMap+WFqhGPJW2C0MPY4gxsi24PmMtlvkj6NmadQB0ZDseDv+ia0KrTtop+LRTy5bQjubKpRZmPiA+aBZizjIBygcBbKs4EQdVn77Amk5qYAJ44XKNDYzB8Jeaj3EguytJj7fqo2lrlqNJa7MXDyEnn0XYK4U21A/QnQyY9EThT3muHhrqmWYER5ESR85VOPiobZPkx5JTtLX9v1GF3bLP42zKzuTC2FYvqEfuagJGgaKZnThrXknTssr7QAObpIcNcpBadOxEpEX6ijLCXDr9N/sBYDWIeADM/JP/wBtkTOg+iQ+zltNQdBqew6qu6vDnMHSSPSTEos8OmL8LLtD99zImUsNwGvzO1HMcoJly9+jGk9TwPVUVmvJiCfLZIxxp2PzyUo6NjTv6bqTfd/EDuORoYieDKg/FmvdlykS7faASdzxusv+zVW0/AIJOsHhe3txXIBefFsYaBIGg26AKlyVkSg2jf4XVaRBiXHcxuNiTPPZJfaosqszFoDmu46HhB+z2MyCxzQSdPFplJjxAyAD56K+9uB7ose7MDJptaWnI7OA8PG4BbqOJA7pLpSsak3GjI1GlhAidZUbgjMNIHIRmI2r2wQfD17IO5g6n59U9STFNNF+Zq8UBc/0heoqfwCN/wBp1HihPH4q9tm6nUOgLcsncEkj5dQsHUu+klU18VqFuUmWjgmUmEWMmr6NIzEi2YMTp6FV/wCogHcLIPvXddEXa+In6LXjrs5Ssf3HtE4HQzAgDoOnYIz2Touuqu0NnUTuePSUBY4LmDnnYNJ3HA6HdbD2StPdU5ywXMMbI09WBJLlxQnx65qNqlmgA0aBwRuicOqktBO6tv7QHUoazpZXbpTmmrHxxyTr2H1vSLuynUoEOyU4dUIkz8LBw534G57AEjqd3la1rWtLycrd/E522Y9BqSY2BTixswxpaXAkyXOO73cn8DoABwlpuWkUqMYLlL+n8+P58iW6wEMAqkkvJ1ceY3AGwHl9U1ssjC54Iktgk9917fMdUAYOUtqW7qWYOJdoY9QujkatLoCa5tN9jCvcg1WZXZgBE7iIjRB4zhbXQ2Byf86JbhJLHCdp0B4Rd699R5DBvz0Q8/c7i06Mff1/dvdSpkHgu5HUZuQmFv7PtLQ53i0UKuH+6qeIGd53meic4e/LDDox85P6TuWeXI9R0W83IbxTWu/3/wC/3/Psd9q1sCNI24Q7rcTsE9r2wcI2/VLCwgwfmExEzJGgMvAKVVrHxappRrt1Ba5zpEAHgSXaQZ0+Ucq+7vmtc33YynL0ndgk7RBk6lc42qAvi7M3Xw8jYq3D6gBaHUpLS7M8uADmkfDB/iG4I6o2jfMzxUZmbqCGuIJMRoYI08l5Rwxpql4cQwDw5socCRzGmi7GnFeo6ck36S/EcGLKLXlzalN7jlI6CIzCTlO4g9Fj7x0OJLfBJATipidTxU5LWvMuicpIGjo6/qpUbN1Zjg4g5Bo3owSZZJ+EHgdUXKMXoymxD7wdAuRBsCOR9FyZyQumD4hbQlFVi2GKUhJlZm6pQVydMrnG0KawTvB6WxSeuFpvZ6jmA9F2V+kmgvUaelbj3And7w0DtyVo762NvcWzHA5HZ2//AEkeuyW2luXVqNHhgznsT1Wk/wDUqqabrQwPDWkdxlYNUfD0NfYRyfNP7ijE7IzolTbWCTund9Ve6ZGrjM6EeQgQInbhCC2Y2C4/P9FIsFe5b5/2BbJx96dPgEDzcA5x+WUfNMqV+6YDRPdKLa/hjo3e5zp83EgfKB6IjDH53gCS6VnClrsblncqftr9DTWAO53KhiVKY7/hEk5NDEdZUQJY55MiNEfH00xMX6jO0LaC0c5iDBlNm2wBlB2um+pB576J0bQmcpBHmEmCG5HsU4hbh4k7jUFJrh2YEN0cNR2IMg/NaSu3wOMaDdY6u45pRpPoGMqdr2HtrdB7A4cifol97Uj9ULZZsjsusOdI518X5Q1d5IEDc6oU2nsbkjG2olN3iBBlhhw5+hVFxiDmU3FzS1vEHrpBndMLezG8LN+1WI+MUtmCD5n9E6MuT0TvG12xzhGJMLdGgE7nlN/2hsRJPWI2+RXz+1fGoKb0MR4O61p2bwSNNc2Aqtc8Fha0SQYa+NpDQAHeiWUhDhl/d1WajWA7kOBPwuEbazK6yucxif8ArlXYkGuII3HYDbYg8oU4rTBab2iZFDmrrzmtmkzzJz6lcqBfXP8A89b/AM3fqvEzji+P3/yJrJ/P/CrFhuVmbpaLFKkrO3RWvsufQquAtn7LNDaQd0ErHVwtLgl3loDyj12WzV1+ZH1Z9F9jKXvH1qxgCWgflEf+q15mFEtcHBj5mBB1HHkr/YSnFm4cnxbd1nvbAB1NumoO/JnRMTT5fkIcacfzOuLqqG6E5d4HwgkCSG8THCVVa5JklP7cQGiP4dZ8kvxWtTBimxubl36BefiyuUdnoTxqLFdq0lrdgIGp50TmzvRRb+7b4v5nfgJXYjSOhI+RMfSEwDdESkzc0V5kvzIOrvqO8RJJP36Ba65aWUW027xt/dLPZjDsz/en4W7eapx+7z1IHwt0/VF7C7PMMqh089V6+q5jtHObG0FCYf4Xz1TW+tc0OCxGydoiMUmW1D8Q1KzF40sd1HB4ITivaRwPmltw2BESOn+bIwEV4dcQXH+of/lqZ3lamfE2Ndx0KT2NnnktcBLjoexj8Ir9hDfiMxrHCxzXEdOD8z9F+iKKF3UqPDYhmaNBq4ROpQGJ0IruOUHQDVPMPbmqtIEAfn/pC4kB75/mui/Qvvs6MXLI18GWxC3pnUNLT0Q9ANB1+q137C1/CquMDB41TIysKePj2Zyo9zNWk5OnRTfiDyWho8yiRZFri0oK+s3UhmEln27LZQ9xXWhuLx3Vcsv/AKs/p916u4SB8yA6uqyVV0TXqIOo5Yux8mBVwisMqEkU+rhHqYVFQJh7L2xfc08onKcx7AcprfpsjkrZ9u9mC2kzKfh92R9EkuaOeowTAaZPcdE3s2ywRpG6UMql1xUDdcrJ081HDJLymOcFzQsx3EYcWjy8krZVzGSp/sD6tR3/AC1805Z7OObBOoQ44VEOc7YusWAVNdn6jzEAj5QfQptVtyYDWxJjj7bpfdkt0a2HNMg9CO3Tg9iUTY48wyXtyuOn/HqFynH5GzxTlFSS+z/4/saB9yKdIU6YkxxueSVn/dE6we57o+leaHJs4QSN46T0RdBoLdimXeydqnQlDD0TCncyMpTC8t/dOAgmQCD2IkHSUsfIdJBhZdGxV6CLqmyJGb6JLiQAYXAQTo3XnYTp1+xT2nD5AkFu+hSz9hdWdnaAaYkNn+I7GoO3APmdiE19UDijvk+l/K/qIKlXKGho+HSeqvqXRc0ab7qeJ2DmDxN9Ql9jV8Qb3U2booxSbkOcPeGu3A89PklprZqrz3j5J6+qxls98CWgzoJ20WSwyoTrymY+l+Q7DXJs1dnRkI40NNeEDhtVNalLMwgH1TEg8qszVakHVDHWETTw/drhIPCZWuFQfJNaNqmRZJkil0Yl3sPSJJzPE8aadl4t/wDsIXIrQikfEqoQzwjKzUJUEIENkCvatN7ME06NSpSI94QRPIDYcRHcc/os4yk55ysEk6f4U29naTqd0KFUFvvJYQe4MfXlFJKS4iG6dm5o+17X27G0/wDdeQ0jmdo/K0WEYSLb94cznvHimBv0WIrYOynctNJulPK4a65g6ST1X0XEsSp5AQ6dPx+qR6XBv4O2pqPyK8CspqElv8WkbTK2rLBuU5oHqlOAX9ANEvAIPoNPqk+IYuXF3ikSY/OiZj9OMzIuU9Cb2tLadYupGRz07pBXqe8MtEuHyI6H9eFojaioCToEjuafuavGQ9JgdRqonFWz1cOSkq7RVRuHUnctP8p58js4LVYLiLavhmHfdLHhtRsOaCD1CTXlsaRzUy4eR/VdFNdGTUJ96f8AY+gkDhxS/FMrBme8DpPJ7DclJLS/eKYdUq1pOzZYJ76MDh80Cbeo85wCP6iST/5Eko5ZF0hMMCT9T/n9f8BNa9e4+OWs5YTDnjo7o09Nz21WxwlzKrJZ8hGnZfOalnJhxJjWZUbd5FQe7LmgHUgldGdMPNita0kbrGhTEB8ntH5WcvcFaw+/Y45QCXA7gxp5hPcXvmuaD25+6TYpdgWtQfzNI0310XcuUnBieLjFTQnxTFGNe2kBnLviGwaOJ6nc+iU0HBh38J2P2S61tzDnn+52TKjQzCOIhUwgl0ZGTHthd95HZaCzvB1WMtbNzDsS37LTYZbg7Iuh3NtbH7bkFF25J7BD2dqEfELlsmyySR4uXq5FaJLZ8PrvS+5qcclXXNaP0QtFhJzHf/ICxL3KJy9kbb2Pw9rKbqzhMaN7nqk+O3ZaTUIl2YEHluvBWspMDbemGkERx17+qzGK0JkHlS41LnyY7Io8KQbgmN7FuX8p7Xq+8EOOh3hYGxpZCtHZ37gIAHqmyaapE0ItOx9StNIa8gK5tMjdyCtKxIlzteggBEVGyNTPqgVLoa229nr7vpJj5IO5re8EFo8+iNdaRllwGYTqHfgIQt6BAwot3oEt7hzTkPoi691A2l30Cj7rXpwTyrrW1kydhsl03oqtdntlZFxz1Nf84R17WAbAXVqwaIjTlJL2q58kfCE1JJAq27ZV7l1QxOVvfSfVSda1GmAWAdv+kTY3XvGZYAI3HoiG0yOq6KSE5ZyboqbZOykPeD5cJJjFcsEDUN2nlO698W7jMPkUmxO5Y/cHyRRhFOwJTk1Rlr3EzwNZ24Kci2DmNLh4oE9JjVK6eGZ64gHIDJ6wtW21ho36os0lFLiF4ZNyfIT0qzqf8RDeYJC01hSGhHzSe8s5B0Kdey1PPRjcs8J8tx9NPRZjnyRTJKMqNDh92W76hOmPDhISS1YmNvoU1MlzY72gxcuXIyKz890aJnxbp3g9u01Gh3UHyg7qqtRG4Tr2Tts3vHkAycoJnjeEM5abKoQ9SQ4vKBbtsdkovBrBTqs0tgESO6T43Uk+ERpCkx5LRTmhToXi2h3mi6FMBczYTuvTpqtb2JoYUGoum6EvtQG7/Edz0HARQeub2dRc6sVINJE8c91Xb2ji8F3hZ35R947TIzUcrkr7Di1EEptlGhmUd1Q3pt6IhzzBO4j7dkSVBXewC6fmPblSECIy5fJDUDyRoTqm2G0hOUgZTsV0dm5HQC+gKT21mtzNB8TdtDupX9QOcS3Rp1AE/LVFOAkhzvCDB8uqBvqQbqwy1c9C+wCsqKmH5pKsqPCZ4bQc8gn4eViZjQrsLMsLid9B5Jo18bIrFqQDP3Y3GsfVAW4karrTdGqLSsqe9pJGx46K32bqGjd5HaMrAgf8hqPyELiFEiCPVC3bTkDxOZkFvoZXQXCVj5S5xo3bnjNAR9u2Qg8HaKlNlQbOAP0TajThPoxtURhcrCF4ism4RPh7dj2H14X0H2Zoe7otECY133O5WRwqzzuYBGrpOo2br94X0el4GS+AByZ6cIc18aRuKrbYBjtwANQIjdYWo4vdPCc43iIqu0PgH1SZ9yQ7KxvqUhR+ewkwt1KRvClRty6NP7qqhT1kyT3T+1pZgI0XOLbNtLbFLaDi7uU0sKWu0np1ULikWrqFQkrODRumNTcv1lgEdVTT2I5OqmCMsazyVQWEujtuE1elbFMgzfUwpXNbTKNuYXjsNnkq2lYFsbH02SZSGJ6FjC9jtdWHbr6qdK4MxqAU7/0nPr9hoqL/AAbKA6CY4HIXJ0dd6BnMEE79tVClRBaM0Cd+VYbhpHhI7jY+UKEkk6eHhb2EtFL8LzfBlMA8wdNZ1VlC2eB4XEdoVtq4SQQD57jyTdr2xpvtqs4fBsproStuv4HQDESdkBWpvYZ4TTErXkRql2H3bmOLKgzUjtyWmeO3Zc47tmctaJVa2dkKNvbTTj6qrGzTpEOY8FrvMQehV+F1c2nXbzRzi3GzMc6kM/Yi8hj6DjrTcY/4u1H1lapj5Xz+i40bqm7+F/gd67FfQGtgJ0JclYGR8LRPMuUFyIk5M+cezB/ftHHuz903x+s5wgmQNIXLl0/rHQ/0zPV2iVGk0ZvReLkp/Uw/9qDbVuqYUHEbLlyOIMiq8cUPRHiXi5ZI2HQVXrOAEFSwB5LpJkmVy5KYXyay3aIV9MeI/wCcL1csl2Cui2mYcAOZlV3Rl8HbovFyzJ9KNj2eMtGRORs9Y1Q+IWzMsZW9dAAfnuuXKiP0im9mTq6OMImi89Vy5KRS+i64cYCGOoHb+65chmChLilMHOCNDqrcKPhC5cif0mr6mXY5/tzyt9ZuJpsJ3LR9ly5Fh+kDxP1ItXLlyaS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457200" y="1905000"/>
            <a:ext cx="8077200" cy="369332"/>
          </a:xfrm>
          <a:prstGeom prst="rect">
            <a:avLst/>
          </a:prstGeom>
        </p:spPr>
        <p:txBody>
          <a:bodyPr wrap="square">
            <a:spAutoFit/>
          </a:bodyPr>
          <a:lstStyle/>
          <a:p>
            <a:pPr algn="just"/>
            <a:endParaRPr lang="vi-VN" dirty="0">
              <a:latin typeface="Times New Roman" pitchFamily="18" charset="0"/>
              <a:cs typeface="Times New Roman" pitchFamily="18" charset="0"/>
            </a:endParaRPr>
          </a:p>
        </p:txBody>
      </p:sp>
      <p:sp>
        <p:nvSpPr>
          <p:cNvPr id="10" name="Rectangle 9"/>
          <p:cNvSpPr/>
          <p:nvPr/>
        </p:nvSpPr>
        <p:spPr>
          <a:xfrm>
            <a:off x="457200" y="3886200"/>
            <a:ext cx="8077200" cy="369332"/>
          </a:xfrm>
          <a:prstGeom prst="rect">
            <a:avLst/>
          </a:prstGeom>
        </p:spPr>
        <p:txBody>
          <a:bodyPr wrap="square">
            <a:spAutoFit/>
          </a:bodyPr>
          <a:lstStyle/>
          <a:p>
            <a:pPr>
              <a:buFontTx/>
              <a:buChar char="-"/>
            </a:pPr>
            <a:endParaRPr lang="vi-VN" dirty="0">
              <a:latin typeface="Times New Roman" pitchFamily="18" charset="0"/>
              <a:cs typeface="Times New Roman" pitchFamily="18" charset="0"/>
            </a:endParaRPr>
          </a:p>
        </p:txBody>
      </p:sp>
      <p:pic>
        <p:nvPicPr>
          <p:cNvPr id="178177" name="Picture 1"/>
          <p:cNvPicPr>
            <a:picLocks noChangeAspect="1" noChangeArrowheads="1"/>
          </p:cNvPicPr>
          <p:nvPr/>
        </p:nvPicPr>
        <p:blipFill>
          <a:blip r:embed="rId2"/>
          <a:srcRect/>
          <a:stretch>
            <a:fillRect/>
          </a:stretch>
        </p:blipFill>
        <p:spPr bwMode="auto">
          <a:xfrm>
            <a:off x="457200" y="1143000"/>
            <a:ext cx="8257361"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8305800" cy="861774"/>
          </a:xfrm>
          <a:prstGeom prst="rect">
            <a:avLst/>
          </a:prstGeom>
        </p:spPr>
        <p:txBody>
          <a:bodyPr wrap="square">
            <a:spAutoFit/>
          </a:bodyPr>
          <a:lstStyle/>
          <a:p>
            <a:r>
              <a:rPr lang="en-US" sz="2400" b="1" dirty="0" smtClean="0">
                <a:latin typeface="Times New Roman" pitchFamily="18" charset="0"/>
                <a:cs typeface="Times New Roman" pitchFamily="18" charset="0"/>
              </a:rPr>
              <a:t>2.7.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vẽ</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thuyết</a:t>
            </a:r>
            <a:r>
              <a:rPr lang="en-US" sz="2400" b="1" dirty="0" smtClean="0">
                <a:latin typeface="Times New Roman" pitchFamily="18" charset="0"/>
                <a:cs typeface="Times New Roman" pitchFamily="18" charset="0"/>
              </a:rPr>
              <a:t> minh </a:t>
            </a:r>
            <a:r>
              <a:rPr lang="en-US" sz="2400" b="1" dirty="0" err="1" smtClean="0">
                <a:latin typeface="Times New Roman" pitchFamily="18" charset="0"/>
                <a:cs typeface="Times New Roman" pitchFamily="18" charset="0"/>
              </a:rPr>
              <a:t>về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endParaRPr lang="en-US" sz="2400" b="1" dirty="0" smtClean="0">
              <a:latin typeface="Times New Roman" pitchFamily="18" charset="0"/>
              <a:cs typeface="Times New Roman" pitchFamily="18" charset="0"/>
            </a:endParaRPr>
          </a:p>
          <a:p>
            <a:pPr algn="just">
              <a:lnSpc>
                <a:spcPct val="130000"/>
              </a:lnSpc>
            </a:pPr>
            <a:endParaRPr lang="en-US" sz="2000" b="1" dirty="0" smtClean="0">
              <a:latin typeface="Times New Roman" pitchFamily="18" charset="0"/>
              <a:cs typeface="Times New Roman" pitchFamily="18" charset="0"/>
            </a:endParaRPr>
          </a:p>
        </p:txBody>
      </p:sp>
      <p:sp>
        <p:nvSpPr>
          <p:cNvPr id="173058" name="AutoShape 2" descr="data:image/jpeg;base64,/9j/4AAQSkZJRgABAQAAAQABAAD/2wCEAAkGBxQTEhUUExQVFhQWFxwYGRgYGBccGhgaGBQXGBgXGhcdHCggGBwlHBcXITEhJSkrLi4uFx8zODMsNygtLisBCgoKDg0OGxAQGzQkICUsNCwsNC0sLCwsLCwsLCwsLCwsLCwsLCwsLCwsLCwsLCwsLCwsLCwsLCwsLCwsLCwsLP/AABEIAQMAwgMBIgACEQEDEQH/xAAcAAACAwEBAQEAAAAAAAAAAAAEBQIDBgABBwj/xAA9EAABAwIFAgMHAQcEAQUBAAABAAIRAwQFEiExQVFhInGBBhMykaGxwdEUI0JSYuHwFTNy8ZIHJFOishb/xAAZAQADAQEBAAAAAAAAAAAAAAACAwQBAAX/xAAvEQACAgICAAUCBQMFAAAAAAAAAQIRAyESMQQTIkFRMmEUcZGx8IGh0TNCweHx/9oADAMBAAIRAxEAPwBZd20giJ7FKqeC082sjXSdlqqlMGZ0KX3FvIK8WGWcNHtzxQyb9xthd+6mwMdWhjRAaAPupV8ZYOA7zAWWe5w8lXnJ2VDzaFw8HFvs0n+tUeaUeRVttcUKphuhPBCyrBJVzqmQB23RDzk/YOXhowXZrbnAsw8Jg/RZm5tXtMO0IWh9msfbWBpk+Nv1HVEY5Yiq2R8Q27oJOVg4uKdSRiKlGTBKHfaM3lEXVfJo+Q5AVLqdANFsZTHzjj+Dqtk2JmAOUJd2cZYMzsi3Nc7YQFKlZxq47J6yuK2xD8JCfSoXVGS4Fw2UXtnUIq4cwk+KHdOqWvqR4RqFTF2jzckOEqCKlKYJOyqt2dTsqhV0hXhgjRELIXFUa5Qo27TM7KdGuADwvDWIEQuOCW1GgQVbhlRrqrQT4cw+4Sl2pjXyTnBsMghzvQfkoZNRVsKKcnSPoXtRjAqZaNL/AG2AAx/EY+wWcrXAZB1OsfNcCp248cO4E9l585cpHq4saxx+469yxlGTBq1NQP5GA7n+pxG3AHdBEaAkafw9+6qfW94+JknefoFZUDwYcQSOBsB0S8rUY0g8Mec9lclcvIXKaz0uJrbnEKF2JyinXj4hlFN/UmT4Tvqk9/aOp+B41jfgidweR3WRtaj6bgwk6HkHWdRrytFTxmoW5S7M0CAHAHKOjSdR6L0sihk+zPFUMmFX3EFr2oA0mAgrq3hocJB+/ZOabwWyDPHf5eqHqM8bg7dmkHg8yOvHokRhKL30HLMpKl2JJqNOob9UuxK5e4loGvC1NSnPG6W3mF53A9Om/wA0UcyXYcsMpLTsz9g2vTqtqt0c36jkFfVMOxAVWB40PI6HosraMLYa4Bx6xr6o41XU9mEdYhdOfJi/LSQR7QYUysQ8DxgajqEgZbgbBFi5zuysqmYmNeu3dB3fvmkkjMDuYCFxfQ/DkSW0dXhokpVdXubRqpuKri6HyOxC5tVgMkaDjqqceFL1SJ8/jJS9MNC55JME7LyBEcppSss2ZwZAOoHRUmxOsNJPYKlTiee4SXaBGhX0NQVeLAwJa4HnQq2nh5AJ8UdwV1oymLjT1hE07TxAj4Ryif2Bzj4AfOPuUWy0fAZrpusnkjBWzoY5TdIpNoYgASdZ5TDCqJ8WY6j/ACUTRoqyoMsOG7fqOQo3leTR6CwLE1I9NvIglW0bdz/3dMSQNXHYdyVDErum2C2RoJkjV3JHQaiAqsNxRzahptIJcAYCzhStmyy8nSD7a0DNSDm6/lTfvPJVxcTvuh6gIOoUM25u2elihHHGkUFw7fNcoe6b/IvFvEbzM9ZYrp7qtmLRs7lo7HonZNJse6LntOxO+qEq2jWzqJbvz6eaYWFm4tBPPaIHkq8k1VnnYpSjonYznDhLYM6b+ndC1MTzVnucPESZjkjSfontCiGhLcWp6eBjZJ1MAacnzW4/EquLVkmbF6ucdHtC4ad0WGA7LPse/K4U5LmweunOnyRFtfFoBeI8v0WvByVmw8RxdDcWmuiKp0y4QUJZYvTMeIf9bq+risE+4bJ5Lj9glLBJ6Q+fiIrYtu8KAdIEEcr0XFRsSdO4B+ae2dN7253lni4BBj9D2PULytYgjUjyW5ZSjL5Mw8JRp6M/jDadak4ObFQDwkbE/hY63IzAu2bv+FvbyyDQRwBp+ix37LmuMseCZJ9JhUwk3ATkjHncTV4AaQGd4zSPC3t1RtW/oHdgbrwqaFkQ3QadeyW37wNAJKVftQxQdcuQbd16bWyzxO4H6lC4dWc+oHdONYnrBVeG2JyyZ1Mpvh9iWvA4iUMZJWomzi/S5Fr7JrWHvr6pXVpAiDonl1S2CAvCxg5nnT5Qkrk0kPuKbYJAaJ2H27oPGbxjjlohxEBokeJxO5jjUxHZMcNt6dWoBXeWUzwNz68La4XYUaRy0msEct3PcncqvHHjHlRFlyc5cbM5jvsm02Bn/fDA4u7gTlHZfPvZquzRzic4O/Xsvt2KgGk/MQG5TJPkvgdjdAghrQSD4SOk7o6cotAKlOz6Hb1Q8NMHXXVSu2npI5Q+GOBptMmYTK5w9z2SBp0G5Sfw/wAFXn+7FPunfzBcjP2J3T7LkHky+B3nL5FlEGHe6ZmJfq52xPJ8k1Y54HwyRGg5KfWl9hNJoGetUjjIR+B90sxv2stocLW3c138zxx2EnWUX4O9tkf4qtJEadu4wXlrRPinp27oW/xSypky19UgGGh2VszHiO5Ea6QkNy6pUMvJBO4B0S64sGzvA8ym4/Kx6oTkjky++hr/AP0VE1M5ptpO+H93IbG2o1k90oxCtUrO/dNLmkwCB+eNF7QsabXAubm15mPVa+ndU3ABrQIjaEc8/p0rBx+HqWzIWVmWAe8bJBJjXSY6jsmdu4N2zNJOpgd4149FpP2Vr2kHRwEtd16tP4QjLIgcSEueb08ojY405cZ6FFximUa5nf0gwT+qvscVbVLg0QW9Tp5eaY1bARJAQ1K2bJI3Gkf5ylxzKeqGT8OsdeolWc6MpaWk669CJB8iEFSaA/UaR+UfpMFUXtHJNTcI02uznGPsF32JgM920x5JLSqay4T5KVtal4NSNCdB5bnyRzbYB0Eemn3WZNoPG6YZaXVKNXBvQHSfUqy6rgAFtTb+XUxzsRP0Sm+s3uZFMgGZ22jv0S803wQ8jNG40+3ZdhxpbTF+Iytumh9b4nV1zZXTy5uonold3cnX+ZBYbe5KmVxlum+2+yuvrpgcXNGeRpliAY03P6p0sSfYmOWS0iygX52agt3MiJ04H57prb3tShLmH0KzdmczgXEyOdYHZaaA5v5SZ5nCSrooxYFOD5d/J5iPtDSvKRoVnOZPLTHz6hfPa7BbVXNa/O0bEchaHGMNky0AH7rNXNgS7R3iPEbKmEoSWieUMkZdGiwzFgaYLpHZE1PaCoPC12v2CX3rQGU2tGWNCd5Qtajo7tvCU5/BUoJLaDjiFf8AnC5KG3unxH/xXLuM/k7lD4NMKIiIUqVBxl0EtaWg6aCdQCe8IF+JNAJlTt8VJbUa06OAMdS05h/ndDDHtNiMuTWg+ZlDOe3mPVKKuLxshxcudxp3XeR8nLN8Gihp3IhGWuUbEBZlgfyQIU21n9VnlfAXm/Jtrm4cxmVjmF7tN5yjk/50KhhtwWMJqS52+0NjYRO5WPY9xqMJOxmeBqmzrwucS6oHdp+QATvKtaJ5ZKkPy41NTt0VV28UxJiTwlbKlUABugmZ1KNZQnxO3ScqUEOwNzlsGbUzCYgg6nquxGqX0jTmCY37EJgQdABvproPmk2M0zuNwdR/nCCMrRRNU6GLbprWBo2Aj5aIF16Qd0Ncv/dtYNXyI8zyrLegxglxzOG/menZF7AJhX+oGYaNfPhDmjn+KfI/ZXVbTM2WaOPIVFnSIdqfEODz5Ib5KkFXF8mTb7P0yc0ajZeV7IDhOba6DtIh0bH7yq7gtbUaHRr2/KHHCbfq9jsuWFVBdg1phQ0kdwDPzIR1agKbS7Mf+OivrbhrDmcY26n+GT06oHEqFSm4scCHN0IIiDHmfmtm23cv0NxpRVR7E17duO9Pbv8A2S82xfBLSMu2uv8AdMKAfmObbhHMbwVyfHpDGm/cQhxJIdI4GaN1RaZmEhxa4HdwjTtCf3tk1wH/ACH10VL8Oa3Ro15Ry4pa9xcJTt37C43lH/AuRRtz0C8S+CGc38AgpsygR4ueiFa/I7MwCQjKWhiNIVbqJ1MQCrro8tqxbUYC8mO8HYfqnGFYRWrQ5uUMGknsOByqrXD5cC6Y5Gy2ja1MUwGjLAiAhlk1rZyiZm9wdzcoy5SBBOsO1JlU0KAmIW3tcRzUzRqNFRn8B2czrB5HZJnWjA/TnbzWSqcbgbGUoS9Qv/08eaoo4awPmQ1x56JwZbpyToqadrMZiJBMaKaGOd2VSzQapFhqw7SCI8tVbUxFoEEOkdl49rWgNkAmYkgCY5J2QNEZ6pA1Ea9p69PJMbvTMhDirD6GIs3G/Qq/ErgVWk6Z4hsceazt/RLH5YiNjrqmrHAsyt7DTfQbruK6NbfYEMNLHZnHNuNNwiGlgY9umqspUXE77HVB4lQIeI3J2G/yQ1fQXWgvD4DADoSEPdvM6aniUIazmnUz9ipC+BWxx1Kzsk7hQRVxDbO0gx5gdYPAUbW8bVdk965rHEAh0luh0Om+olL7l5JB+im21EaDXyVGuyKn0N8TuXUAfE17W7OAIMbbSfulf+tg8qu8pPyw4bjqkb7ZzWy5py8x99FkoQbtDcc5pUzSDEhyi8PxClnmrLmwdGuDSOkEgrO2YZGYGQRA10VV0zQwcsaA/wA3ogjGNjJznRqr/FaVSo0MfUDRE53Zi3U7FsaCRoqzXzEEuKQNfRbRDGlxqEy6G6feVBlyNvEI6o8mG+hWLPxTtmj8PUrlmjiJ7/MfouQ+S/gb+JiOrfDs0FwmNdeqPNMAax28k9uLW3bY0qnvP/cHUtnQt58o81n72/YabQB4gTJncGIEdtVmWLsTjkhTe3uQZiNCYCIo3BA1JgxI+qVXl2NnRG6oddOdsIHUoI4/cNy2a+hftaJLvDyefRLbVz6jjUaZ1POg8/RZouLtJJ/spWFV4lskAnUTpvpKojHQietm3sGsd7x1arlqMbNMZSWvOstkbHaPVCHFGNOu44SZtXK0NLtzsCrbRjS7XfqiyelUDj9TD6TjWcZJaCOBroZ34WkwjDmMaco8+pSm3DWhaDC6reXQOsT9FA5OTPTUUo7I18LFUEEa7t8xssnSc4PLGgzJniCNwtxe4kymDHidwvnZrPNY5TLnEkk9zJCfGDkTyyKA0o3bmHXVA4hdQ8HxTvyNeDKd3BbkEt8f30WbxSs6RI8P1HkVqxcWc81raI29R1R+UaymDsKDXN5Kn7K0m5nOiRGh9U+q0gX9lk2HGn0Z66bBE7SmdtRa8aEFeY1ZS0ZfiG3fsq8Jpe7OUlpdAd4XTlB3a7+odAlwdvQU4rjvsJuaNNwDToen5CoqWJbq2NvQ+abUKTc0jxEdPtqOqjdOLuNdtPuR/wBIMkJxla9zcWaHBp+xjsSw1jiXSWaeJnB7t/RCtt5GsBvE7+fZaS7w33he1jmOIaXAkkBwaJLW6fH2MaghZq7tsroLSG/EAf15VUFyWybJJW6KG2QDtC6ewP3KsfmaeT3Lv7Kr3hH8MzseQqsxmE7YhxQyzH+YfMLkHlK5dT+TKRfTxP3jHBsyydOrd5Hkfug7MVagJa05WkAnbU8dzCa2GCQQQcvTefmtfeYH7myo1GgBj3HMOc51JPEHhA2qdLoJx4yWz5uzDXkmdT9FosBwtr3H38hrW+Fo3cenyRVOjMuj8Ii2r+7cHATEGD5pUclv1DJQ1oExnB5Gam2Azwu09R6pXTt27/hfTMXIEFhBFWm1zxoRp8DhHMaRvoeqw9WyHvWhpAa4gTwJMap+WFqhGPJW2C0MPY4gxsi24PmMtlvkj6NmadQB0ZDseDv+ia0KrTtop+LRTy5bQjubKpRZmPiA+aBZizjIBygcBbKs4EQdVn77Amk5qYAJ44XKNDYzB8Jeaj3EguytJj7fqo2lrlqNJa7MXDyEnn0XYK4U21A/QnQyY9EThT3muHhrqmWYER5ESR85VOPiobZPkx5JTtLX9v1GF3bLP42zKzuTC2FYvqEfuagJGgaKZnThrXknTssr7QAObpIcNcpBadOxEpEX6ijLCXDr9N/sBYDWIeADM/JP/wBtkTOg+iQ+zltNQdBqew6qu6vDnMHSSPSTEos8OmL8LLtD99zImUsNwGvzO1HMcoJly9+jGk9TwPVUVmvJiCfLZIxxp2PzyUo6NjTv6bqTfd/EDuORoYieDKg/FmvdlykS7faASdzxusv+zVW0/AIJOsHhe3txXIBefFsYaBIGg26AKlyVkSg2jf4XVaRBiXHcxuNiTPPZJfaosqszFoDmu46HhB+z2MyCxzQSdPFplJjxAyAD56K+9uB7ose7MDJptaWnI7OA8PG4BbqOJA7pLpSsak3GjI1GlhAidZUbgjMNIHIRmI2r2wQfD17IO5g6n59U9STFNNF+Zq8UBc/0heoqfwCN/wBp1HihPH4q9tm6nUOgLcsncEkj5dQsHUu+klU18VqFuUmWjgmUmEWMmr6NIzEi2YMTp6FV/wCogHcLIPvXddEXa+In6LXjrs5Ssf3HtE4HQzAgDoOnYIz2Touuqu0NnUTuePSUBY4LmDnnYNJ3HA6HdbD2StPdU5ywXMMbI09WBJLlxQnx65qNqlmgA0aBwRuicOqktBO6tv7QHUoazpZXbpTmmrHxxyTr2H1vSLuynUoEOyU4dUIkz8LBw534G57AEjqd3la1rWtLycrd/E522Y9BqSY2BTixswxpaXAkyXOO73cn8DoABwlpuWkUqMYLlL+n8+P58iW6wEMAqkkvJ1ceY3AGwHl9U1ssjC54Iktgk9917fMdUAYOUtqW7qWYOJdoY9QujkatLoCa5tN9jCvcg1WZXZgBE7iIjRB4zhbXQ2Byf86JbhJLHCdp0B4Rd699R5DBvz0Q8/c7i06Mff1/dvdSpkHgu5HUZuQmFv7PtLQ53i0UKuH+6qeIGd53meic4e/LDDox85P6TuWeXI9R0W83IbxTWu/3/wC/3/Psd9q1sCNI24Q7rcTsE9r2wcI2/VLCwgwfmExEzJGgMvAKVVrHxappRrt1Ba5zpEAHgSXaQZ0+Ucq+7vmtc33YynL0ndgk7RBk6lc42qAvi7M3Xw8jYq3D6gBaHUpLS7M8uADmkfDB/iG4I6o2jfMzxUZmbqCGuIJMRoYI08l5Rwxpql4cQwDw5socCRzGmi7GnFeo6ck36S/EcGLKLXlzalN7jlI6CIzCTlO4g9Fj7x0OJLfBJATipidTxU5LWvMuicpIGjo6/qpUbN1Zjg4g5Bo3owSZZJ+EHgdUXKMXoymxD7wdAuRBsCOR9FyZyQumD4hbQlFVi2GKUhJlZm6pQVydMrnG0KawTvB6WxSeuFpvZ6jmA9F2V+kmgvUaelbj3And7w0DtyVo762NvcWzHA5HZ2//AEkeuyW2luXVqNHhgznsT1Wk/wDUqqabrQwPDWkdxlYNUfD0NfYRyfNP7ijE7IzolTbWCTund9Ve6ZGrjM6EeQgQInbhCC2Y2C4/P9FIsFe5b5/2BbJx96dPgEDzcA5x+WUfNMqV+6YDRPdKLa/hjo3e5zp83EgfKB6IjDH53gCS6VnClrsblncqftr9DTWAO53KhiVKY7/hEk5NDEdZUQJY55MiNEfH00xMX6jO0LaC0c5iDBlNm2wBlB2um+pB576J0bQmcpBHmEmCG5HsU4hbh4k7jUFJrh2YEN0cNR2IMg/NaSu3wOMaDdY6u45pRpPoGMqdr2HtrdB7A4cifol97Uj9ULZZsjsusOdI518X5Q1d5IEDc6oU2nsbkjG2olN3iBBlhhw5+hVFxiDmU3FzS1vEHrpBndMLezG8LN+1WI+MUtmCD5n9E6MuT0TvG12xzhGJMLdGgE7nlN/2hsRJPWI2+RXz+1fGoKb0MR4O61p2bwSNNc2Aqtc8Fha0SQYa+NpDQAHeiWUhDhl/d1WajWA7kOBPwuEbazK6yucxif8ArlXYkGuII3HYDbYg8oU4rTBab2iZFDmrrzmtmkzzJz6lcqBfXP8A89b/AM3fqvEzji+P3/yJrJ/P/CrFhuVmbpaLFKkrO3RWvsufQquAtn7LNDaQd0ErHVwtLgl3loDyj12WzV1+ZH1Z9F9jKXvH1qxgCWgflEf+q15mFEtcHBj5mBB1HHkr/YSnFm4cnxbd1nvbAB1NumoO/JnRMTT5fkIcacfzOuLqqG6E5d4HwgkCSG8THCVVa5JklP7cQGiP4dZ8kvxWtTBimxubl36BefiyuUdnoTxqLFdq0lrdgIGp50TmzvRRb+7b4v5nfgJXYjSOhI+RMfSEwDdESkzc0V5kvzIOrvqO8RJJP36Ba65aWUW027xt/dLPZjDsz/en4W7eapx+7z1IHwt0/VF7C7PMMqh089V6+q5jtHObG0FCYf4Xz1TW+tc0OCxGydoiMUmW1D8Q1KzF40sd1HB4ITivaRwPmltw2BESOn+bIwEV4dcQXH+of/lqZ3lamfE2Ndx0KT2NnnktcBLjoexj8Ir9hDfiMxrHCxzXEdOD8z9F+iKKF3UqPDYhmaNBq4ROpQGJ0IruOUHQDVPMPbmqtIEAfn/pC4kB75/mui/Qvvs6MXLI18GWxC3pnUNLT0Q9ANB1+q137C1/CquMDB41TIysKePj2Zyo9zNWk5OnRTfiDyWho8yiRZFri0oK+s3UhmEln27LZQ9xXWhuLx3Vcsv/AKs/p916u4SB8yA6uqyVV0TXqIOo5Yux8mBVwisMqEkU+rhHqYVFQJh7L2xfc08onKcx7AcprfpsjkrZ9u9mC2kzKfh92R9EkuaOeowTAaZPcdE3s2ywRpG6UMql1xUDdcrJ081HDJLymOcFzQsx3EYcWjy8krZVzGSp/sD6tR3/AC1805Z7OObBOoQ44VEOc7YusWAVNdn6jzEAj5QfQptVtyYDWxJjj7bpfdkt0a2HNMg9CO3Tg9iUTY48wyXtyuOn/HqFynH5GzxTlFSS+z/4/saB9yKdIU6YkxxueSVn/dE6we57o+leaHJs4QSN46T0RdBoLdimXeydqnQlDD0TCncyMpTC8t/dOAgmQCD2IkHSUsfIdJBhZdGxV6CLqmyJGb6JLiQAYXAQTo3XnYTp1+xT2nD5AkFu+hSz9hdWdnaAaYkNn+I7GoO3APmdiE19UDijvk+l/K/qIKlXKGho+HSeqvqXRc0ab7qeJ2DmDxN9Ql9jV8Qb3U2booxSbkOcPeGu3A89PklprZqrz3j5J6+qxls98CWgzoJ20WSwyoTrymY+l+Q7DXJs1dnRkI40NNeEDhtVNalLMwgH1TEg8qszVakHVDHWETTw/drhIPCZWuFQfJNaNqmRZJkil0Yl3sPSJJzPE8aadl4t/wDsIXIrQikfEqoQzwjKzUJUEIENkCvatN7ME06NSpSI94QRPIDYcRHcc/os4yk55ysEk6f4U29naTqd0KFUFvvJYQe4MfXlFJKS4iG6dm5o+17X27G0/wDdeQ0jmdo/K0WEYSLb94cznvHimBv0WIrYOynctNJulPK4a65g6ST1X0XEsSp5AQ6dPx+qR6XBv4O2pqPyK8CspqElv8WkbTK2rLBuU5oHqlOAX9ANEvAIPoNPqk+IYuXF3ikSY/OiZj9OMzIuU9Cb2tLadYupGRz07pBXqe8MtEuHyI6H9eFojaioCToEjuafuavGQ9JgdRqonFWz1cOSkq7RVRuHUnctP8p58js4LVYLiLavhmHfdLHhtRsOaCD1CTXlsaRzUy4eR/VdFNdGTUJ96f8AY+gkDhxS/FMrBme8DpPJ7DclJLS/eKYdUq1pOzZYJ76MDh80Cbeo85wCP6iST/5Eko5ZF0hMMCT9T/n9f8BNa9e4+OWs5YTDnjo7o09Nz21WxwlzKrJZ8hGnZfOalnJhxJjWZUbd5FQe7LmgHUgldGdMPNita0kbrGhTEB8ntH5WcvcFaw+/Y45QCXA7gxp5hPcXvmuaD25+6TYpdgWtQfzNI0310XcuUnBieLjFTQnxTFGNe2kBnLviGwaOJ6nc+iU0HBh38J2P2S61tzDnn+52TKjQzCOIhUwgl0ZGTHthd95HZaCzvB1WMtbNzDsS37LTYZbg7Iuh3NtbH7bkFF25J7BD2dqEfELlsmyySR4uXq5FaJLZ8PrvS+5qcclXXNaP0QtFhJzHf/ICxL3KJy9kbb2Pw9rKbqzhMaN7nqk+O3ZaTUIl2YEHluvBWspMDbemGkERx17+qzGK0JkHlS41LnyY7Io8KQbgmN7FuX8p7Xq+8EOOh3hYGxpZCtHZ37gIAHqmyaapE0ItOx9StNIa8gK5tMjdyCtKxIlzteggBEVGyNTPqgVLoa229nr7vpJj5IO5re8EFo8+iNdaRllwGYTqHfgIQt6BAwot3oEt7hzTkPoi691A2l30Cj7rXpwTyrrW1kydhsl03oqtdntlZFxz1Nf84R17WAbAXVqwaIjTlJL2q58kfCE1JJAq27ZV7l1QxOVvfSfVSda1GmAWAdv+kTY3XvGZYAI3HoiG0yOq6KSE5ZyboqbZOykPeD5cJJjFcsEDUN2nlO698W7jMPkUmxO5Y/cHyRRhFOwJTk1Rlr3EzwNZ24Kci2DmNLh4oE9JjVK6eGZ64gHIDJ6wtW21ho36os0lFLiF4ZNyfIT0qzqf8RDeYJC01hSGhHzSe8s5B0Kdey1PPRjcs8J8tx9NPRZjnyRTJKMqNDh92W76hOmPDhISS1YmNvoU1MlzY72gxcuXIyKz890aJnxbp3g9u01Gh3UHyg7qqtRG4Tr2Tts3vHkAycoJnjeEM5abKoQ9SQ4vKBbtsdkovBrBTqs0tgESO6T43Uk+ERpCkx5LRTmhToXi2h3mi6FMBczYTuvTpqtb2JoYUGoum6EvtQG7/Edz0HARQeub2dRc6sVINJE8c91Xb2ji8F3hZ35R947TIzUcrkr7Di1EEptlGhmUd1Q3pt6IhzzBO4j7dkSVBXewC6fmPblSECIy5fJDUDyRoTqm2G0hOUgZTsV0dm5HQC+gKT21mtzNB8TdtDupX9QOcS3Rp1AE/LVFOAkhzvCDB8uqBvqQbqwy1c9C+wCsqKmH5pKsqPCZ4bQc8gn4eViZjQrsLMsLid9B5Jo18bIrFqQDP3Y3GsfVAW4karrTdGqLSsqe9pJGx46K32bqGjd5HaMrAgf8hqPyELiFEiCPVC3bTkDxOZkFvoZXQXCVj5S5xo3bnjNAR9u2Qg8HaKlNlQbOAP0TajThPoxtURhcrCF4ism4RPh7dj2H14X0H2Zoe7otECY133O5WRwqzzuYBGrpOo2br94X0el4GS+AByZ6cIc18aRuKrbYBjtwANQIjdYWo4vdPCc43iIqu0PgH1SZ9yQ7KxvqUhR+ewkwt1KRvClRty6NP7qqhT1kyT3T+1pZgI0XOLbNtLbFLaDi7uU0sKWu0np1ULikWrqFQkrODRumNTcv1lgEdVTT2I5OqmCMsazyVQWEujtuE1elbFMgzfUwpXNbTKNuYXjsNnkq2lYFsbH02SZSGJ6FjC9jtdWHbr6qdK4MxqAU7/0nPr9hoqL/AAbKA6CY4HIXJ0dd6BnMEE79tVClRBaM0Cd+VYbhpHhI7jY+UKEkk6eHhb2EtFL8LzfBlMA8wdNZ1VlC2eB4XEdoVtq4SQQD57jyTdr2xpvtqs4fBsproStuv4HQDESdkBWpvYZ4TTErXkRql2H3bmOLKgzUjtyWmeO3Zc47tmctaJVa2dkKNvbTTj6qrGzTpEOY8FrvMQehV+F1c2nXbzRzi3GzMc6kM/Yi8hj6DjrTcY/4u1H1lapj5Xz+i40bqm7+F/gd67FfQGtgJ0JclYGR8LRPMuUFyIk5M+cezB/ftHHuz903x+s5wgmQNIXLl0/rHQ/0zPV2iVGk0ZvReLkp/Uw/9qDbVuqYUHEbLlyOIMiq8cUPRHiXi5ZI2HQVXrOAEFSwB5LpJkmVy5KYXyay3aIV9MeI/wCcL1csl2Cui2mYcAOZlV3Rl8HbovFyzJ9KNj2eMtGRORs9Y1Q+IWzMsZW9dAAfnuuXKiP0im9mTq6OMImi89Vy5KRS+i64cYCGOoHb+65chmChLilMHOCNDqrcKPhC5cif0mr6mXY5/tzyt9ZuJpsJ3LR9ly5Fh+kDxP1ItXLlyaS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3060" name="AutoShape 4" descr="data:image/jpeg;base64,/9j/4AAQSkZJRgABAQAAAQABAAD/2wCEAAkGBxQTEhUUExQVFhQWFxwYGRgYGBccGhgaGBQXGBgXGhcdHCggGBwlHBcXITEhJSkrLi4uFx8zODMsNygtLisBCgoKDg0OGxAQGzQkICUsNCwsNC0sLCwsLCwsLCwsLCwsLCwsLCwsLCwsLCwsLCwsLCwsLCwsLCwsLCwsLCwsLP/AABEIAQMAwgMBIgACEQEDEQH/xAAcAAACAwEBAQEAAAAAAAAAAAAEBQIDBgABBwj/xAA9EAABAwIFAgMHAQcEAQUBAAABAAIRAwQFEiExQVFhInGBBhMykaGxwdEUI0JSYuHwFTNy8ZIHJFOishb/xAAZAQADAQEBAAAAAAAAAAAAAAACAwQBAAX/xAAvEQACAgICAAUCBQMFAAAAAAAAAQIRAyESMQQTIkFRMmEUcZGx8IGh0TNCweHx/9oADAMBAAIRAxEAPwBZd20giJ7FKqeC082sjXSdlqqlMGZ0KX3FvIK8WGWcNHtzxQyb9xthd+6mwMdWhjRAaAPupV8ZYOA7zAWWe5w8lXnJ2VDzaFw8HFvs0n+tUeaUeRVttcUKphuhPBCyrBJVzqmQB23RDzk/YOXhowXZrbnAsw8Jg/RZm5tXtMO0IWh9msfbWBpk+Nv1HVEY5Yiq2R8Q27oJOVg4uKdSRiKlGTBKHfaM3lEXVfJo+Q5AVLqdANFsZTHzjj+Dqtk2JmAOUJd2cZYMzsi3Nc7YQFKlZxq47J6yuK2xD8JCfSoXVGS4Fw2UXtnUIq4cwk+KHdOqWvqR4RqFTF2jzckOEqCKlKYJOyqt2dTsqhV0hXhgjRELIXFUa5Qo27TM7KdGuADwvDWIEQuOCW1GgQVbhlRrqrQT4cw+4Sl2pjXyTnBsMghzvQfkoZNRVsKKcnSPoXtRjAqZaNL/AG2AAx/EY+wWcrXAZB1OsfNcCp248cO4E9l585cpHq4saxx+469yxlGTBq1NQP5GA7n+pxG3AHdBEaAkafw9+6qfW94+JknefoFZUDwYcQSOBsB0S8rUY0g8Mec9lclcvIXKaz0uJrbnEKF2JyinXj4hlFN/UmT4Tvqk9/aOp+B41jfgidweR3WRtaj6bgwk6HkHWdRrytFTxmoW5S7M0CAHAHKOjSdR6L0sihk+zPFUMmFX3EFr2oA0mAgrq3hocJB+/ZOabwWyDPHf5eqHqM8bg7dmkHg8yOvHokRhKL30HLMpKl2JJqNOob9UuxK5e4loGvC1NSnPG6W3mF53A9Om/wA0UcyXYcsMpLTsz9g2vTqtqt0c36jkFfVMOxAVWB40PI6HosraMLYa4Bx6xr6o41XU9mEdYhdOfJi/LSQR7QYUysQ8DxgajqEgZbgbBFi5zuysqmYmNeu3dB3fvmkkjMDuYCFxfQ/DkSW0dXhokpVdXubRqpuKri6HyOxC5tVgMkaDjqqceFL1SJ8/jJS9MNC55JME7LyBEcppSss2ZwZAOoHRUmxOsNJPYKlTiee4SXaBGhX0NQVeLAwJa4HnQq2nh5AJ8UdwV1oymLjT1hE07TxAj4Ryif2Bzj4AfOPuUWy0fAZrpusnkjBWzoY5TdIpNoYgASdZ5TDCqJ8WY6j/ACUTRoqyoMsOG7fqOQo3leTR6CwLE1I9NvIglW0bdz/3dMSQNXHYdyVDErum2C2RoJkjV3JHQaiAqsNxRzahptIJcAYCzhStmyy8nSD7a0DNSDm6/lTfvPJVxcTvuh6gIOoUM25u2elihHHGkUFw7fNcoe6b/IvFvEbzM9ZYrp7qtmLRs7lo7HonZNJse6LntOxO+qEq2jWzqJbvz6eaYWFm4tBPPaIHkq8k1VnnYpSjonYznDhLYM6b+ndC1MTzVnucPESZjkjSfontCiGhLcWp6eBjZJ1MAacnzW4/EquLVkmbF6ucdHtC4ad0WGA7LPse/K4U5LmweunOnyRFtfFoBeI8v0WvByVmw8RxdDcWmuiKp0y4QUJZYvTMeIf9bq+risE+4bJ5Lj9glLBJ6Q+fiIrYtu8KAdIEEcr0XFRsSdO4B+ae2dN7253lni4BBj9D2PULytYgjUjyW5ZSjL5Mw8JRp6M/jDadak4ObFQDwkbE/hY63IzAu2bv+FvbyyDQRwBp+ix37LmuMseCZJ9JhUwk3ATkjHncTV4AaQGd4zSPC3t1RtW/oHdgbrwqaFkQ3QadeyW37wNAJKVftQxQdcuQbd16bWyzxO4H6lC4dWc+oHdONYnrBVeG2JyyZ1Mpvh9iWvA4iUMZJWomzi/S5Fr7JrWHvr6pXVpAiDonl1S2CAvCxg5nnT5Qkrk0kPuKbYJAaJ2H27oPGbxjjlohxEBokeJxO5jjUxHZMcNt6dWoBXeWUzwNz68La4XYUaRy0msEct3PcncqvHHjHlRFlyc5cbM5jvsm02Bn/fDA4u7gTlHZfPvZquzRzic4O/Xsvt2KgGk/MQG5TJPkvgdjdAghrQSD4SOk7o6cotAKlOz6Hb1Q8NMHXXVSu2npI5Q+GOBptMmYTK5w9z2SBp0G5Sfw/wAFXn+7FPunfzBcjP2J3T7LkHky+B3nL5FlEGHe6ZmJfq52xPJ8k1Y54HwyRGg5KfWl9hNJoGetUjjIR+B90sxv2stocLW3c138zxx2EnWUX4O9tkf4qtJEadu4wXlrRPinp27oW/xSypky19UgGGh2VszHiO5Ea6QkNy6pUMvJBO4B0S64sGzvA8ym4/Kx6oTkjky++hr/AP0VE1M5ptpO+H93IbG2o1k90oxCtUrO/dNLmkwCB+eNF7QsabXAubm15mPVa+ndU3ABrQIjaEc8/p0rBx+HqWzIWVmWAe8bJBJjXSY6jsmdu4N2zNJOpgd4149FpP2Vr2kHRwEtd16tP4QjLIgcSEueb08ojY405cZ6FFximUa5nf0gwT+qvscVbVLg0QW9Tp5eaY1bARJAQ1K2bJI3Gkf5ylxzKeqGT8OsdeolWc6MpaWk669CJB8iEFSaA/UaR+UfpMFUXtHJNTcI02uznGPsF32JgM920x5JLSqay4T5KVtal4NSNCdB5bnyRzbYB0Eemn3WZNoPG6YZaXVKNXBvQHSfUqy6rgAFtTb+XUxzsRP0Sm+s3uZFMgGZ22jv0S803wQ8jNG40+3ZdhxpbTF+Iytumh9b4nV1zZXTy5uonold3cnX+ZBYbe5KmVxlum+2+yuvrpgcXNGeRpliAY03P6p0sSfYmOWS0iygX52agt3MiJ04H57prb3tShLmH0KzdmczgXEyOdYHZaaA5v5SZ5nCSrooxYFOD5d/J5iPtDSvKRoVnOZPLTHz6hfPa7BbVXNa/O0bEchaHGMNky0AH7rNXNgS7R3iPEbKmEoSWieUMkZdGiwzFgaYLpHZE1PaCoPC12v2CX3rQGU2tGWNCd5Qtajo7tvCU5/BUoJLaDjiFf8AnC5KG3unxH/xXLuM/k7lD4NMKIiIUqVBxl0EtaWg6aCdQCe8IF+JNAJlTt8VJbUa06OAMdS05h/ndDDHtNiMuTWg+ZlDOe3mPVKKuLxshxcudxp3XeR8nLN8Gihp3IhGWuUbEBZlgfyQIU21n9VnlfAXm/Jtrm4cxmVjmF7tN5yjk/50KhhtwWMJqS52+0NjYRO5WPY9xqMJOxmeBqmzrwucS6oHdp+QATvKtaJ5ZKkPy41NTt0VV28UxJiTwlbKlUABugmZ1KNZQnxO3ScqUEOwNzlsGbUzCYgg6nquxGqX0jTmCY37EJgQdABvproPmk2M0zuNwdR/nCCMrRRNU6GLbprWBo2Aj5aIF16Qd0Ncv/dtYNXyI8zyrLegxglxzOG/menZF7AJhX+oGYaNfPhDmjn+KfI/ZXVbTM2WaOPIVFnSIdqfEODz5Ib5KkFXF8mTb7P0yc0ajZeV7IDhOba6DtIh0bH7yq7gtbUaHRr2/KHHCbfq9jsuWFVBdg1phQ0kdwDPzIR1agKbS7Mf+OivrbhrDmcY26n+GT06oHEqFSm4scCHN0IIiDHmfmtm23cv0NxpRVR7E17duO9Pbv8A2S82xfBLSMu2uv8AdMKAfmObbhHMbwVyfHpDGm/cQhxJIdI4GaN1RaZmEhxa4HdwjTtCf3tk1wH/ACH10VL8Oa3Ro15Ry4pa9xcJTt37C43lH/AuRRtz0C8S+CGc38AgpsygR4ueiFa/I7MwCQjKWhiNIVbqJ1MQCrro8tqxbUYC8mO8HYfqnGFYRWrQ5uUMGknsOByqrXD5cC6Y5Gy2ja1MUwGjLAiAhlk1rZyiZm9wdzcoy5SBBOsO1JlU0KAmIW3tcRzUzRqNFRn8B2czrB5HZJnWjA/TnbzWSqcbgbGUoS9Qv/08eaoo4awPmQ1x56JwZbpyToqadrMZiJBMaKaGOd2VSzQapFhqw7SCI8tVbUxFoEEOkdl49rWgNkAmYkgCY5J2QNEZ6pA1Ea9p69PJMbvTMhDirD6GIs3G/Qq/ErgVWk6Z4hsceazt/RLH5YiNjrqmrHAsyt7DTfQbruK6NbfYEMNLHZnHNuNNwiGlgY9umqspUXE77HVB4lQIeI3J2G/yQ1fQXWgvD4DADoSEPdvM6aniUIazmnUz9ipC+BWxx1Kzsk7hQRVxDbO0gx5gdYPAUbW8bVdk965rHEAh0luh0Om+olL7l5JB+im21EaDXyVGuyKn0N8TuXUAfE17W7OAIMbbSfulf+tg8qu8pPyw4bjqkb7ZzWy5py8x99FkoQbtDcc5pUzSDEhyi8PxClnmrLmwdGuDSOkEgrO2YZGYGQRA10VV0zQwcsaA/wA3ogjGNjJznRqr/FaVSo0MfUDRE53Zi3U7FsaCRoqzXzEEuKQNfRbRDGlxqEy6G6feVBlyNvEI6o8mG+hWLPxTtmj8PUrlmjiJ7/MfouQ+S/gb+JiOrfDs0FwmNdeqPNMAax28k9uLW3bY0qnvP/cHUtnQt58o81n72/YabQB4gTJncGIEdtVmWLsTjkhTe3uQZiNCYCIo3BA1JgxI+qVXl2NnRG6oddOdsIHUoI4/cNy2a+hftaJLvDyefRLbVz6jjUaZ1POg8/RZouLtJJ/spWFV4lskAnUTpvpKojHQietm3sGsd7x1arlqMbNMZSWvOstkbHaPVCHFGNOu44SZtXK0NLtzsCrbRjS7XfqiyelUDj9TD6TjWcZJaCOBroZ34WkwjDmMaco8+pSm3DWhaDC6reXQOsT9FA5OTPTUUo7I18LFUEEa7t8xssnSc4PLGgzJniCNwtxe4kymDHidwvnZrPNY5TLnEkk9zJCfGDkTyyKA0o3bmHXVA4hdQ8HxTvyNeDKd3BbkEt8f30WbxSs6RI8P1HkVqxcWc81raI29R1R+UaymDsKDXN5Kn7K0m5nOiRGh9U+q0gX9lk2HGn0Z66bBE7SmdtRa8aEFeY1ZS0ZfiG3fsq8Jpe7OUlpdAd4XTlB3a7+odAlwdvQU4rjvsJuaNNwDToen5CoqWJbq2NvQ+abUKTc0jxEdPtqOqjdOLuNdtPuR/wBIMkJxla9zcWaHBp+xjsSw1jiXSWaeJnB7t/RCtt5GsBvE7+fZaS7w33he1jmOIaXAkkBwaJLW6fH2MaghZq7tsroLSG/EAf15VUFyWybJJW6KG2QDtC6ewP3KsfmaeT3Lv7Kr3hH8MzseQqsxmE7YhxQyzH+YfMLkHlK5dT+TKRfTxP3jHBsyydOrd5Hkfug7MVagJa05WkAnbU8dzCa2GCQQQcvTefmtfeYH7myo1GgBj3HMOc51JPEHhA2qdLoJx4yWz5uzDXkmdT9FosBwtr3H38hrW+Fo3cenyRVOjMuj8Ii2r+7cHATEGD5pUclv1DJQ1oExnB5Gam2Azwu09R6pXTt27/hfTMXIEFhBFWm1zxoRp8DhHMaRvoeqw9WyHvWhpAa4gTwJMap+WFqhGPJW2C0MPY4gxsi24PmMtlvkj6NmadQB0ZDseDv+ia0KrTtop+LRTy5bQjubKpRZmPiA+aBZizjIBygcBbKs4EQdVn77Amk5qYAJ44XKNDYzB8Jeaj3EguytJj7fqo2lrlqNJa7MXDyEnn0XYK4U21A/QnQyY9EThT3muHhrqmWYER5ESR85VOPiobZPkx5JTtLX9v1GF3bLP42zKzuTC2FYvqEfuagJGgaKZnThrXknTssr7QAObpIcNcpBadOxEpEX6ijLCXDr9N/sBYDWIeADM/JP/wBtkTOg+iQ+zltNQdBqew6qu6vDnMHSSPSTEos8OmL8LLtD99zImUsNwGvzO1HMcoJly9+jGk9TwPVUVmvJiCfLZIxxp2PzyUo6NjTv6bqTfd/EDuORoYieDKg/FmvdlykS7faASdzxusv+zVW0/AIJOsHhe3txXIBefFsYaBIGg26AKlyVkSg2jf4XVaRBiXHcxuNiTPPZJfaosqszFoDmu46HhB+z2MyCxzQSdPFplJjxAyAD56K+9uB7ose7MDJptaWnI7OA8PG4BbqOJA7pLpSsak3GjI1GlhAidZUbgjMNIHIRmI2r2wQfD17IO5g6n59U9STFNNF+Zq8UBc/0heoqfwCN/wBp1HihPH4q9tm6nUOgLcsncEkj5dQsHUu+klU18VqFuUmWjgmUmEWMmr6NIzEi2YMTp6FV/wCogHcLIPvXddEXa+In6LXjrs5Ssf3HtE4HQzAgDoOnYIz2Touuqu0NnUTuePSUBY4LmDnnYNJ3HA6HdbD2StPdU5ywXMMbI09WBJLlxQnx65qNqlmgA0aBwRuicOqktBO6tv7QHUoazpZXbpTmmrHxxyTr2H1vSLuynUoEOyU4dUIkz8LBw534G57AEjqd3la1rWtLycrd/E522Y9BqSY2BTixswxpaXAkyXOO73cn8DoABwlpuWkUqMYLlL+n8+P58iW6wEMAqkkvJ1ceY3AGwHl9U1ssjC54Iktgk9917fMdUAYOUtqW7qWYOJdoY9QujkatLoCa5tN9jCvcg1WZXZgBE7iIjRB4zhbXQ2Byf86JbhJLHCdp0B4Rd699R5DBvz0Q8/c7i06Mff1/dvdSpkHgu5HUZuQmFv7PtLQ53i0UKuH+6qeIGd53meic4e/LDDox85P6TuWeXI9R0W83IbxTWu/3/wC/3/Psd9q1sCNI24Q7rcTsE9r2wcI2/VLCwgwfmExEzJGgMvAKVVrHxappRrt1Ba5zpEAHgSXaQZ0+Ucq+7vmtc33YynL0ndgk7RBk6lc42qAvi7M3Xw8jYq3D6gBaHUpLS7M8uADmkfDB/iG4I6o2jfMzxUZmbqCGuIJMRoYI08l5Rwxpql4cQwDw5socCRzGmi7GnFeo6ck36S/EcGLKLXlzalN7jlI6CIzCTlO4g9Fj7x0OJLfBJATipidTxU5LWvMuicpIGjo6/qpUbN1Zjg4g5Bo3owSZZJ+EHgdUXKMXoymxD7wdAuRBsCOR9FyZyQumD4hbQlFVi2GKUhJlZm6pQVydMrnG0KawTvB6WxSeuFpvZ6jmA9F2V+kmgvUaelbj3And7w0DtyVo762NvcWzHA5HZ2//AEkeuyW2luXVqNHhgznsT1Wk/wDUqqabrQwPDWkdxlYNUfD0NfYRyfNP7ijE7IzolTbWCTund9Ve6ZGrjM6EeQgQInbhCC2Y2C4/P9FIsFe5b5/2BbJx96dPgEDzcA5x+WUfNMqV+6YDRPdKLa/hjo3e5zp83EgfKB6IjDH53gCS6VnClrsblncqftr9DTWAO53KhiVKY7/hEk5NDEdZUQJY55MiNEfH00xMX6jO0LaC0c5iDBlNm2wBlB2um+pB576J0bQmcpBHmEmCG5HsU4hbh4k7jUFJrh2YEN0cNR2IMg/NaSu3wOMaDdY6u45pRpPoGMqdr2HtrdB7A4cifol97Uj9ULZZsjsusOdI518X5Q1d5IEDc6oU2nsbkjG2olN3iBBlhhw5+hVFxiDmU3FzS1vEHrpBndMLezG8LN+1WI+MUtmCD5n9E6MuT0TvG12xzhGJMLdGgE7nlN/2hsRJPWI2+RXz+1fGoKb0MR4O61p2bwSNNc2Aqtc8Fha0SQYa+NpDQAHeiWUhDhl/d1WajWA7kOBPwuEbazK6yucxif8ArlXYkGuII3HYDbYg8oU4rTBab2iZFDmrrzmtmkzzJz6lcqBfXP8A89b/AM3fqvEzji+P3/yJrJ/P/CrFhuVmbpaLFKkrO3RWvsufQquAtn7LNDaQd0ErHVwtLgl3loDyj12WzV1+ZH1Z9F9jKXvH1qxgCWgflEf+q15mFEtcHBj5mBB1HHkr/YSnFm4cnxbd1nvbAB1NumoO/JnRMTT5fkIcacfzOuLqqG6E5d4HwgkCSG8THCVVa5JklP7cQGiP4dZ8kvxWtTBimxubl36BefiyuUdnoTxqLFdq0lrdgIGp50TmzvRRb+7b4v5nfgJXYjSOhI+RMfSEwDdESkzc0V5kvzIOrvqO8RJJP36Ba65aWUW027xt/dLPZjDsz/en4W7eapx+7z1IHwt0/VF7C7PMMqh089V6+q5jtHObG0FCYf4Xz1TW+tc0OCxGydoiMUmW1D8Q1KzF40sd1HB4ITivaRwPmltw2BESOn+bIwEV4dcQXH+of/lqZ3lamfE2Ndx0KT2NnnktcBLjoexj8Ir9hDfiMxrHCxzXEdOD8z9F+iKKF3UqPDYhmaNBq4ROpQGJ0IruOUHQDVPMPbmqtIEAfn/pC4kB75/mui/Qvvs6MXLI18GWxC3pnUNLT0Q9ANB1+q137C1/CquMDB41TIysKePj2Zyo9zNWk5OnRTfiDyWho8yiRZFri0oK+s3UhmEln27LZQ9xXWhuLx3Vcsv/AKs/p916u4SB8yA6uqyVV0TXqIOo5Yux8mBVwisMqEkU+rhHqYVFQJh7L2xfc08onKcx7AcprfpsjkrZ9u9mC2kzKfh92R9EkuaOeowTAaZPcdE3s2ywRpG6UMql1xUDdcrJ081HDJLymOcFzQsx3EYcWjy8krZVzGSp/sD6tR3/AC1805Z7OObBOoQ44VEOc7YusWAVNdn6jzEAj5QfQptVtyYDWxJjj7bpfdkt0a2HNMg9CO3Tg9iUTY48wyXtyuOn/HqFynH5GzxTlFSS+z/4/saB9yKdIU6YkxxueSVn/dE6we57o+leaHJs4QSN46T0RdBoLdimXeydqnQlDD0TCncyMpTC8t/dOAgmQCD2IkHSUsfIdJBhZdGxV6CLqmyJGb6JLiQAYXAQTo3XnYTp1+xT2nD5AkFu+hSz9hdWdnaAaYkNn+I7GoO3APmdiE19UDijvk+l/K/qIKlXKGho+HSeqvqXRc0ab7qeJ2DmDxN9Ql9jV8Qb3U2booxSbkOcPeGu3A89PklprZqrz3j5J6+qxls98CWgzoJ20WSwyoTrymY+l+Q7DXJs1dnRkI40NNeEDhtVNalLMwgH1TEg8qszVakHVDHWETTw/drhIPCZWuFQfJNaNqmRZJkil0Yl3sPSJJzPE8aadl4t/wDsIXIrQikfEqoQzwjKzUJUEIENkCvatN7ME06NSpSI94QRPIDYcRHcc/os4yk55ysEk6f4U29naTqd0KFUFvvJYQe4MfXlFJKS4iG6dm5o+17X27G0/wDdeQ0jmdo/K0WEYSLb94cznvHimBv0WIrYOynctNJulPK4a65g6ST1X0XEsSp5AQ6dPx+qR6XBv4O2pqPyK8CspqElv8WkbTK2rLBuU5oHqlOAX9ANEvAIPoNPqk+IYuXF3ikSY/OiZj9OMzIuU9Cb2tLadYupGRz07pBXqe8MtEuHyI6H9eFojaioCToEjuafuavGQ9JgdRqonFWz1cOSkq7RVRuHUnctP8p58js4LVYLiLavhmHfdLHhtRsOaCD1CTXlsaRzUy4eR/VdFNdGTUJ96f8AY+gkDhxS/FMrBme8DpPJ7DclJLS/eKYdUq1pOzZYJ76MDh80Cbeo85wCP6iST/5Eko5ZF0hMMCT9T/n9f8BNa9e4+OWs5YTDnjo7o09Nz21WxwlzKrJZ8hGnZfOalnJhxJjWZUbd5FQe7LmgHUgldGdMPNita0kbrGhTEB8ntH5WcvcFaw+/Y45QCXA7gxp5hPcXvmuaD25+6TYpdgWtQfzNI0310XcuUnBieLjFTQnxTFGNe2kBnLviGwaOJ6nc+iU0HBh38J2P2S61tzDnn+52TKjQzCOIhUwgl0ZGTHthd95HZaCzvB1WMtbNzDsS37LTYZbg7Iuh3NtbH7bkFF25J7BD2dqEfELlsmyySR4uXq5FaJLZ8PrvS+5qcclXXNaP0QtFhJzHf/ICxL3KJy9kbb2Pw9rKbqzhMaN7nqk+O3ZaTUIl2YEHluvBWspMDbemGkERx17+qzGK0JkHlS41LnyY7Io8KQbgmN7FuX8p7Xq+8EOOh3hYGxpZCtHZ37gIAHqmyaapE0ItOx9StNIa8gK5tMjdyCtKxIlzteggBEVGyNTPqgVLoa229nr7vpJj5IO5re8EFo8+iNdaRllwGYTqHfgIQt6BAwot3oEt7hzTkPoi691A2l30Cj7rXpwTyrrW1kydhsl03oqtdntlZFxz1Nf84R17WAbAXVqwaIjTlJL2q58kfCE1JJAq27ZV7l1QxOVvfSfVSda1GmAWAdv+kTY3XvGZYAI3HoiG0yOq6KSE5ZyboqbZOykPeD5cJJjFcsEDUN2nlO698W7jMPkUmxO5Y/cHyRRhFOwJTk1Rlr3EzwNZ24Kci2DmNLh4oE9JjVK6eGZ64gHIDJ6wtW21ho36os0lFLiF4ZNyfIT0qzqf8RDeYJC01hSGhHzSe8s5B0Kdey1PPRjcs8J8tx9NPRZjnyRTJKMqNDh92W76hOmPDhISS1YmNvoU1MlzY72gxcuXIyKz890aJnxbp3g9u01Gh3UHyg7qqtRG4Tr2Tts3vHkAycoJnjeEM5abKoQ9SQ4vKBbtsdkovBrBTqs0tgESO6T43Uk+ERpCkx5LRTmhToXi2h3mi6FMBczYTuvTpqtb2JoYUGoum6EvtQG7/Edz0HARQeub2dRc6sVINJE8c91Xb2ji8F3hZ35R947TIzUcrkr7Di1EEptlGhmUd1Q3pt6IhzzBO4j7dkSVBXewC6fmPblSECIy5fJDUDyRoTqm2G0hOUgZTsV0dm5HQC+gKT21mtzNB8TdtDupX9QOcS3Rp1AE/LVFOAkhzvCDB8uqBvqQbqwy1c9C+wCsqKmH5pKsqPCZ4bQc8gn4eViZjQrsLMsLid9B5Jo18bIrFqQDP3Y3GsfVAW4karrTdGqLSsqe9pJGx46K32bqGjd5HaMrAgf8hqPyELiFEiCPVC3bTkDxOZkFvoZXQXCVj5S5xo3bnjNAR9u2Qg8HaKlNlQbOAP0TajThPoxtURhcrCF4ism4RPh7dj2H14X0H2Zoe7otECY133O5WRwqzzuYBGrpOo2br94X0el4GS+AByZ6cIc18aRuKrbYBjtwANQIjdYWo4vdPCc43iIqu0PgH1SZ9yQ7KxvqUhR+ewkwt1KRvClRty6NP7qqhT1kyT3T+1pZgI0XOLbNtLbFLaDi7uU0sKWu0np1ULikWrqFQkrODRumNTcv1lgEdVTT2I5OqmCMsazyVQWEujtuE1elbFMgzfUwpXNbTKNuYXjsNnkq2lYFsbH02SZSGJ6FjC9jtdWHbr6qdK4MxqAU7/0nPr9hoqL/AAbKA6CY4HIXJ0dd6BnMEE79tVClRBaM0Cd+VYbhpHhI7jY+UKEkk6eHhb2EtFL8LzfBlMA8wdNZ1VlC2eB4XEdoVtq4SQQD57jyTdr2xpvtqs4fBsproStuv4HQDESdkBWpvYZ4TTErXkRql2H3bmOLKgzUjtyWmeO3Zc47tmctaJVa2dkKNvbTTj6qrGzTpEOY8FrvMQehV+F1c2nXbzRzi3GzMc6kM/Yi8hj6DjrTcY/4u1H1lapj5Xz+i40bqm7+F/gd67FfQGtgJ0JclYGR8LRPMuUFyIk5M+cezB/ftHHuz903x+s5wgmQNIXLl0/rHQ/0zPV2iVGk0ZvReLkp/Uw/9qDbVuqYUHEbLlyOIMiq8cUPRHiXi5ZI2HQVXrOAEFSwB5LpJkmVy5KYXyay3aIV9MeI/wCcL1csl2Cui2mYcAOZlV3Rl8HbovFyzJ9KNj2eMtGRORs9Y1Q+IWzMsZW9dAAfnuuXKiP0im9mTq6OMImi89Vy5KRS+i64cYCGOoHb+65chmChLilMHOCNDqrcKPhC5cif0mr6mXY5/tzyt9ZuJpsJ3LR9ly5Fh+kDxP1ItXLlyaS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457200" y="1905000"/>
            <a:ext cx="8077200" cy="369332"/>
          </a:xfrm>
          <a:prstGeom prst="rect">
            <a:avLst/>
          </a:prstGeom>
        </p:spPr>
        <p:txBody>
          <a:bodyPr wrap="square">
            <a:spAutoFit/>
          </a:bodyPr>
          <a:lstStyle/>
          <a:p>
            <a:pPr algn="just"/>
            <a:endParaRPr lang="vi-VN" dirty="0">
              <a:latin typeface="Times New Roman" pitchFamily="18" charset="0"/>
              <a:cs typeface="Times New Roman" pitchFamily="18" charset="0"/>
            </a:endParaRPr>
          </a:p>
        </p:txBody>
      </p:sp>
      <p:sp>
        <p:nvSpPr>
          <p:cNvPr id="10" name="Rectangle 9"/>
          <p:cNvSpPr/>
          <p:nvPr/>
        </p:nvSpPr>
        <p:spPr>
          <a:xfrm>
            <a:off x="457200" y="3886200"/>
            <a:ext cx="8077200" cy="369332"/>
          </a:xfrm>
          <a:prstGeom prst="rect">
            <a:avLst/>
          </a:prstGeom>
        </p:spPr>
        <p:txBody>
          <a:bodyPr wrap="square">
            <a:spAutoFit/>
          </a:bodyPr>
          <a:lstStyle/>
          <a:p>
            <a:pPr>
              <a:buFontTx/>
              <a:buChar char="-"/>
            </a:pPr>
            <a:endParaRPr lang="vi-VN" dirty="0">
              <a:latin typeface="Times New Roman" pitchFamily="18" charset="0"/>
              <a:cs typeface="Times New Roman" pitchFamily="18" charset="0"/>
            </a:endParaRPr>
          </a:p>
        </p:txBody>
      </p:sp>
      <p:pic>
        <p:nvPicPr>
          <p:cNvPr id="180226" name="Picture 2"/>
          <p:cNvPicPr>
            <a:picLocks noChangeAspect="1" noChangeArrowheads="1"/>
          </p:cNvPicPr>
          <p:nvPr/>
        </p:nvPicPr>
        <p:blipFill>
          <a:blip r:embed="rId2"/>
          <a:srcRect/>
          <a:stretch>
            <a:fillRect/>
          </a:stretch>
        </p:blipFill>
        <p:spPr bwMode="auto">
          <a:xfrm>
            <a:off x="304800" y="914400"/>
            <a:ext cx="8458200" cy="5018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8305800" cy="861774"/>
          </a:xfrm>
          <a:prstGeom prst="rect">
            <a:avLst/>
          </a:prstGeom>
        </p:spPr>
        <p:txBody>
          <a:bodyPr wrap="square">
            <a:spAutoFit/>
          </a:bodyPr>
          <a:lstStyle/>
          <a:p>
            <a:r>
              <a:rPr lang="en-US" sz="2400" b="1" dirty="0" smtClean="0">
                <a:latin typeface="Times New Roman" pitchFamily="18" charset="0"/>
                <a:cs typeface="Times New Roman" pitchFamily="18" charset="0"/>
              </a:rPr>
              <a:t>2.7.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vẽ</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thuyết</a:t>
            </a:r>
            <a:r>
              <a:rPr lang="en-US" sz="2400" b="1" dirty="0" smtClean="0">
                <a:latin typeface="Times New Roman" pitchFamily="18" charset="0"/>
                <a:cs typeface="Times New Roman" pitchFamily="18" charset="0"/>
              </a:rPr>
              <a:t> minh </a:t>
            </a:r>
            <a:r>
              <a:rPr lang="en-US" sz="2400" b="1" dirty="0" err="1" smtClean="0">
                <a:latin typeface="Times New Roman" pitchFamily="18" charset="0"/>
                <a:cs typeface="Times New Roman" pitchFamily="18" charset="0"/>
              </a:rPr>
              <a:t>về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endParaRPr lang="en-US" sz="2400" b="1" dirty="0" smtClean="0">
              <a:latin typeface="Times New Roman" pitchFamily="18" charset="0"/>
              <a:cs typeface="Times New Roman" pitchFamily="18" charset="0"/>
            </a:endParaRPr>
          </a:p>
          <a:p>
            <a:pPr algn="just">
              <a:lnSpc>
                <a:spcPct val="130000"/>
              </a:lnSpc>
            </a:pPr>
            <a:endParaRPr lang="en-US" sz="2000" b="1" dirty="0" smtClean="0">
              <a:latin typeface="Times New Roman" pitchFamily="18" charset="0"/>
              <a:cs typeface="Times New Roman" pitchFamily="18" charset="0"/>
            </a:endParaRPr>
          </a:p>
        </p:txBody>
      </p:sp>
      <p:sp>
        <p:nvSpPr>
          <p:cNvPr id="173058" name="AutoShape 2" descr="data:image/jpeg;base64,/9j/4AAQSkZJRgABAQAAAQABAAD/2wCEAAkGBxQTEhUUExQVFhQWFxwYGRgYGBccGhgaGBQXGBgXGhcdHCggGBwlHBcXITEhJSkrLi4uFx8zODMsNygtLisBCgoKDg0OGxAQGzQkICUsNCwsNC0sLCwsLCwsLCwsLCwsLCwsLCwsLCwsLCwsLCwsLCwsLCwsLCwsLCwsLCwsLP/AABEIAQMAwgMBIgACEQEDEQH/xAAcAAACAwEBAQEAAAAAAAAAAAAEBQIDBgABBwj/xAA9EAABAwIFAgMHAQcEAQUBAAABAAIRAwQFEiExQVFhInGBBhMykaGxwdEUI0JSYuHwFTNy8ZIHJFOishb/xAAZAQADAQEBAAAAAAAAAAAAAAACAwQBAAX/xAAvEQACAgICAAUCBQMFAAAAAAAAAQIRAyESMQQTIkFRMmEUcZGx8IGh0TNCweHx/9oADAMBAAIRAxEAPwBZd20giJ7FKqeC082sjXSdlqqlMGZ0KX3FvIK8WGWcNHtzxQyb9xthd+6mwMdWhjRAaAPupV8ZYOA7zAWWe5w8lXnJ2VDzaFw8HFvs0n+tUeaUeRVttcUKphuhPBCyrBJVzqmQB23RDzk/YOXhowXZrbnAsw8Jg/RZm5tXtMO0IWh9msfbWBpk+Nv1HVEY5Yiq2R8Q27oJOVg4uKdSRiKlGTBKHfaM3lEXVfJo+Q5AVLqdANFsZTHzjj+Dqtk2JmAOUJd2cZYMzsi3Nc7YQFKlZxq47J6yuK2xD8JCfSoXVGS4Fw2UXtnUIq4cwk+KHdOqWvqR4RqFTF2jzckOEqCKlKYJOyqt2dTsqhV0hXhgjRELIXFUa5Qo27TM7KdGuADwvDWIEQuOCW1GgQVbhlRrqrQT4cw+4Sl2pjXyTnBsMghzvQfkoZNRVsKKcnSPoXtRjAqZaNL/AG2AAx/EY+wWcrXAZB1OsfNcCp248cO4E9l585cpHq4saxx+469yxlGTBq1NQP5GA7n+pxG3AHdBEaAkafw9+6qfW94+JknefoFZUDwYcQSOBsB0S8rUY0g8Mec9lclcvIXKaz0uJrbnEKF2JyinXj4hlFN/UmT4Tvqk9/aOp+B41jfgidweR3WRtaj6bgwk6HkHWdRrytFTxmoW5S7M0CAHAHKOjSdR6L0sihk+zPFUMmFX3EFr2oA0mAgrq3hocJB+/ZOabwWyDPHf5eqHqM8bg7dmkHg8yOvHokRhKL30HLMpKl2JJqNOob9UuxK5e4loGvC1NSnPG6W3mF53A9Om/wA0UcyXYcsMpLTsz9g2vTqtqt0c36jkFfVMOxAVWB40PI6HosraMLYa4Bx6xr6o41XU9mEdYhdOfJi/LSQR7QYUysQ8DxgajqEgZbgbBFi5zuysqmYmNeu3dB3fvmkkjMDuYCFxfQ/DkSW0dXhokpVdXubRqpuKri6HyOxC5tVgMkaDjqqceFL1SJ8/jJS9MNC55JME7LyBEcppSss2ZwZAOoHRUmxOsNJPYKlTiee4SXaBGhX0NQVeLAwJa4HnQq2nh5AJ8UdwV1oymLjT1hE07TxAj4Ryif2Bzj4AfOPuUWy0fAZrpusnkjBWzoY5TdIpNoYgASdZ5TDCqJ8WY6j/ACUTRoqyoMsOG7fqOQo3leTR6CwLE1I9NvIglW0bdz/3dMSQNXHYdyVDErum2C2RoJkjV3JHQaiAqsNxRzahptIJcAYCzhStmyy8nSD7a0DNSDm6/lTfvPJVxcTvuh6gIOoUM25u2elihHHGkUFw7fNcoe6b/IvFvEbzM9ZYrp7qtmLRs7lo7HonZNJse6LntOxO+qEq2jWzqJbvz6eaYWFm4tBPPaIHkq8k1VnnYpSjonYznDhLYM6b+ndC1MTzVnucPESZjkjSfontCiGhLcWp6eBjZJ1MAacnzW4/EquLVkmbF6ucdHtC4ad0WGA7LPse/K4U5LmweunOnyRFtfFoBeI8v0WvByVmw8RxdDcWmuiKp0y4QUJZYvTMeIf9bq+risE+4bJ5Lj9glLBJ6Q+fiIrYtu8KAdIEEcr0XFRsSdO4B+ae2dN7253lni4BBj9D2PULytYgjUjyW5ZSjL5Mw8JRp6M/jDadak4ObFQDwkbE/hY63IzAu2bv+FvbyyDQRwBp+ix37LmuMseCZJ9JhUwk3ATkjHncTV4AaQGd4zSPC3t1RtW/oHdgbrwqaFkQ3QadeyW37wNAJKVftQxQdcuQbd16bWyzxO4H6lC4dWc+oHdONYnrBVeG2JyyZ1Mpvh9iWvA4iUMZJWomzi/S5Fr7JrWHvr6pXVpAiDonl1S2CAvCxg5nnT5Qkrk0kPuKbYJAaJ2H27oPGbxjjlohxEBokeJxO5jjUxHZMcNt6dWoBXeWUzwNz68La4XYUaRy0msEct3PcncqvHHjHlRFlyc5cbM5jvsm02Bn/fDA4u7gTlHZfPvZquzRzic4O/Xsvt2KgGk/MQG5TJPkvgdjdAghrQSD4SOk7o6cotAKlOz6Hb1Q8NMHXXVSu2npI5Q+GOBptMmYTK5w9z2SBp0G5Sfw/wAFXn+7FPunfzBcjP2J3T7LkHky+B3nL5FlEGHe6ZmJfq52xPJ8k1Y54HwyRGg5KfWl9hNJoGetUjjIR+B90sxv2stocLW3c138zxx2EnWUX4O9tkf4qtJEadu4wXlrRPinp27oW/xSypky19UgGGh2VszHiO5Ea6QkNy6pUMvJBO4B0S64sGzvA8ym4/Kx6oTkjky++hr/AP0VE1M5ptpO+H93IbG2o1k90oxCtUrO/dNLmkwCB+eNF7QsabXAubm15mPVa+ndU3ABrQIjaEc8/p0rBx+HqWzIWVmWAe8bJBJjXSY6jsmdu4N2zNJOpgd4149FpP2Vr2kHRwEtd16tP4QjLIgcSEueb08ojY405cZ6FFximUa5nf0gwT+qvscVbVLg0QW9Tp5eaY1bARJAQ1K2bJI3Gkf5ylxzKeqGT8OsdeolWc6MpaWk669CJB8iEFSaA/UaR+UfpMFUXtHJNTcI02uznGPsF32JgM920x5JLSqay4T5KVtal4NSNCdB5bnyRzbYB0Eemn3WZNoPG6YZaXVKNXBvQHSfUqy6rgAFtTb+XUxzsRP0Sm+s3uZFMgGZ22jv0S803wQ8jNG40+3ZdhxpbTF+Iytumh9b4nV1zZXTy5uonold3cnX+ZBYbe5KmVxlum+2+yuvrpgcXNGeRpliAY03P6p0sSfYmOWS0iygX52agt3MiJ04H57prb3tShLmH0KzdmczgXEyOdYHZaaA5v5SZ5nCSrooxYFOD5d/J5iPtDSvKRoVnOZPLTHz6hfPa7BbVXNa/O0bEchaHGMNky0AH7rNXNgS7R3iPEbKmEoSWieUMkZdGiwzFgaYLpHZE1PaCoPC12v2CX3rQGU2tGWNCd5Qtajo7tvCU5/BUoJLaDjiFf8AnC5KG3unxH/xXLuM/k7lD4NMKIiIUqVBxl0EtaWg6aCdQCe8IF+JNAJlTt8VJbUa06OAMdS05h/ndDDHtNiMuTWg+ZlDOe3mPVKKuLxshxcudxp3XeR8nLN8Gihp3IhGWuUbEBZlgfyQIU21n9VnlfAXm/Jtrm4cxmVjmF7tN5yjk/50KhhtwWMJqS52+0NjYRO5WPY9xqMJOxmeBqmzrwucS6oHdp+QATvKtaJ5ZKkPy41NTt0VV28UxJiTwlbKlUABugmZ1KNZQnxO3ScqUEOwNzlsGbUzCYgg6nquxGqX0jTmCY37EJgQdABvproPmk2M0zuNwdR/nCCMrRRNU6GLbprWBo2Aj5aIF16Qd0Ncv/dtYNXyI8zyrLegxglxzOG/menZF7AJhX+oGYaNfPhDmjn+KfI/ZXVbTM2WaOPIVFnSIdqfEODz5Ib5KkFXF8mTb7P0yc0ajZeV7IDhOba6DtIh0bH7yq7gtbUaHRr2/KHHCbfq9jsuWFVBdg1phQ0kdwDPzIR1agKbS7Mf+OivrbhrDmcY26n+GT06oHEqFSm4scCHN0IIiDHmfmtm23cv0NxpRVR7E17duO9Pbv8A2S82xfBLSMu2uv8AdMKAfmObbhHMbwVyfHpDGm/cQhxJIdI4GaN1RaZmEhxa4HdwjTtCf3tk1wH/ACH10VL8Oa3Ro15Ry4pa9xcJTt37C43lH/AuRRtz0C8S+CGc38AgpsygR4ueiFa/I7MwCQjKWhiNIVbqJ1MQCrro8tqxbUYC8mO8HYfqnGFYRWrQ5uUMGknsOByqrXD5cC6Y5Gy2ja1MUwGjLAiAhlk1rZyiZm9wdzcoy5SBBOsO1JlU0KAmIW3tcRzUzRqNFRn8B2czrB5HZJnWjA/TnbzWSqcbgbGUoS9Qv/08eaoo4awPmQ1x56JwZbpyToqadrMZiJBMaKaGOd2VSzQapFhqw7SCI8tVbUxFoEEOkdl49rWgNkAmYkgCY5J2QNEZ6pA1Ea9p69PJMbvTMhDirD6GIs3G/Qq/ErgVWk6Z4hsceazt/RLH5YiNjrqmrHAsyt7DTfQbruK6NbfYEMNLHZnHNuNNwiGlgY9umqspUXE77HVB4lQIeI3J2G/yQ1fQXWgvD4DADoSEPdvM6aniUIazmnUz9ipC+BWxx1Kzsk7hQRVxDbO0gx5gdYPAUbW8bVdk965rHEAh0luh0Om+olL7l5JB+im21EaDXyVGuyKn0N8TuXUAfE17W7OAIMbbSfulf+tg8qu8pPyw4bjqkb7ZzWy5py8x99FkoQbtDcc5pUzSDEhyi8PxClnmrLmwdGuDSOkEgrO2YZGYGQRA10VV0zQwcsaA/wA3ogjGNjJznRqr/FaVSo0MfUDRE53Zi3U7FsaCRoqzXzEEuKQNfRbRDGlxqEy6G6feVBlyNvEI6o8mG+hWLPxTtmj8PUrlmjiJ7/MfouQ+S/gb+JiOrfDs0FwmNdeqPNMAax28k9uLW3bY0qnvP/cHUtnQt58o81n72/YabQB4gTJncGIEdtVmWLsTjkhTe3uQZiNCYCIo3BA1JgxI+qVXl2NnRG6oddOdsIHUoI4/cNy2a+hftaJLvDyefRLbVz6jjUaZ1POg8/RZouLtJJ/spWFV4lskAnUTpvpKojHQietm3sGsd7x1arlqMbNMZSWvOstkbHaPVCHFGNOu44SZtXK0NLtzsCrbRjS7XfqiyelUDj9TD6TjWcZJaCOBroZ34WkwjDmMaco8+pSm3DWhaDC6reXQOsT9FA5OTPTUUo7I18LFUEEa7t8xssnSc4PLGgzJniCNwtxe4kymDHidwvnZrPNY5TLnEkk9zJCfGDkTyyKA0o3bmHXVA4hdQ8HxTvyNeDKd3BbkEt8f30WbxSs6RI8P1HkVqxcWc81raI29R1R+UaymDsKDXN5Kn7K0m5nOiRGh9U+q0gX9lk2HGn0Z66bBE7SmdtRa8aEFeY1ZS0ZfiG3fsq8Jpe7OUlpdAd4XTlB3a7+odAlwdvQU4rjvsJuaNNwDToen5CoqWJbq2NvQ+abUKTc0jxEdPtqOqjdOLuNdtPuR/wBIMkJxla9zcWaHBp+xjsSw1jiXSWaeJnB7t/RCtt5GsBvE7+fZaS7w33he1jmOIaXAkkBwaJLW6fH2MaghZq7tsroLSG/EAf15VUFyWybJJW6KG2QDtC6ewP3KsfmaeT3Lv7Kr3hH8MzseQqsxmE7YhxQyzH+YfMLkHlK5dT+TKRfTxP3jHBsyydOrd5Hkfug7MVagJa05WkAnbU8dzCa2GCQQQcvTefmtfeYH7myo1GgBj3HMOc51JPEHhA2qdLoJx4yWz5uzDXkmdT9FosBwtr3H38hrW+Fo3cenyRVOjMuj8Ii2r+7cHATEGD5pUclv1DJQ1oExnB5Gam2Azwu09R6pXTt27/hfTMXIEFhBFWm1zxoRp8DhHMaRvoeqw9WyHvWhpAa4gTwJMap+WFqhGPJW2C0MPY4gxsi24PmMtlvkj6NmadQB0ZDseDv+ia0KrTtop+LRTy5bQjubKpRZmPiA+aBZizjIBygcBbKs4EQdVn77Amk5qYAJ44XKNDYzB8Jeaj3EguytJj7fqo2lrlqNJa7MXDyEnn0XYK4U21A/QnQyY9EThT3muHhrqmWYER5ESR85VOPiobZPkx5JTtLX9v1GF3bLP42zKzuTC2FYvqEfuagJGgaKZnThrXknTssr7QAObpIcNcpBadOxEpEX6ijLCXDr9N/sBYDWIeADM/JP/wBtkTOg+iQ+zltNQdBqew6qu6vDnMHSSPSTEos8OmL8LLtD99zImUsNwGvzO1HMcoJly9+jGk9TwPVUVmvJiCfLZIxxp2PzyUo6NjTv6bqTfd/EDuORoYieDKg/FmvdlykS7faASdzxusv+zVW0/AIJOsHhe3txXIBefFsYaBIGg26AKlyVkSg2jf4XVaRBiXHcxuNiTPPZJfaosqszFoDmu46HhB+z2MyCxzQSdPFplJjxAyAD56K+9uB7ose7MDJptaWnI7OA8PG4BbqOJA7pLpSsak3GjI1GlhAidZUbgjMNIHIRmI2r2wQfD17IO5g6n59U9STFNNF+Zq8UBc/0heoqfwCN/wBp1HihPH4q9tm6nUOgLcsncEkj5dQsHUu+klU18VqFuUmWjgmUmEWMmr6NIzEi2YMTp6FV/wCogHcLIPvXddEXa+In6LXjrs5Ssf3HtE4HQzAgDoOnYIz2Touuqu0NnUTuePSUBY4LmDnnYNJ3HA6HdbD2StPdU5ywXMMbI09WBJLlxQnx65qNqlmgA0aBwRuicOqktBO6tv7QHUoazpZXbpTmmrHxxyTr2H1vSLuynUoEOyU4dUIkz8LBw534G57AEjqd3la1rWtLycrd/E522Y9BqSY2BTixswxpaXAkyXOO73cn8DoABwlpuWkUqMYLlL+n8+P58iW6wEMAqkkvJ1ceY3AGwHl9U1ssjC54Iktgk9917fMdUAYOUtqW7qWYOJdoY9QujkatLoCa5tN9jCvcg1WZXZgBE7iIjRB4zhbXQ2Byf86JbhJLHCdp0B4Rd699R5DBvz0Q8/c7i06Mff1/dvdSpkHgu5HUZuQmFv7PtLQ53i0UKuH+6qeIGd53meic4e/LDDox85P6TuWeXI9R0W83IbxTWu/3/wC/3/Psd9q1sCNI24Q7rcTsE9r2wcI2/VLCwgwfmExEzJGgMvAKVVrHxappRrt1Ba5zpEAHgSXaQZ0+Ucq+7vmtc33YynL0ndgk7RBk6lc42qAvi7M3Xw8jYq3D6gBaHUpLS7M8uADmkfDB/iG4I6o2jfMzxUZmbqCGuIJMRoYI08l5Rwxpql4cQwDw5socCRzGmi7GnFeo6ck36S/EcGLKLXlzalN7jlI6CIzCTlO4g9Fj7x0OJLfBJATipidTxU5LWvMuicpIGjo6/qpUbN1Zjg4g5Bo3owSZZJ+EHgdUXKMXoymxD7wdAuRBsCOR9FyZyQumD4hbQlFVi2GKUhJlZm6pQVydMrnG0KawTvB6WxSeuFpvZ6jmA9F2V+kmgvUaelbj3And7w0DtyVo762NvcWzHA5HZ2//AEkeuyW2luXVqNHhgznsT1Wk/wDUqqabrQwPDWkdxlYNUfD0NfYRyfNP7ijE7IzolTbWCTund9Ve6ZGrjM6EeQgQInbhCC2Y2C4/P9FIsFe5b5/2BbJx96dPgEDzcA5x+WUfNMqV+6YDRPdKLa/hjo3e5zp83EgfKB6IjDH53gCS6VnClrsblncqftr9DTWAO53KhiVKY7/hEk5NDEdZUQJY55MiNEfH00xMX6jO0LaC0c5iDBlNm2wBlB2um+pB576J0bQmcpBHmEmCG5HsU4hbh4k7jUFJrh2YEN0cNR2IMg/NaSu3wOMaDdY6u45pRpPoGMqdr2HtrdB7A4cifol97Uj9ULZZsjsusOdI518X5Q1d5IEDc6oU2nsbkjG2olN3iBBlhhw5+hVFxiDmU3FzS1vEHrpBndMLezG8LN+1WI+MUtmCD5n9E6MuT0TvG12xzhGJMLdGgE7nlN/2hsRJPWI2+RXz+1fGoKb0MR4O61p2bwSNNc2Aqtc8Fha0SQYa+NpDQAHeiWUhDhl/d1WajWA7kOBPwuEbazK6yucxif8ArlXYkGuII3HYDbYg8oU4rTBab2iZFDmrrzmtmkzzJz6lcqBfXP8A89b/AM3fqvEzji+P3/yJrJ/P/CrFhuVmbpaLFKkrO3RWvsufQquAtn7LNDaQd0ErHVwtLgl3loDyj12WzV1+ZH1Z9F9jKXvH1qxgCWgflEf+q15mFEtcHBj5mBB1HHkr/YSnFm4cnxbd1nvbAB1NumoO/JnRMTT5fkIcacfzOuLqqG6E5d4HwgkCSG8THCVVa5JklP7cQGiP4dZ8kvxWtTBimxubl36BefiyuUdnoTxqLFdq0lrdgIGp50TmzvRRb+7b4v5nfgJXYjSOhI+RMfSEwDdESkzc0V5kvzIOrvqO8RJJP36Ba65aWUW027xt/dLPZjDsz/en4W7eapx+7z1IHwt0/VF7C7PMMqh089V6+q5jtHObG0FCYf4Xz1TW+tc0OCxGydoiMUmW1D8Q1KzF40sd1HB4ITivaRwPmltw2BESOn+bIwEV4dcQXH+of/lqZ3lamfE2Ndx0KT2NnnktcBLjoexj8Ir9hDfiMxrHCxzXEdOD8z9F+iKKF3UqPDYhmaNBq4ROpQGJ0IruOUHQDVPMPbmqtIEAfn/pC4kB75/mui/Qvvs6MXLI18GWxC3pnUNLT0Q9ANB1+q137C1/CquMDB41TIysKePj2Zyo9zNWk5OnRTfiDyWho8yiRZFri0oK+s3UhmEln27LZQ9xXWhuLx3Vcsv/AKs/p916u4SB8yA6uqyVV0TXqIOo5Yux8mBVwisMqEkU+rhHqYVFQJh7L2xfc08onKcx7AcprfpsjkrZ9u9mC2kzKfh92R9EkuaOeowTAaZPcdE3s2ywRpG6UMql1xUDdcrJ081HDJLymOcFzQsx3EYcWjy8krZVzGSp/sD6tR3/AC1805Z7OObBOoQ44VEOc7YusWAVNdn6jzEAj5QfQptVtyYDWxJjj7bpfdkt0a2HNMg9CO3Tg9iUTY48wyXtyuOn/HqFynH5GzxTlFSS+z/4/saB9yKdIU6YkxxueSVn/dE6we57o+leaHJs4QSN46T0RdBoLdimXeydqnQlDD0TCncyMpTC8t/dOAgmQCD2IkHSUsfIdJBhZdGxV6CLqmyJGb6JLiQAYXAQTo3XnYTp1+xT2nD5AkFu+hSz9hdWdnaAaYkNn+I7GoO3APmdiE19UDijvk+l/K/qIKlXKGho+HSeqvqXRc0ab7qeJ2DmDxN9Ql9jV8Qb3U2booxSbkOcPeGu3A89PklprZqrz3j5J6+qxls98CWgzoJ20WSwyoTrymY+l+Q7DXJs1dnRkI40NNeEDhtVNalLMwgH1TEg8qszVakHVDHWETTw/drhIPCZWuFQfJNaNqmRZJkil0Yl3sPSJJzPE8aadl4t/wDsIXIrQikfEqoQzwjKzUJUEIENkCvatN7ME06NSpSI94QRPIDYcRHcc/os4yk55ysEk6f4U29naTqd0KFUFvvJYQe4MfXlFJKS4iG6dm5o+17X27G0/wDdeQ0jmdo/K0WEYSLb94cznvHimBv0WIrYOynctNJulPK4a65g6ST1X0XEsSp5AQ6dPx+qR6XBv4O2pqPyK8CspqElv8WkbTK2rLBuU5oHqlOAX9ANEvAIPoNPqk+IYuXF3ikSY/OiZj9OMzIuU9Cb2tLadYupGRz07pBXqe8MtEuHyI6H9eFojaioCToEjuafuavGQ9JgdRqonFWz1cOSkq7RVRuHUnctP8p58js4LVYLiLavhmHfdLHhtRsOaCD1CTXlsaRzUy4eR/VdFNdGTUJ96f8AY+gkDhxS/FMrBme8DpPJ7DclJLS/eKYdUq1pOzZYJ76MDh80Cbeo85wCP6iST/5Eko5ZF0hMMCT9T/n9f8BNa9e4+OWs5YTDnjo7o09Nz21WxwlzKrJZ8hGnZfOalnJhxJjWZUbd5FQe7LmgHUgldGdMPNita0kbrGhTEB8ntH5WcvcFaw+/Y45QCXA7gxp5hPcXvmuaD25+6TYpdgWtQfzNI0310XcuUnBieLjFTQnxTFGNe2kBnLviGwaOJ6nc+iU0HBh38J2P2S61tzDnn+52TKjQzCOIhUwgl0ZGTHthd95HZaCzvB1WMtbNzDsS37LTYZbg7Iuh3NtbH7bkFF25J7BD2dqEfELlsmyySR4uXq5FaJLZ8PrvS+5qcclXXNaP0QtFhJzHf/ICxL3KJy9kbb2Pw9rKbqzhMaN7nqk+O3ZaTUIl2YEHluvBWspMDbemGkERx17+qzGK0JkHlS41LnyY7Io8KQbgmN7FuX8p7Xq+8EOOh3hYGxpZCtHZ37gIAHqmyaapE0ItOx9StNIa8gK5tMjdyCtKxIlzteggBEVGyNTPqgVLoa229nr7vpJj5IO5re8EFo8+iNdaRllwGYTqHfgIQt6BAwot3oEt7hzTkPoi691A2l30Cj7rXpwTyrrW1kydhsl03oqtdntlZFxz1Nf84R17WAbAXVqwaIjTlJL2q58kfCE1JJAq27ZV7l1QxOVvfSfVSda1GmAWAdv+kTY3XvGZYAI3HoiG0yOq6KSE5ZyboqbZOykPeD5cJJjFcsEDUN2nlO698W7jMPkUmxO5Y/cHyRRhFOwJTk1Rlr3EzwNZ24Kci2DmNLh4oE9JjVK6eGZ64gHIDJ6wtW21ho36os0lFLiF4ZNyfIT0qzqf8RDeYJC01hSGhHzSe8s5B0Kdey1PPRjcs8J8tx9NPRZjnyRTJKMqNDh92W76hOmPDhISS1YmNvoU1MlzY72gxcuXIyKz890aJnxbp3g9u01Gh3UHyg7qqtRG4Tr2Tts3vHkAycoJnjeEM5abKoQ9SQ4vKBbtsdkovBrBTqs0tgESO6T43Uk+ERpCkx5LRTmhToXi2h3mi6FMBczYTuvTpqtb2JoYUGoum6EvtQG7/Edz0HARQeub2dRc6sVINJE8c91Xb2ji8F3hZ35R947TIzUcrkr7Di1EEptlGhmUd1Q3pt6IhzzBO4j7dkSVBXewC6fmPblSECIy5fJDUDyRoTqm2G0hOUgZTsV0dm5HQC+gKT21mtzNB8TdtDupX9QOcS3Rp1AE/LVFOAkhzvCDB8uqBvqQbqwy1c9C+wCsqKmH5pKsqPCZ4bQc8gn4eViZjQrsLMsLid9B5Jo18bIrFqQDP3Y3GsfVAW4karrTdGqLSsqe9pJGx46K32bqGjd5HaMrAgf8hqPyELiFEiCPVC3bTkDxOZkFvoZXQXCVj5S5xo3bnjNAR9u2Qg8HaKlNlQbOAP0TajThPoxtURhcrCF4ism4RPh7dj2H14X0H2Zoe7otECY133O5WRwqzzuYBGrpOo2br94X0el4GS+AByZ6cIc18aRuKrbYBjtwANQIjdYWo4vdPCc43iIqu0PgH1SZ9yQ7KxvqUhR+ewkwt1KRvClRty6NP7qqhT1kyT3T+1pZgI0XOLbNtLbFLaDi7uU0sKWu0np1ULikWrqFQkrODRumNTcv1lgEdVTT2I5OqmCMsazyVQWEujtuE1elbFMgzfUwpXNbTKNuYXjsNnkq2lYFsbH02SZSGJ6FjC9jtdWHbr6qdK4MxqAU7/0nPr9hoqL/AAbKA6CY4HIXJ0dd6BnMEE79tVClRBaM0Cd+VYbhpHhI7jY+UKEkk6eHhb2EtFL8LzfBlMA8wdNZ1VlC2eB4XEdoVtq4SQQD57jyTdr2xpvtqs4fBsproStuv4HQDESdkBWpvYZ4TTErXkRql2H3bmOLKgzUjtyWmeO3Zc47tmctaJVa2dkKNvbTTj6qrGzTpEOY8FrvMQehV+F1c2nXbzRzi3GzMc6kM/Yi8hj6DjrTcY/4u1H1lapj5Xz+i40bqm7+F/gd67FfQGtgJ0JclYGR8LRPMuUFyIk5M+cezB/ftHHuz903x+s5wgmQNIXLl0/rHQ/0zPV2iVGk0ZvReLkp/Uw/9qDbVuqYUHEbLlyOIMiq8cUPRHiXi5ZI2HQVXrOAEFSwB5LpJkmVy5KYXyay3aIV9MeI/wCcL1csl2Cui2mYcAOZlV3Rl8HbovFyzJ9KNj2eMtGRORs9Y1Q+IWzMsZW9dAAfnuuXKiP0im9mTq6OMImi89Vy5KRS+i64cYCGOoHb+65chmChLilMHOCNDqrcKPhC5cif0mr6mXY5/tzyt9ZuJpsJ3LR9ly5Fh+kDxP1ItXLlyaS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3060" name="AutoShape 4" descr="data:image/jpeg;base64,/9j/4AAQSkZJRgABAQAAAQABAAD/2wCEAAkGBxQTEhUUExQVFhQWFxwYGRgYGBccGhgaGBQXGBgXGhcdHCggGBwlHBcXITEhJSkrLi4uFx8zODMsNygtLisBCgoKDg0OGxAQGzQkICUsNCwsNC0sLCwsLCwsLCwsLCwsLCwsLCwsLCwsLCwsLCwsLCwsLCwsLCwsLCwsLCwsLP/AABEIAQMAwgMBIgACEQEDEQH/xAAcAAACAwEBAQEAAAAAAAAAAAAEBQIDBgABBwj/xAA9EAABAwIFAgMHAQcEAQUBAAABAAIRAwQFEiExQVFhInGBBhMykaGxwdEUI0JSYuHwFTNy8ZIHJFOishb/xAAZAQADAQEBAAAAAAAAAAAAAAACAwQBAAX/xAAvEQACAgICAAUCBQMFAAAAAAAAAQIRAyESMQQTIkFRMmEUcZGx8IGh0TNCweHx/9oADAMBAAIRAxEAPwBZd20giJ7FKqeC082sjXSdlqqlMGZ0KX3FvIK8WGWcNHtzxQyb9xthd+6mwMdWhjRAaAPupV8ZYOA7zAWWe5w8lXnJ2VDzaFw8HFvs0n+tUeaUeRVttcUKphuhPBCyrBJVzqmQB23RDzk/YOXhowXZrbnAsw8Jg/RZm5tXtMO0IWh9msfbWBpk+Nv1HVEY5Yiq2R8Q27oJOVg4uKdSRiKlGTBKHfaM3lEXVfJo+Q5AVLqdANFsZTHzjj+Dqtk2JmAOUJd2cZYMzsi3Nc7YQFKlZxq47J6yuK2xD8JCfSoXVGS4Fw2UXtnUIq4cwk+KHdOqWvqR4RqFTF2jzckOEqCKlKYJOyqt2dTsqhV0hXhgjRELIXFUa5Qo27TM7KdGuADwvDWIEQuOCW1GgQVbhlRrqrQT4cw+4Sl2pjXyTnBsMghzvQfkoZNRVsKKcnSPoXtRjAqZaNL/AG2AAx/EY+wWcrXAZB1OsfNcCp248cO4E9l585cpHq4saxx+469yxlGTBq1NQP5GA7n+pxG3AHdBEaAkafw9+6qfW94+JknefoFZUDwYcQSOBsB0S8rUY0g8Mec9lclcvIXKaz0uJrbnEKF2JyinXj4hlFN/UmT4Tvqk9/aOp+B41jfgidweR3WRtaj6bgwk6HkHWdRrytFTxmoW5S7M0CAHAHKOjSdR6L0sihk+zPFUMmFX3EFr2oA0mAgrq3hocJB+/ZOabwWyDPHf5eqHqM8bg7dmkHg8yOvHokRhKL30HLMpKl2JJqNOob9UuxK5e4loGvC1NSnPG6W3mF53A9Om/wA0UcyXYcsMpLTsz9g2vTqtqt0c36jkFfVMOxAVWB40PI6HosraMLYa4Bx6xr6o41XU9mEdYhdOfJi/LSQR7QYUysQ8DxgajqEgZbgbBFi5zuysqmYmNeu3dB3fvmkkjMDuYCFxfQ/DkSW0dXhokpVdXubRqpuKri6HyOxC5tVgMkaDjqqceFL1SJ8/jJS9MNC55JME7LyBEcppSss2ZwZAOoHRUmxOsNJPYKlTiee4SXaBGhX0NQVeLAwJa4HnQq2nh5AJ8UdwV1oymLjT1hE07TxAj4Ryif2Bzj4AfOPuUWy0fAZrpusnkjBWzoY5TdIpNoYgASdZ5TDCqJ8WY6j/ACUTRoqyoMsOG7fqOQo3leTR6CwLE1I9NvIglW0bdz/3dMSQNXHYdyVDErum2C2RoJkjV3JHQaiAqsNxRzahptIJcAYCzhStmyy8nSD7a0DNSDm6/lTfvPJVxcTvuh6gIOoUM25u2elihHHGkUFw7fNcoe6b/IvFvEbzM9ZYrp7qtmLRs7lo7HonZNJse6LntOxO+qEq2jWzqJbvz6eaYWFm4tBPPaIHkq8k1VnnYpSjonYznDhLYM6b+ndC1MTzVnucPESZjkjSfontCiGhLcWp6eBjZJ1MAacnzW4/EquLVkmbF6ucdHtC4ad0WGA7LPse/K4U5LmweunOnyRFtfFoBeI8v0WvByVmw8RxdDcWmuiKp0y4QUJZYvTMeIf9bq+risE+4bJ5Lj9glLBJ6Q+fiIrYtu8KAdIEEcr0XFRsSdO4B+ae2dN7253lni4BBj9D2PULytYgjUjyW5ZSjL5Mw8JRp6M/jDadak4ObFQDwkbE/hY63IzAu2bv+FvbyyDQRwBp+ix37LmuMseCZJ9JhUwk3ATkjHncTV4AaQGd4zSPC3t1RtW/oHdgbrwqaFkQ3QadeyW37wNAJKVftQxQdcuQbd16bWyzxO4H6lC4dWc+oHdONYnrBVeG2JyyZ1Mpvh9iWvA4iUMZJWomzi/S5Fr7JrWHvr6pXVpAiDonl1S2CAvCxg5nnT5Qkrk0kPuKbYJAaJ2H27oPGbxjjlohxEBokeJxO5jjUxHZMcNt6dWoBXeWUzwNz68La4XYUaRy0msEct3PcncqvHHjHlRFlyc5cbM5jvsm02Bn/fDA4u7gTlHZfPvZquzRzic4O/Xsvt2KgGk/MQG5TJPkvgdjdAghrQSD4SOk7o6cotAKlOz6Hb1Q8NMHXXVSu2npI5Q+GOBptMmYTK5w9z2SBp0G5Sfw/wAFXn+7FPunfzBcjP2J3T7LkHky+B3nL5FlEGHe6ZmJfq52xPJ8k1Y54HwyRGg5KfWl9hNJoGetUjjIR+B90sxv2stocLW3c138zxx2EnWUX4O9tkf4qtJEadu4wXlrRPinp27oW/xSypky19UgGGh2VszHiO5Ea6QkNy6pUMvJBO4B0S64sGzvA8ym4/Kx6oTkjky++hr/AP0VE1M5ptpO+H93IbG2o1k90oxCtUrO/dNLmkwCB+eNF7QsabXAubm15mPVa+ndU3ABrQIjaEc8/p0rBx+HqWzIWVmWAe8bJBJjXSY6jsmdu4N2zNJOpgd4149FpP2Vr2kHRwEtd16tP4QjLIgcSEueb08ojY405cZ6FFximUa5nf0gwT+qvscVbVLg0QW9Tp5eaY1bARJAQ1K2bJI3Gkf5ylxzKeqGT8OsdeolWc6MpaWk669CJB8iEFSaA/UaR+UfpMFUXtHJNTcI02uznGPsF32JgM920x5JLSqay4T5KVtal4NSNCdB5bnyRzbYB0Eemn3WZNoPG6YZaXVKNXBvQHSfUqy6rgAFtTb+XUxzsRP0Sm+s3uZFMgGZ22jv0S803wQ8jNG40+3ZdhxpbTF+Iytumh9b4nV1zZXTy5uonold3cnX+ZBYbe5KmVxlum+2+yuvrpgcXNGeRpliAY03P6p0sSfYmOWS0iygX52agt3MiJ04H57prb3tShLmH0KzdmczgXEyOdYHZaaA5v5SZ5nCSrooxYFOD5d/J5iPtDSvKRoVnOZPLTHz6hfPa7BbVXNa/O0bEchaHGMNky0AH7rNXNgS7R3iPEbKmEoSWieUMkZdGiwzFgaYLpHZE1PaCoPC12v2CX3rQGU2tGWNCd5Qtajo7tvCU5/BUoJLaDjiFf8AnC5KG3unxH/xXLuM/k7lD4NMKIiIUqVBxl0EtaWg6aCdQCe8IF+JNAJlTt8VJbUa06OAMdS05h/ndDDHtNiMuTWg+ZlDOe3mPVKKuLxshxcudxp3XeR8nLN8Gihp3IhGWuUbEBZlgfyQIU21n9VnlfAXm/Jtrm4cxmVjmF7tN5yjk/50KhhtwWMJqS52+0NjYRO5WPY9xqMJOxmeBqmzrwucS6oHdp+QATvKtaJ5ZKkPy41NTt0VV28UxJiTwlbKlUABugmZ1KNZQnxO3ScqUEOwNzlsGbUzCYgg6nquxGqX0jTmCY37EJgQdABvproPmk2M0zuNwdR/nCCMrRRNU6GLbprWBo2Aj5aIF16Qd0Ncv/dtYNXyI8zyrLegxglxzOG/menZF7AJhX+oGYaNfPhDmjn+KfI/ZXVbTM2WaOPIVFnSIdqfEODz5Ib5KkFXF8mTb7P0yc0ajZeV7IDhOba6DtIh0bH7yq7gtbUaHRr2/KHHCbfq9jsuWFVBdg1phQ0kdwDPzIR1agKbS7Mf+OivrbhrDmcY26n+GT06oHEqFSm4scCHN0IIiDHmfmtm23cv0NxpRVR7E17duO9Pbv8A2S82xfBLSMu2uv8AdMKAfmObbhHMbwVyfHpDGm/cQhxJIdI4GaN1RaZmEhxa4HdwjTtCf3tk1wH/ACH10VL8Oa3Ro15Ry4pa9xcJTt37C43lH/AuRRtz0C8S+CGc38AgpsygR4ueiFa/I7MwCQjKWhiNIVbqJ1MQCrro8tqxbUYC8mO8HYfqnGFYRWrQ5uUMGknsOByqrXD5cC6Y5Gy2ja1MUwGjLAiAhlk1rZyiZm9wdzcoy5SBBOsO1JlU0KAmIW3tcRzUzRqNFRn8B2czrB5HZJnWjA/TnbzWSqcbgbGUoS9Qv/08eaoo4awPmQ1x56JwZbpyToqadrMZiJBMaKaGOd2VSzQapFhqw7SCI8tVbUxFoEEOkdl49rWgNkAmYkgCY5J2QNEZ6pA1Ea9p69PJMbvTMhDirD6GIs3G/Qq/ErgVWk6Z4hsceazt/RLH5YiNjrqmrHAsyt7DTfQbruK6NbfYEMNLHZnHNuNNwiGlgY9umqspUXE77HVB4lQIeI3J2G/yQ1fQXWgvD4DADoSEPdvM6aniUIazmnUz9ipC+BWxx1Kzsk7hQRVxDbO0gx5gdYPAUbW8bVdk965rHEAh0luh0Om+olL7l5JB+im21EaDXyVGuyKn0N8TuXUAfE17W7OAIMbbSfulf+tg8qu8pPyw4bjqkb7ZzWy5py8x99FkoQbtDcc5pUzSDEhyi8PxClnmrLmwdGuDSOkEgrO2YZGYGQRA10VV0zQwcsaA/wA3ogjGNjJznRqr/FaVSo0MfUDRE53Zi3U7FsaCRoqzXzEEuKQNfRbRDGlxqEy6G6feVBlyNvEI6o8mG+hWLPxTtmj8PUrlmjiJ7/MfouQ+S/gb+JiOrfDs0FwmNdeqPNMAax28k9uLW3bY0qnvP/cHUtnQt58o81n72/YabQB4gTJncGIEdtVmWLsTjkhTe3uQZiNCYCIo3BA1JgxI+qVXl2NnRG6oddOdsIHUoI4/cNy2a+hftaJLvDyefRLbVz6jjUaZ1POg8/RZouLtJJ/spWFV4lskAnUTpvpKojHQietm3sGsd7x1arlqMbNMZSWvOstkbHaPVCHFGNOu44SZtXK0NLtzsCrbRjS7XfqiyelUDj9TD6TjWcZJaCOBroZ34WkwjDmMaco8+pSm3DWhaDC6reXQOsT9FA5OTPTUUo7I18LFUEEa7t8xssnSc4PLGgzJniCNwtxe4kymDHidwvnZrPNY5TLnEkk9zJCfGDkTyyKA0o3bmHXVA4hdQ8HxTvyNeDKd3BbkEt8f30WbxSs6RI8P1HkVqxcWc81raI29R1R+UaymDsKDXN5Kn7K0m5nOiRGh9U+q0gX9lk2HGn0Z66bBE7SmdtRa8aEFeY1ZS0ZfiG3fsq8Jpe7OUlpdAd4XTlB3a7+odAlwdvQU4rjvsJuaNNwDToen5CoqWJbq2NvQ+abUKTc0jxEdPtqOqjdOLuNdtPuR/wBIMkJxla9zcWaHBp+xjsSw1jiXSWaeJnB7t/RCtt5GsBvE7+fZaS7w33he1jmOIaXAkkBwaJLW6fH2MaghZq7tsroLSG/EAf15VUFyWybJJW6KG2QDtC6ewP3KsfmaeT3Lv7Kr3hH8MzseQqsxmE7YhxQyzH+YfMLkHlK5dT+TKRfTxP3jHBsyydOrd5Hkfug7MVagJa05WkAnbU8dzCa2GCQQQcvTefmtfeYH7myo1GgBj3HMOc51JPEHhA2qdLoJx4yWz5uzDXkmdT9FosBwtr3H38hrW+Fo3cenyRVOjMuj8Ii2r+7cHATEGD5pUclv1DJQ1oExnB5Gam2Azwu09R6pXTt27/hfTMXIEFhBFWm1zxoRp8DhHMaRvoeqw9WyHvWhpAa4gTwJMap+WFqhGPJW2C0MPY4gxsi24PmMtlvkj6NmadQB0ZDseDv+ia0KrTtop+LRTy5bQjubKpRZmPiA+aBZizjIBygcBbKs4EQdVn77Amk5qYAJ44XKNDYzB8Jeaj3EguytJj7fqo2lrlqNJa7MXDyEnn0XYK4U21A/QnQyY9EThT3muHhrqmWYER5ESR85VOPiobZPkx5JTtLX9v1GF3bLP42zKzuTC2FYvqEfuagJGgaKZnThrXknTssr7QAObpIcNcpBadOxEpEX6ijLCXDr9N/sBYDWIeADM/JP/wBtkTOg+iQ+zltNQdBqew6qu6vDnMHSSPSTEos8OmL8LLtD99zImUsNwGvzO1HMcoJly9+jGk9TwPVUVmvJiCfLZIxxp2PzyUo6NjTv6bqTfd/EDuORoYieDKg/FmvdlykS7faASdzxusv+zVW0/AIJOsHhe3txXIBefFsYaBIGg26AKlyVkSg2jf4XVaRBiXHcxuNiTPPZJfaosqszFoDmu46HhB+z2MyCxzQSdPFplJjxAyAD56K+9uB7ose7MDJptaWnI7OA8PG4BbqOJA7pLpSsak3GjI1GlhAidZUbgjMNIHIRmI2r2wQfD17IO5g6n59U9STFNNF+Zq8UBc/0heoqfwCN/wBp1HihPH4q9tm6nUOgLcsncEkj5dQsHUu+klU18VqFuUmWjgmUmEWMmr6NIzEi2YMTp6FV/wCogHcLIPvXddEXa+In6LXjrs5Ssf3HtE4HQzAgDoOnYIz2Touuqu0NnUTuePSUBY4LmDnnYNJ3HA6HdbD2StPdU5ywXMMbI09WBJLlxQnx65qNqlmgA0aBwRuicOqktBO6tv7QHUoazpZXbpTmmrHxxyTr2H1vSLuynUoEOyU4dUIkz8LBw534G57AEjqd3la1rWtLycrd/E522Y9BqSY2BTixswxpaXAkyXOO73cn8DoABwlpuWkUqMYLlL+n8+P58iW6wEMAqkkvJ1ceY3AGwHl9U1ssjC54Iktgk9917fMdUAYOUtqW7qWYOJdoY9QujkatLoCa5tN9jCvcg1WZXZgBE7iIjRB4zhbXQ2Byf86JbhJLHCdp0B4Rd699R5DBvz0Q8/c7i06Mff1/dvdSpkHgu5HUZuQmFv7PtLQ53i0UKuH+6qeIGd53meic4e/LDDox85P6TuWeXI9R0W83IbxTWu/3/wC/3/Psd9q1sCNI24Q7rcTsE9r2wcI2/VLCwgwfmExEzJGgMvAKVVrHxappRrt1Ba5zpEAHgSXaQZ0+Ucq+7vmtc33YynL0ndgk7RBk6lc42qAvi7M3Xw8jYq3D6gBaHUpLS7M8uADmkfDB/iG4I6o2jfMzxUZmbqCGuIJMRoYI08l5Rwxpql4cQwDw5socCRzGmi7GnFeo6ck36S/EcGLKLXlzalN7jlI6CIzCTlO4g9Fj7x0OJLfBJATipidTxU5LWvMuicpIGjo6/qpUbN1Zjg4g5Bo3owSZZJ+EHgdUXKMXoymxD7wdAuRBsCOR9FyZyQumD4hbQlFVi2GKUhJlZm6pQVydMrnG0KawTvB6WxSeuFpvZ6jmA9F2V+kmgvUaelbj3And7w0DtyVo762NvcWzHA5HZ2//AEkeuyW2luXVqNHhgznsT1Wk/wDUqqabrQwPDWkdxlYNUfD0NfYRyfNP7ijE7IzolTbWCTund9Ve6ZGrjM6EeQgQInbhCC2Y2C4/P9FIsFe5b5/2BbJx96dPgEDzcA5x+WUfNMqV+6YDRPdKLa/hjo3e5zp83EgfKB6IjDH53gCS6VnClrsblncqftr9DTWAO53KhiVKY7/hEk5NDEdZUQJY55MiNEfH00xMX6jO0LaC0c5iDBlNm2wBlB2um+pB576J0bQmcpBHmEmCG5HsU4hbh4k7jUFJrh2YEN0cNR2IMg/NaSu3wOMaDdY6u45pRpPoGMqdr2HtrdB7A4cifol97Uj9ULZZsjsusOdI518X5Q1d5IEDc6oU2nsbkjG2olN3iBBlhhw5+hVFxiDmU3FzS1vEHrpBndMLezG8LN+1WI+MUtmCD5n9E6MuT0TvG12xzhGJMLdGgE7nlN/2hsRJPWI2+RXz+1fGoKb0MR4O61p2bwSNNc2Aqtc8Fha0SQYa+NpDQAHeiWUhDhl/d1WajWA7kOBPwuEbazK6yucxif8ArlXYkGuII3HYDbYg8oU4rTBab2iZFDmrrzmtmkzzJz6lcqBfXP8A89b/AM3fqvEzji+P3/yJrJ/P/CrFhuVmbpaLFKkrO3RWvsufQquAtn7LNDaQd0ErHVwtLgl3loDyj12WzV1+ZH1Z9F9jKXvH1qxgCWgflEf+q15mFEtcHBj5mBB1HHkr/YSnFm4cnxbd1nvbAB1NumoO/JnRMTT5fkIcacfzOuLqqG6E5d4HwgkCSG8THCVVa5JklP7cQGiP4dZ8kvxWtTBimxubl36BefiyuUdnoTxqLFdq0lrdgIGp50TmzvRRb+7b4v5nfgJXYjSOhI+RMfSEwDdESkzc0V5kvzIOrvqO8RJJP36Ba65aWUW027xt/dLPZjDsz/en4W7eapx+7z1IHwt0/VF7C7PMMqh089V6+q5jtHObG0FCYf4Xz1TW+tc0OCxGydoiMUmW1D8Q1KzF40sd1HB4ITivaRwPmltw2BESOn+bIwEV4dcQXH+of/lqZ3lamfE2Ndx0KT2NnnktcBLjoexj8Ir9hDfiMxrHCxzXEdOD8z9F+iKKF3UqPDYhmaNBq4ROpQGJ0IruOUHQDVPMPbmqtIEAfn/pC4kB75/mui/Qvvs6MXLI18GWxC3pnUNLT0Q9ANB1+q137C1/CquMDB41TIysKePj2Zyo9zNWk5OnRTfiDyWho8yiRZFri0oK+s3UhmEln27LZQ9xXWhuLx3Vcsv/AKs/p916u4SB8yA6uqyVV0TXqIOo5Yux8mBVwisMqEkU+rhHqYVFQJh7L2xfc08onKcx7AcprfpsjkrZ9u9mC2kzKfh92R9EkuaOeowTAaZPcdE3s2ywRpG6UMql1xUDdcrJ081HDJLymOcFzQsx3EYcWjy8krZVzGSp/sD6tR3/AC1805Z7OObBOoQ44VEOc7YusWAVNdn6jzEAj5QfQptVtyYDWxJjj7bpfdkt0a2HNMg9CO3Tg9iUTY48wyXtyuOn/HqFynH5GzxTlFSS+z/4/saB9yKdIU6YkxxueSVn/dE6we57o+leaHJs4QSN46T0RdBoLdimXeydqnQlDD0TCncyMpTC8t/dOAgmQCD2IkHSUsfIdJBhZdGxV6CLqmyJGb6JLiQAYXAQTo3XnYTp1+xT2nD5AkFu+hSz9hdWdnaAaYkNn+I7GoO3APmdiE19UDijvk+l/K/qIKlXKGho+HSeqvqXRc0ab7qeJ2DmDxN9Ql9jV8Qb3U2booxSbkOcPeGu3A89PklprZqrz3j5J6+qxls98CWgzoJ20WSwyoTrymY+l+Q7DXJs1dnRkI40NNeEDhtVNalLMwgH1TEg8qszVakHVDHWETTw/drhIPCZWuFQfJNaNqmRZJkil0Yl3sPSJJzPE8aadl4t/wDsIXIrQikfEqoQzwjKzUJUEIENkCvatN7ME06NSpSI94QRPIDYcRHcc/os4yk55ysEk6f4U29naTqd0KFUFvvJYQe4MfXlFJKS4iG6dm5o+17X27G0/wDdeQ0jmdo/K0WEYSLb94cznvHimBv0WIrYOynctNJulPK4a65g6ST1X0XEsSp5AQ6dPx+qR6XBv4O2pqPyK8CspqElv8WkbTK2rLBuU5oHqlOAX9ANEvAIPoNPqk+IYuXF3ikSY/OiZj9OMzIuU9Cb2tLadYupGRz07pBXqe8MtEuHyI6H9eFojaioCToEjuafuavGQ9JgdRqonFWz1cOSkq7RVRuHUnctP8p58js4LVYLiLavhmHfdLHhtRsOaCD1CTXlsaRzUy4eR/VdFNdGTUJ96f8AY+gkDhxS/FMrBme8DpPJ7DclJLS/eKYdUq1pOzZYJ76MDh80Cbeo85wCP6iST/5Eko5ZF0hMMCT9T/n9f8BNa9e4+OWs5YTDnjo7o09Nz21WxwlzKrJZ8hGnZfOalnJhxJjWZUbd5FQe7LmgHUgldGdMPNita0kbrGhTEB8ntH5WcvcFaw+/Y45QCXA7gxp5hPcXvmuaD25+6TYpdgWtQfzNI0310XcuUnBieLjFTQnxTFGNe2kBnLviGwaOJ6nc+iU0HBh38J2P2S61tzDnn+52TKjQzCOIhUwgl0ZGTHthd95HZaCzvB1WMtbNzDsS37LTYZbg7Iuh3NtbH7bkFF25J7BD2dqEfELlsmyySR4uXq5FaJLZ8PrvS+5qcclXXNaP0QtFhJzHf/ICxL3KJy9kbb2Pw9rKbqzhMaN7nqk+O3ZaTUIl2YEHluvBWspMDbemGkERx17+qzGK0JkHlS41LnyY7Io8KQbgmN7FuX8p7Xq+8EOOh3hYGxpZCtHZ37gIAHqmyaapE0ItOx9StNIa8gK5tMjdyCtKxIlzteggBEVGyNTPqgVLoa229nr7vpJj5IO5re8EFo8+iNdaRllwGYTqHfgIQt6BAwot3oEt7hzTkPoi691A2l30Cj7rXpwTyrrW1kydhsl03oqtdntlZFxz1Nf84R17WAbAXVqwaIjTlJL2q58kfCE1JJAq27ZV7l1QxOVvfSfVSda1GmAWAdv+kTY3XvGZYAI3HoiG0yOq6KSE5ZyboqbZOykPeD5cJJjFcsEDUN2nlO698W7jMPkUmxO5Y/cHyRRhFOwJTk1Rlr3EzwNZ24Kci2DmNLh4oE9JjVK6eGZ64gHIDJ6wtW21ho36os0lFLiF4ZNyfIT0qzqf8RDeYJC01hSGhHzSe8s5B0Kdey1PPRjcs8J8tx9NPRZjnyRTJKMqNDh92W76hOmPDhISS1YmNvoU1MlzY72gxcuXIyKz890aJnxbp3g9u01Gh3UHyg7qqtRG4Tr2Tts3vHkAycoJnjeEM5abKoQ9SQ4vKBbtsdkovBrBTqs0tgESO6T43Uk+ERpCkx5LRTmhToXi2h3mi6FMBczYTuvTpqtb2JoYUGoum6EvtQG7/Edz0HARQeub2dRc6sVINJE8c91Xb2ji8F3hZ35R947TIzUcrkr7Di1EEptlGhmUd1Q3pt6IhzzBO4j7dkSVBXewC6fmPblSECIy5fJDUDyRoTqm2G0hOUgZTsV0dm5HQC+gKT21mtzNB8TdtDupX9QOcS3Rp1AE/LVFOAkhzvCDB8uqBvqQbqwy1c9C+wCsqKmH5pKsqPCZ4bQc8gn4eViZjQrsLMsLid9B5Jo18bIrFqQDP3Y3GsfVAW4karrTdGqLSsqe9pJGx46K32bqGjd5HaMrAgf8hqPyELiFEiCPVC3bTkDxOZkFvoZXQXCVj5S5xo3bnjNAR9u2Qg8HaKlNlQbOAP0TajThPoxtURhcrCF4ism4RPh7dj2H14X0H2Zoe7otECY133O5WRwqzzuYBGrpOo2br94X0el4GS+AByZ6cIc18aRuKrbYBjtwANQIjdYWo4vdPCc43iIqu0PgH1SZ9yQ7KxvqUhR+ewkwt1KRvClRty6NP7qqhT1kyT3T+1pZgI0XOLbNtLbFLaDi7uU0sKWu0np1ULikWrqFQkrODRumNTcv1lgEdVTT2I5OqmCMsazyVQWEujtuE1elbFMgzfUwpXNbTKNuYXjsNnkq2lYFsbH02SZSGJ6FjC9jtdWHbr6qdK4MxqAU7/0nPr9hoqL/AAbKA6CY4HIXJ0dd6BnMEE79tVClRBaM0Cd+VYbhpHhI7jY+UKEkk6eHhb2EtFL8LzfBlMA8wdNZ1VlC2eB4XEdoVtq4SQQD57jyTdr2xpvtqs4fBsproStuv4HQDESdkBWpvYZ4TTErXkRql2H3bmOLKgzUjtyWmeO3Zc47tmctaJVa2dkKNvbTTj6qrGzTpEOY8FrvMQehV+F1c2nXbzRzi3GzMc6kM/Yi8hj6DjrTcY/4u1H1lapj5Xz+i40bqm7+F/gd67FfQGtgJ0JclYGR8LRPMuUFyIk5M+cezB/ftHHuz903x+s5wgmQNIXLl0/rHQ/0zPV2iVGk0ZvReLkp/Uw/9qDbVuqYUHEbLlyOIMiq8cUPRHiXi5ZI2HQVXrOAEFSwB5LpJkmVy5KYXyay3aIV9MeI/wCcL1csl2Cui2mYcAOZlV3Rl8HbovFyzJ9KNj2eMtGRORs9Y1Q+IWzMsZW9dAAfnuuXKiP0im9mTq6OMImi89Vy5KRS+i64cYCGOoHb+65chmChLilMHOCNDqrcKPhC5cif0mr6mXY5/tzyt9ZuJpsJ3LR9ly5Fh+kDxP1ItXLlyaS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457200" y="1905000"/>
            <a:ext cx="8077200" cy="369332"/>
          </a:xfrm>
          <a:prstGeom prst="rect">
            <a:avLst/>
          </a:prstGeom>
        </p:spPr>
        <p:txBody>
          <a:bodyPr wrap="square">
            <a:spAutoFit/>
          </a:bodyPr>
          <a:lstStyle/>
          <a:p>
            <a:pPr algn="just"/>
            <a:endParaRPr lang="vi-VN" dirty="0">
              <a:latin typeface="Times New Roman" pitchFamily="18" charset="0"/>
              <a:cs typeface="Times New Roman" pitchFamily="18" charset="0"/>
            </a:endParaRPr>
          </a:p>
        </p:txBody>
      </p:sp>
      <p:sp>
        <p:nvSpPr>
          <p:cNvPr id="10" name="Rectangle 9"/>
          <p:cNvSpPr/>
          <p:nvPr/>
        </p:nvSpPr>
        <p:spPr>
          <a:xfrm>
            <a:off x="457200" y="3886200"/>
            <a:ext cx="8077200" cy="369332"/>
          </a:xfrm>
          <a:prstGeom prst="rect">
            <a:avLst/>
          </a:prstGeom>
        </p:spPr>
        <p:txBody>
          <a:bodyPr wrap="square">
            <a:spAutoFit/>
          </a:bodyPr>
          <a:lstStyle/>
          <a:p>
            <a:pPr>
              <a:buFontTx/>
              <a:buChar char="-"/>
            </a:pPr>
            <a:endParaRPr lang="vi-VN" dirty="0">
              <a:latin typeface="Times New Roman" pitchFamily="18" charset="0"/>
              <a:cs typeface="Times New Roman" pitchFamily="18" charset="0"/>
            </a:endParaRPr>
          </a:p>
        </p:txBody>
      </p:sp>
      <p:pic>
        <p:nvPicPr>
          <p:cNvPr id="181250" name="Picture 2"/>
          <p:cNvPicPr>
            <a:picLocks noChangeAspect="1" noChangeArrowheads="1"/>
          </p:cNvPicPr>
          <p:nvPr/>
        </p:nvPicPr>
        <p:blipFill>
          <a:blip r:embed="rId2"/>
          <a:srcRect/>
          <a:stretch>
            <a:fillRect/>
          </a:stretch>
        </p:blipFill>
        <p:spPr bwMode="auto">
          <a:xfrm>
            <a:off x="685800" y="914400"/>
            <a:ext cx="7772399" cy="4876800"/>
          </a:xfrm>
          <a:prstGeom prst="rect">
            <a:avLst/>
          </a:prstGeom>
          <a:noFill/>
          <a:ln w="9525">
            <a:noFill/>
            <a:miter lim="800000"/>
            <a:headEnd/>
            <a:tailEnd/>
          </a:ln>
          <a:effectLst/>
        </p:spPr>
      </p:pic>
      <p:sp>
        <p:nvSpPr>
          <p:cNvPr id="13" name="Rectangle 12"/>
          <p:cNvSpPr/>
          <p:nvPr/>
        </p:nvSpPr>
        <p:spPr>
          <a:xfrm>
            <a:off x="2590800" y="5943600"/>
            <a:ext cx="4220066" cy="369332"/>
          </a:xfrm>
          <a:prstGeom prst="rect">
            <a:avLst/>
          </a:prstGeom>
        </p:spPr>
        <p:txBody>
          <a:bodyPr wrap="none">
            <a:spAutoFit/>
          </a:bodyPr>
          <a:lstStyle/>
          <a:p>
            <a:r>
              <a:rPr lang="en-US" b="1" dirty="0" err="1" smtClean="0">
                <a:latin typeface="Times New Roman" pitchFamily="18" charset="0"/>
                <a:cs typeface="Times New Roman" pitchFamily="18" charset="0"/>
              </a:rPr>
              <a:t>Cấu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phần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phụ</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Tôm</a:t>
            </a:r>
            <a:r>
              <a:rPr lang="en-US" b="1" dirty="0" smtClean="0">
                <a:latin typeface="Times New Roman" pitchFamily="18" charset="0"/>
                <a:cs typeface="Times New Roman" pitchFamily="18" charset="0"/>
              </a:rPr>
              <a:t> He - </a:t>
            </a:r>
            <a:r>
              <a:rPr lang="en-US" b="1" dirty="0" err="1" smtClean="0">
                <a:latin typeface="Times New Roman" pitchFamily="18" charset="0"/>
                <a:cs typeface="Times New Roman" pitchFamily="18" charset="0"/>
              </a:rPr>
              <a:t>Penaeus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8305800" cy="861774"/>
          </a:xfrm>
          <a:prstGeom prst="rect">
            <a:avLst/>
          </a:prstGeom>
        </p:spPr>
        <p:txBody>
          <a:bodyPr wrap="square">
            <a:spAutoFit/>
          </a:bodyPr>
          <a:lstStyle/>
          <a:p>
            <a:r>
              <a:rPr lang="en-US" sz="2400" b="1" dirty="0" smtClean="0">
                <a:latin typeface="Times New Roman" pitchFamily="18" charset="0"/>
                <a:cs typeface="Times New Roman" pitchFamily="18" charset="0"/>
              </a:rPr>
              <a:t>2.7.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vẽ</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thuyết</a:t>
            </a:r>
            <a:r>
              <a:rPr lang="en-US" sz="2400" b="1" dirty="0" smtClean="0">
                <a:latin typeface="Times New Roman" pitchFamily="18" charset="0"/>
                <a:cs typeface="Times New Roman" pitchFamily="18" charset="0"/>
              </a:rPr>
              <a:t> minh </a:t>
            </a:r>
            <a:r>
              <a:rPr lang="en-US" sz="2400" b="1" dirty="0" err="1" smtClean="0">
                <a:latin typeface="Times New Roman" pitchFamily="18" charset="0"/>
                <a:cs typeface="Times New Roman" pitchFamily="18" charset="0"/>
              </a:rPr>
              <a:t>về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endParaRPr lang="en-US" sz="2400" b="1" dirty="0" smtClean="0">
              <a:latin typeface="Times New Roman" pitchFamily="18" charset="0"/>
              <a:cs typeface="Times New Roman" pitchFamily="18" charset="0"/>
            </a:endParaRPr>
          </a:p>
          <a:p>
            <a:pPr algn="just">
              <a:lnSpc>
                <a:spcPct val="130000"/>
              </a:lnSpc>
            </a:pPr>
            <a:endParaRPr lang="en-US" sz="2000" b="1" dirty="0" smtClean="0">
              <a:latin typeface="Times New Roman" pitchFamily="18" charset="0"/>
              <a:cs typeface="Times New Roman" pitchFamily="18" charset="0"/>
            </a:endParaRPr>
          </a:p>
        </p:txBody>
      </p:sp>
      <p:sp>
        <p:nvSpPr>
          <p:cNvPr id="173058" name="AutoShape 2" descr="data:image/jpeg;base64,/9j/4AAQSkZJRgABAQAAAQABAAD/2wCEAAkGBxQTEhUUExQVFhQWFxwYGRgYGBccGhgaGBQXGBgXGhcdHCggGBwlHBcXITEhJSkrLi4uFx8zODMsNygtLisBCgoKDg0OGxAQGzQkICUsNCwsNC0sLCwsLCwsLCwsLCwsLCwsLCwsLCwsLCwsLCwsLCwsLCwsLCwsLCwsLCwsLP/AABEIAQMAwgMBIgACEQEDEQH/xAAcAAACAwEBAQEAAAAAAAAAAAAEBQIDBgABBwj/xAA9EAABAwIFAgMHAQcEAQUBAAABAAIRAwQFEiExQVFhInGBBhMykaGxwdEUI0JSYuHwFTNy8ZIHJFOishb/xAAZAQADAQEBAAAAAAAAAAAAAAACAwQBAAX/xAAvEQACAgICAAUCBQMFAAAAAAAAAQIRAyESMQQTIkFRMmEUcZGx8IGh0TNCweHx/9oADAMBAAIRAxEAPwBZd20giJ7FKqeC082sjXSdlqqlMGZ0KX3FvIK8WGWcNHtzxQyb9xthd+6mwMdWhjRAaAPupV8ZYOA7zAWWe5w8lXnJ2VDzaFw8HFvs0n+tUeaUeRVttcUKphuhPBCyrBJVzqmQB23RDzk/YOXhowXZrbnAsw8Jg/RZm5tXtMO0IWh9msfbWBpk+Nv1HVEY5Yiq2R8Q27oJOVg4uKdSRiKlGTBKHfaM3lEXVfJo+Q5AVLqdANFsZTHzjj+Dqtk2JmAOUJd2cZYMzsi3Nc7YQFKlZxq47J6yuK2xD8JCfSoXVGS4Fw2UXtnUIq4cwk+KHdOqWvqR4RqFTF2jzckOEqCKlKYJOyqt2dTsqhV0hXhgjRELIXFUa5Qo27TM7KdGuADwvDWIEQuOCW1GgQVbhlRrqrQT4cw+4Sl2pjXyTnBsMghzvQfkoZNRVsKKcnSPoXtRjAqZaNL/AG2AAx/EY+wWcrXAZB1OsfNcCp248cO4E9l585cpHq4saxx+469yxlGTBq1NQP5GA7n+pxG3AHdBEaAkafw9+6qfW94+JknefoFZUDwYcQSOBsB0S8rUY0g8Mec9lclcvIXKaz0uJrbnEKF2JyinXj4hlFN/UmT4Tvqk9/aOp+B41jfgidweR3WRtaj6bgwk6HkHWdRrytFTxmoW5S7M0CAHAHKOjSdR6L0sihk+zPFUMmFX3EFr2oA0mAgrq3hocJB+/ZOabwWyDPHf5eqHqM8bg7dmkHg8yOvHokRhKL30HLMpKl2JJqNOob9UuxK5e4loGvC1NSnPG6W3mF53A9Om/wA0UcyXYcsMpLTsz9g2vTqtqt0c36jkFfVMOxAVWB40PI6HosraMLYa4Bx6xr6o41XU9mEdYhdOfJi/LSQR7QYUysQ8DxgajqEgZbgbBFi5zuysqmYmNeu3dB3fvmkkjMDuYCFxfQ/DkSW0dXhokpVdXubRqpuKri6HyOxC5tVgMkaDjqqceFL1SJ8/jJS9MNC55JME7LyBEcppSss2ZwZAOoHRUmxOsNJPYKlTiee4SXaBGhX0NQVeLAwJa4HnQq2nh5AJ8UdwV1oymLjT1hE07TxAj4Ryif2Bzj4AfOPuUWy0fAZrpusnkjBWzoY5TdIpNoYgASdZ5TDCqJ8WY6j/ACUTRoqyoMsOG7fqOQo3leTR6CwLE1I9NvIglW0bdz/3dMSQNXHYdyVDErum2C2RoJkjV3JHQaiAqsNxRzahptIJcAYCzhStmyy8nSD7a0DNSDm6/lTfvPJVxcTvuh6gIOoUM25u2elihHHGkUFw7fNcoe6b/IvFvEbzM9ZYrp7qtmLRs7lo7HonZNJse6LntOxO+qEq2jWzqJbvz6eaYWFm4tBPPaIHkq8k1VnnYpSjonYznDhLYM6b+ndC1MTzVnucPESZjkjSfontCiGhLcWp6eBjZJ1MAacnzW4/EquLVkmbF6ucdHtC4ad0WGA7LPse/K4U5LmweunOnyRFtfFoBeI8v0WvByVmw8RxdDcWmuiKp0y4QUJZYvTMeIf9bq+risE+4bJ5Lj9glLBJ6Q+fiIrYtu8KAdIEEcr0XFRsSdO4B+ae2dN7253lni4BBj9D2PULytYgjUjyW5ZSjL5Mw8JRp6M/jDadak4ObFQDwkbE/hY63IzAu2bv+FvbyyDQRwBp+ix37LmuMseCZJ9JhUwk3ATkjHncTV4AaQGd4zSPC3t1RtW/oHdgbrwqaFkQ3QadeyW37wNAJKVftQxQdcuQbd16bWyzxO4H6lC4dWc+oHdONYnrBVeG2JyyZ1Mpvh9iWvA4iUMZJWomzi/S5Fr7JrWHvr6pXVpAiDonl1S2CAvCxg5nnT5Qkrk0kPuKbYJAaJ2H27oPGbxjjlohxEBokeJxO5jjUxHZMcNt6dWoBXeWUzwNz68La4XYUaRy0msEct3PcncqvHHjHlRFlyc5cbM5jvsm02Bn/fDA4u7gTlHZfPvZquzRzic4O/Xsvt2KgGk/MQG5TJPkvgdjdAghrQSD4SOk7o6cotAKlOz6Hb1Q8NMHXXVSu2npI5Q+GOBptMmYTK5w9z2SBp0G5Sfw/wAFXn+7FPunfzBcjP2J3T7LkHky+B3nL5FlEGHe6ZmJfq52xPJ8k1Y54HwyRGg5KfWl9hNJoGetUjjIR+B90sxv2stocLW3c138zxx2EnWUX4O9tkf4qtJEadu4wXlrRPinp27oW/xSypky19UgGGh2VszHiO5Ea6QkNy6pUMvJBO4B0S64sGzvA8ym4/Kx6oTkjky++hr/AP0VE1M5ptpO+H93IbG2o1k90oxCtUrO/dNLmkwCB+eNF7QsabXAubm15mPVa+ndU3ABrQIjaEc8/p0rBx+HqWzIWVmWAe8bJBJjXSY6jsmdu4N2zNJOpgd4149FpP2Vr2kHRwEtd16tP4QjLIgcSEueb08ojY405cZ6FFximUa5nf0gwT+qvscVbVLg0QW9Tp5eaY1bARJAQ1K2bJI3Gkf5ylxzKeqGT8OsdeolWc6MpaWk669CJB8iEFSaA/UaR+UfpMFUXtHJNTcI02uznGPsF32JgM920x5JLSqay4T5KVtal4NSNCdB5bnyRzbYB0Eemn3WZNoPG6YZaXVKNXBvQHSfUqy6rgAFtTb+XUxzsRP0Sm+s3uZFMgGZ22jv0S803wQ8jNG40+3ZdhxpbTF+Iytumh9b4nV1zZXTy5uonold3cnX+ZBYbe5KmVxlum+2+yuvrpgcXNGeRpliAY03P6p0sSfYmOWS0iygX52agt3MiJ04H57prb3tShLmH0KzdmczgXEyOdYHZaaA5v5SZ5nCSrooxYFOD5d/J5iPtDSvKRoVnOZPLTHz6hfPa7BbVXNa/O0bEchaHGMNky0AH7rNXNgS7R3iPEbKmEoSWieUMkZdGiwzFgaYLpHZE1PaCoPC12v2CX3rQGU2tGWNCd5Qtajo7tvCU5/BUoJLaDjiFf8AnC5KG3unxH/xXLuM/k7lD4NMKIiIUqVBxl0EtaWg6aCdQCe8IF+JNAJlTt8VJbUa06OAMdS05h/ndDDHtNiMuTWg+ZlDOe3mPVKKuLxshxcudxp3XeR8nLN8Gihp3IhGWuUbEBZlgfyQIU21n9VnlfAXm/Jtrm4cxmVjmF7tN5yjk/50KhhtwWMJqS52+0NjYRO5WPY9xqMJOxmeBqmzrwucS6oHdp+QATvKtaJ5ZKkPy41NTt0VV28UxJiTwlbKlUABugmZ1KNZQnxO3ScqUEOwNzlsGbUzCYgg6nquxGqX0jTmCY37EJgQdABvproPmk2M0zuNwdR/nCCMrRRNU6GLbprWBo2Aj5aIF16Qd0Ncv/dtYNXyI8zyrLegxglxzOG/menZF7AJhX+oGYaNfPhDmjn+KfI/ZXVbTM2WaOPIVFnSIdqfEODz5Ib5KkFXF8mTb7P0yc0ajZeV7IDhOba6DtIh0bH7yq7gtbUaHRr2/KHHCbfq9jsuWFVBdg1phQ0kdwDPzIR1agKbS7Mf+OivrbhrDmcY26n+GT06oHEqFSm4scCHN0IIiDHmfmtm23cv0NxpRVR7E17duO9Pbv8A2S82xfBLSMu2uv8AdMKAfmObbhHMbwVyfHpDGm/cQhxJIdI4GaN1RaZmEhxa4HdwjTtCf3tk1wH/ACH10VL8Oa3Ro15Ry4pa9xcJTt37C43lH/AuRRtz0C8S+CGc38AgpsygR4ueiFa/I7MwCQjKWhiNIVbqJ1MQCrro8tqxbUYC8mO8HYfqnGFYRWrQ5uUMGknsOByqrXD5cC6Y5Gy2ja1MUwGjLAiAhlk1rZyiZm9wdzcoy5SBBOsO1JlU0KAmIW3tcRzUzRqNFRn8B2czrB5HZJnWjA/TnbzWSqcbgbGUoS9Qv/08eaoo4awPmQ1x56JwZbpyToqadrMZiJBMaKaGOd2VSzQapFhqw7SCI8tVbUxFoEEOkdl49rWgNkAmYkgCY5J2QNEZ6pA1Ea9p69PJMbvTMhDirD6GIs3G/Qq/ErgVWk6Z4hsceazt/RLH5YiNjrqmrHAsyt7DTfQbruK6NbfYEMNLHZnHNuNNwiGlgY9umqspUXE77HVB4lQIeI3J2G/yQ1fQXWgvD4DADoSEPdvM6aniUIazmnUz9ipC+BWxx1Kzsk7hQRVxDbO0gx5gdYPAUbW8bVdk965rHEAh0luh0Om+olL7l5JB+im21EaDXyVGuyKn0N8TuXUAfE17W7OAIMbbSfulf+tg8qu8pPyw4bjqkb7ZzWy5py8x99FkoQbtDcc5pUzSDEhyi8PxClnmrLmwdGuDSOkEgrO2YZGYGQRA10VV0zQwcsaA/wA3ogjGNjJznRqr/FaVSo0MfUDRE53Zi3U7FsaCRoqzXzEEuKQNfRbRDGlxqEy6G6feVBlyNvEI6o8mG+hWLPxTtmj8PUrlmjiJ7/MfouQ+S/gb+JiOrfDs0FwmNdeqPNMAax28k9uLW3bY0qnvP/cHUtnQt58o81n72/YabQB4gTJncGIEdtVmWLsTjkhTe3uQZiNCYCIo3BA1JgxI+qVXl2NnRG6oddOdsIHUoI4/cNy2a+hftaJLvDyefRLbVz6jjUaZ1POg8/RZouLtJJ/spWFV4lskAnUTpvpKojHQietm3sGsd7x1arlqMbNMZSWvOstkbHaPVCHFGNOu44SZtXK0NLtzsCrbRjS7XfqiyelUDj9TD6TjWcZJaCOBroZ34WkwjDmMaco8+pSm3DWhaDC6reXQOsT9FA5OTPTUUo7I18LFUEEa7t8xssnSc4PLGgzJniCNwtxe4kymDHidwvnZrPNY5TLnEkk9zJCfGDkTyyKA0o3bmHXVA4hdQ8HxTvyNeDKd3BbkEt8f30WbxSs6RI8P1HkVqxcWc81raI29R1R+UaymDsKDXN5Kn7K0m5nOiRGh9U+q0gX9lk2HGn0Z66bBE7SmdtRa8aEFeY1ZS0ZfiG3fsq8Jpe7OUlpdAd4XTlB3a7+odAlwdvQU4rjvsJuaNNwDToen5CoqWJbq2NvQ+abUKTc0jxEdPtqOqjdOLuNdtPuR/wBIMkJxla9zcWaHBp+xjsSw1jiXSWaeJnB7t/RCtt5GsBvE7+fZaS7w33he1jmOIaXAkkBwaJLW6fH2MaghZq7tsroLSG/EAf15VUFyWybJJW6KG2QDtC6ewP3KsfmaeT3Lv7Kr3hH8MzseQqsxmE7YhxQyzH+YfMLkHlK5dT+TKRfTxP3jHBsyydOrd5Hkfug7MVagJa05WkAnbU8dzCa2GCQQQcvTefmtfeYH7myo1GgBj3HMOc51JPEHhA2qdLoJx4yWz5uzDXkmdT9FosBwtr3H38hrW+Fo3cenyRVOjMuj8Ii2r+7cHATEGD5pUclv1DJQ1oExnB5Gam2Azwu09R6pXTt27/hfTMXIEFhBFWm1zxoRp8DhHMaRvoeqw9WyHvWhpAa4gTwJMap+WFqhGPJW2C0MPY4gxsi24PmMtlvkj6NmadQB0ZDseDv+ia0KrTtop+LRTy5bQjubKpRZmPiA+aBZizjIBygcBbKs4EQdVn77Amk5qYAJ44XKNDYzB8Jeaj3EguytJj7fqo2lrlqNJa7MXDyEnn0XYK4U21A/QnQyY9EThT3muHhrqmWYER5ESR85VOPiobZPkx5JTtLX9v1GF3bLP42zKzuTC2FYvqEfuagJGgaKZnThrXknTssr7QAObpIcNcpBadOxEpEX6ijLCXDr9N/sBYDWIeADM/JP/wBtkTOg+iQ+zltNQdBqew6qu6vDnMHSSPSTEos8OmL8LLtD99zImUsNwGvzO1HMcoJly9+jGk9TwPVUVmvJiCfLZIxxp2PzyUo6NjTv6bqTfd/EDuORoYieDKg/FmvdlykS7faASdzxusv+zVW0/AIJOsHhe3txXIBefFsYaBIGg26AKlyVkSg2jf4XVaRBiXHcxuNiTPPZJfaosqszFoDmu46HhB+z2MyCxzQSdPFplJjxAyAD56K+9uB7ose7MDJptaWnI7OA8PG4BbqOJA7pLpSsak3GjI1GlhAidZUbgjMNIHIRmI2r2wQfD17IO5g6n59U9STFNNF+Zq8UBc/0heoqfwCN/wBp1HihPH4q9tm6nUOgLcsncEkj5dQsHUu+klU18VqFuUmWjgmUmEWMmr6NIzEi2YMTp6FV/wCogHcLIPvXddEXa+In6LXjrs5Ssf3HtE4HQzAgDoOnYIz2Touuqu0NnUTuePSUBY4LmDnnYNJ3HA6HdbD2StPdU5ywXMMbI09WBJLlxQnx65qNqlmgA0aBwRuicOqktBO6tv7QHUoazpZXbpTmmrHxxyTr2H1vSLuynUoEOyU4dUIkz8LBw534G57AEjqd3la1rWtLycrd/E522Y9BqSY2BTixswxpaXAkyXOO73cn8DoABwlpuWkUqMYLlL+n8+P58iW6wEMAqkkvJ1ceY3AGwHl9U1ssjC54Iktgk9917fMdUAYOUtqW7qWYOJdoY9QujkatLoCa5tN9jCvcg1WZXZgBE7iIjRB4zhbXQ2Byf86JbhJLHCdp0B4Rd699R5DBvz0Q8/c7i06Mff1/dvdSpkHgu5HUZuQmFv7PtLQ53i0UKuH+6qeIGd53meic4e/LDDox85P6TuWeXI9R0W83IbxTWu/3/wC/3/Psd9q1sCNI24Q7rcTsE9r2wcI2/VLCwgwfmExEzJGgMvAKVVrHxappRrt1Ba5zpEAHgSXaQZ0+Ucq+7vmtc33YynL0ndgk7RBk6lc42qAvi7M3Xw8jYq3D6gBaHUpLS7M8uADmkfDB/iG4I6o2jfMzxUZmbqCGuIJMRoYI08l5Rwxpql4cQwDw5socCRzGmi7GnFeo6ck36S/EcGLKLXlzalN7jlI6CIzCTlO4g9Fj7x0OJLfBJATipidTxU5LWvMuicpIGjo6/qpUbN1Zjg4g5Bo3owSZZJ+EHgdUXKMXoymxD7wdAuRBsCOR9FyZyQumD4hbQlFVi2GKUhJlZm6pQVydMrnG0KawTvB6WxSeuFpvZ6jmA9F2V+kmgvUaelbj3And7w0DtyVo762NvcWzHA5HZ2//AEkeuyW2luXVqNHhgznsT1Wk/wDUqqabrQwPDWkdxlYNUfD0NfYRyfNP7ijE7IzolTbWCTund9Ve6ZGrjM6EeQgQInbhCC2Y2C4/P9FIsFe5b5/2BbJx96dPgEDzcA5x+WUfNMqV+6YDRPdKLa/hjo3e5zp83EgfKB6IjDH53gCS6VnClrsblncqftr9DTWAO53KhiVKY7/hEk5NDEdZUQJY55MiNEfH00xMX6jO0LaC0c5iDBlNm2wBlB2um+pB576J0bQmcpBHmEmCG5HsU4hbh4k7jUFJrh2YEN0cNR2IMg/NaSu3wOMaDdY6u45pRpPoGMqdr2HtrdB7A4cifol97Uj9ULZZsjsusOdI518X5Q1d5IEDc6oU2nsbkjG2olN3iBBlhhw5+hVFxiDmU3FzS1vEHrpBndMLezG8LN+1WI+MUtmCD5n9E6MuT0TvG12xzhGJMLdGgE7nlN/2hsRJPWI2+RXz+1fGoKb0MR4O61p2bwSNNc2Aqtc8Fha0SQYa+NpDQAHeiWUhDhl/d1WajWA7kOBPwuEbazK6yucxif8ArlXYkGuII3HYDbYg8oU4rTBab2iZFDmrrzmtmkzzJz6lcqBfXP8A89b/AM3fqvEzji+P3/yJrJ/P/CrFhuVmbpaLFKkrO3RWvsufQquAtn7LNDaQd0ErHVwtLgl3loDyj12WzV1+ZH1Z9F9jKXvH1qxgCWgflEf+q15mFEtcHBj5mBB1HHkr/YSnFm4cnxbd1nvbAB1NumoO/JnRMTT5fkIcacfzOuLqqG6E5d4HwgkCSG8THCVVa5JklP7cQGiP4dZ8kvxWtTBimxubl36BefiyuUdnoTxqLFdq0lrdgIGp50TmzvRRb+7b4v5nfgJXYjSOhI+RMfSEwDdESkzc0V5kvzIOrvqO8RJJP36Ba65aWUW027xt/dLPZjDsz/en4W7eapx+7z1IHwt0/VF7C7PMMqh089V6+q5jtHObG0FCYf4Xz1TW+tc0OCxGydoiMUmW1D8Q1KzF40sd1HB4ITivaRwPmltw2BESOn+bIwEV4dcQXH+of/lqZ3lamfE2Ndx0KT2NnnktcBLjoexj8Ir9hDfiMxrHCxzXEdOD8z9F+iKKF3UqPDYhmaNBq4ROpQGJ0IruOUHQDVPMPbmqtIEAfn/pC4kB75/mui/Qvvs6MXLI18GWxC3pnUNLT0Q9ANB1+q137C1/CquMDB41TIysKePj2Zyo9zNWk5OnRTfiDyWho8yiRZFri0oK+s3UhmEln27LZQ9xXWhuLx3Vcsv/AKs/p916u4SB8yA6uqyVV0TXqIOo5Yux8mBVwisMqEkU+rhHqYVFQJh7L2xfc08onKcx7AcprfpsjkrZ9u9mC2kzKfh92R9EkuaOeowTAaZPcdE3s2ywRpG6UMql1xUDdcrJ081HDJLymOcFzQsx3EYcWjy8krZVzGSp/sD6tR3/AC1805Z7OObBOoQ44VEOc7YusWAVNdn6jzEAj5QfQptVtyYDWxJjj7bpfdkt0a2HNMg9CO3Tg9iUTY48wyXtyuOn/HqFynH5GzxTlFSS+z/4/saB9yKdIU6YkxxueSVn/dE6we57o+leaHJs4QSN46T0RdBoLdimXeydqnQlDD0TCncyMpTC8t/dOAgmQCD2IkHSUsfIdJBhZdGxV6CLqmyJGb6JLiQAYXAQTo3XnYTp1+xT2nD5AkFu+hSz9hdWdnaAaYkNn+I7GoO3APmdiE19UDijvk+l/K/qIKlXKGho+HSeqvqXRc0ab7qeJ2DmDxN9Ql9jV8Qb3U2booxSbkOcPeGu3A89PklprZqrz3j5J6+qxls98CWgzoJ20WSwyoTrymY+l+Q7DXJs1dnRkI40NNeEDhtVNalLMwgH1TEg8qszVakHVDHWETTw/drhIPCZWuFQfJNaNqmRZJkil0Yl3sPSJJzPE8aadl4t/wDsIXIrQikfEqoQzwjKzUJUEIENkCvatN7ME06NSpSI94QRPIDYcRHcc/os4yk55ysEk6f4U29naTqd0KFUFvvJYQe4MfXlFJKS4iG6dm5o+17X27G0/wDdeQ0jmdo/K0WEYSLb94cznvHimBv0WIrYOynctNJulPK4a65g6ST1X0XEsSp5AQ6dPx+qR6XBv4O2pqPyK8CspqElv8WkbTK2rLBuU5oHqlOAX9ANEvAIPoNPqk+IYuXF3ikSY/OiZj9OMzIuU9Cb2tLadYupGRz07pBXqe8MtEuHyI6H9eFojaioCToEjuafuavGQ9JgdRqonFWz1cOSkq7RVRuHUnctP8p58js4LVYLiLavhmHfdLHhtRsOaCD1CTXlsaRzUy4eR/VdFNdGTUJ96f8AY+gkDhxS/FMrBme8DpPJ7DclJLS/eKYdUq1pOzZYJ76MDh80Cbeo85wCP6iST/5Eko5ZF0hMMCT9T/n9f8BNa9e4+OWs5YTDnjo7o09Nz21WxwlzKrJZ8hGnZfOalnJhxJjWZUbd5FQe7LmgHUgldGdMPNita0kbrGhTEB8ntH5WcvcFaw+/Y45QCXA7gxp5hPcXvmuaD25+6TYpdgWtQfzNI0310XcuUnBieLjFTQnxTFGNe2kBnLviGwaOJ6nc+iU0HBh38J2P2S61tzDnn+52TKjQzCOIhUwgl0ZGTHthd95HZaCzvB1WMtbNzDsS37LTYZbg7Iuh3NtbH7bkFF25J7BD2dqEfELlsmyySR4uXq5FaJLZ8PrvS+5qcclXXNaP0QtFhJzHf/ICxL3KJy9kbb2Pw9rKbqzhMaN7nqk+O3ZaTUIl2YEHluvBWspMDbemGkERx17+qzGK0JkHlS41LnyY7Io8KQbgmN7FuX8p7Xq+8EOOh3hYGxpZCtHZ37gIAHqmyaapE0ItOx9StNIa8gK5tMjdyCtKxIlzteggBEVGyNTPqgVLoa229nr7vpJj5IO5re8EFo8+iNdaRllwGYTqHfgIQt6BAwot3oEt7hzTkPoi691A2l30Cj7rXpwTyrrW1kydhsl03oqtdntlZFxz1Nf84R17WAbAXVqwaIjTlJL2q58kfCE1JJAq27ZV7l1QxOVvfSfVSda1GmAWAdv+kTY3XvGZYAI3HoiG0yOq6KSE5ZyboqbZOykPeD5cJJjFcsEDUN2nlO698W7jMPkUmxO5Y/cHyRRhFOwJTk1Rlr3EzwNZ24Kci2DmNLh4oE9JjVK6eGZ64gHIDJ6wtW21ho36os0lFLiF4ZNyfIT0qzqf8RDeYJC01hSGhHzSe8s5B0Kdey1PPRjcs8J8tx9NPRZjnyRTJKMqNDh92W76hOmPDhISS1YmNvoU1MlzY72gxcuXIyKz890aJnxbp3g9u01Gh3UHyg7qqtRG4Tr2Tts3vHkAycoJnjeEM5abKoQ9SQ4vKBbtsdkovBrBTqs0tgESO6T43Uk+ERpCkx5LRTmhToXi2h3mi6FMBczYTuvTpqtb2JoYUGoum6EvtQG7/Edz0HARQeub2dRc6sVINJE8c91Xb2ji8F3hZ35R947TIzUcrkr7Di1EEptlGhmUd1Q3pt6IhzzBO4j7dkSVBXewC6fmPblSECIy5fJDUDyRoTqm2G0hOUgZTsV0dm5HQC+gKT21mtzNB8TdtDupX9QOcS3Rp1AE/LVFOAkhzvCDB8uqBvqQbqwy1c9C+wCsqKmH5pKsqPCZ4bQc8gn4eViZjQrsLMsLid9B5Jo18bIrFqQDP3Y3GsfVAW4karrTdGqLSsqe9pJGx46K32bqGjd5HaMrAgf8hqPyELiFEiCPVC3bTkDxOZkFvoZXQXCVj5S5xo3bnjNAR9u2Qg8HaKlNlQbOAP0TajThPoxtURhcrCF4ism4RPh7dj2H14X0H2Zoe7otECY133O5WRwqzzuYBGrpOo2br94X0el4GS+AByZ6cIc18aRuKrbYBjtwANQIjdYWo4vdPCc43iIqu0PgH1SZ9yQ7KxvqUhR+ewkwt1KRvClRty6NP7qqhT1kyT3T+1pZgI0XOLbNtLbFLaDi7uU0sKWu0np1ULikWrqFQkrODRumNTcv1lgEdVTT2I5OqmCMsazyVQWEujtuE1elbFMgzfUwpXNbTKNuYXjsNnkq2lYFsbH02SZSGJ6FjC9jtdWHbr6qdK4MxqAU7/0nPr9hoqL/AAbKA6CY4HIXJ0dd6BnMEE79tVClRBaM0Cd+VYbhpHhI7jY+UKEkk6eHhb2EtFL8LzfBlMA8wdNZ1VlC2eB4XEdoVtq4SQQD57jyTdr2xpvtqs4fBsproStuv4HQDESdkBWpvYZ4TTErXkRql2H3bmOLKgzUjtyWmeO3Zc47tmctaJVa2dkKNvbTTj6qrGzTpEOY8FrvMQehV+F1c2nXbzRzi3GzMc6kM/Yi8hj6DjrTcY/4u1H1lapj5Xz+i40bqm7+F/gd67FfQGtgJ0JclYGR8LRPMuUFyIk5M+cezB/ftHHuz903x+s5wgmQNIXLl0/rHQ/0zPV2iVGk0ZvReLkp/Uw/9qDbVuqYUHEbLlyOIMiq8cUPRHiXi5ZI2HQVXrOAEFSwB5LpJkmVy5KYXyay3aIV9MeI/wCcL1csl2Cui2mYcAOZlV3Rl8HbovFyzJ9KNj2eMtGRORs9Y1Q+IWzMsZW9dAAfnuuXKiP0im9mTq6OMImi89Vy5KRS+i64cYCGOoHb+65chmChLilMHOCNDqrcKPhC5cif0mr6mXY5/tzyt9ZuJpsJ3LR9ly5Fh+kDxP1ItXLlyaS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3060" name="AutoShape 4" descr="data:image/jpeg;base64,/9j/4AAQSkZJRgABAQAAAQABAAD/2wCEAAkGBxQTEhUUExQVFhQWFxwYGRgYGBccGhgaGBQXGBgXGhcdHCggGBwlHBcXITEhJSkrLi4uFx8zODMsNygtLisBCgoKDg0OGxAQGzQkICUsNCwsNC0sLCwsLCwsLCwsLCwsLCwsLCwsLCwsLCwsLCwsLCwsLCwsLCwsLCwsLCwsLP/AABEIAQMAwgMBIgACEQEDEQH/xAAcAAACAwEBAQEAAAAAAAAAAAAEBQIDBgABBwj/xAA9EAABAwIFAgMHAQcEAQUBAAABAAIRAwQFEiExQVFhInGBBhMykaGxwdEUI0JSYuHwFTNy8ZIHJFOishb/xAAZAQADAQEBAAAAAAAAAAAAAAACAwQBAAX/xAAvEQACAgICAAUCBQMFAAAAAAAAAQIRAyESMQQTIkFRMmEUcZGx8IGh0TNCweHx/9oADAMBAAIRAxEAPwBZd20giJ7FKqeC082sjXSdlqqlMGZ0KX3FvIK8WGWcNHtzxQyb9xthd+6mwMdWhjRAaAPupV8ZYOA7zAWWe5w8lXnJ2VDzaFw8HFvs0n+tUeaUeRVttcUKphuhPBCyrBJVzqmQB23RDzk/YOXhowXZrbnAsw8Jg/RZm5tXtMO0IWh9msfbWBpk+Nv1HVEY5Yiq2R8Q27oJOVg4uKdSRiKlGTBKHfaM3lEXVfJo+Q5AVLqdANFsZTHzjj+Dqtk2JmAOUJd2cZYMzsi3Nc7YQFKlZxq47J6yuK2xD8JCfSoXVGS4Fw2UXtnUIq4cwk+KHdOqWvqR4RqFTF2jzckOEqCKlKYJOyqt2dTsqhV0hXhgjRELIXFUa5Qo27TM7KdGuADwvDWIEQuOCW1GgQVbhlRrqrQT4cw+4Sl2pjXyTnBsMghzvQfkoZNRVsKKcnSPoXtRjAqZaNL/AG2AAx/EY+wWcrXAZB1OsfNcCp248cO4E9l585cpHq4saxx+469yxlGTBq1NQP5GA7n+pxG3AHdBEaAkafw9+6qfW94+JknefoFZUDwYcQSOBsB0S8rUY0g8Mec9lclcvIXKaz0uJrbnEKF2JyinXj4hlFN/UmT4Tvqk9/aOp+B41jfgidweR3WRtaj6bgwk6HkHWdRrytFTxmoW5S7M0CAHAHKOjSdR6L0sihk+zPFUMmFX3EFr2oA0mAgrq3hocJB+/ZOabwWyDPHf5eqHqM8bg7dmkHg8yOvHokRhKL30HLMpKl2JJqNOob9UuxK5e4loGvC1NSnPG6W3mF53A9Om/wA0UcyXYcsMpLTsz9g2vTqtqt0c36jkFfVMOxAVWB40PI6HosraMLYa4Bx6xr6o41XU9mEdYhdOfJi/LSQR7QYUysQ8DxgajqEgZbgbBFi5zuysqmYmNeu3dB3fvmkkjMDuYCFxfQ/DkSW0dXhokpVdXubRqpuKri6HyOxC5tVgMkaDjqqceFL1SJ8/jJS9MNC55JME7LyBEcppSss2ZwZAOoHRUmxOsNJPYKlTiee4SXaBGhX0NQVeLAwJa4HnQq2nh5AJ8UdwV1oymLjT1hE07TxAj4Ryif2Bzj4AfOPuUWy0fAZrpusnkjBWzoY5TdIpNoYgASdZ5TDCqJ8WY6j/ACUTRoqyoMsOG7fqOQo3leTR6CwLE1I9NvIglW0bdz/3dMSQNXHYdyVDErum2C2RoJkjV3JHQaiAqsNxRzahptIJcAYCzhStmyy8nSD7a0DNSDm6/lTfvPJVxcTvuh6gIOoUM25u2elihHHGkUFw7fNcoe6b/IvFvEbzM9ZYrp7qtmLRs7lo7HonZNJse6LntOxO+qEq2jWzqJbvz6eaYWFm4tBPPaIHkq8k1VnnYpSjonYznDhLYM6b+ndC1MTzVnucPESZjkjSfontCiGhLcWp6eBjZJ1MAacnzW4/EquLVkmbF6ucdHtC4ad0WGA7LPse/K4U5LmweunOnyRFtfFoBeI8v0WvByVmw8RxdDcWmuiKp0y4QUJZYvTMeIf9bq+risE+4bJ5Lj9glLBJ6Q+fiIrYtu8KAdIEEcr0XFRsSdO4B+ae2dN7253lni4BBj9D2PULytYgjUjyW5ZSjL5Mw8JRp6M/jDadak4ObFQDwkbE/hY63IzAu2bv+FvbyyDQRwBp+ix37LmuMseCZJ9JhUwk3ATkjHncTV4AaQGd4zSPC3t1RtW/oHdgbrwqaFkQ3QadeyW37wNAJKVftQxQdcuQbd16bWyzxO4H6lC4dWc+oHdONYnrBVeG2JyyZ1Mpvh9iWvA4iUMZJWomzi/S5Fr7JrWHvr6pXVpAiDonl1S2CAvCxg5nnT5Qkrk0kPuKbYJAaJ2H27oPGbxjjlohxEBokeJxO5jjUxHZMcNt6dWoBXeWUzwNz68La4XYUaRy0msEct3PcncqvHHjHlRFlyc5cbM5jvsm02Bn/fDA4u7gTlHZfPvZquzRzic4O/Xsvt2KgGk/MQG5TJPkvgdjdAghrQSD4SOk7o6cotAKlOz6Hb1Q8NMHXXVSu2npI5Q+GOBptMmYTK5w9z2SBp0G5Sfw/wAFXn+7FPunfzBcjP2J3T7LkHky+B3nL5FlEGHe6ZmJfq52xPJ8k1Y54HwyRGg5KfWl9hNJoGetUjjIR+B90sxv2stocLW3c138zxx2EnWUX4O9tkf4qtJEadu4wXlrRPinp27oW/xSypky19UgGGh2VszHiO5Ea6QkNy6pUMvJBO4B0S64sGzvA8ym4/Kx6oTkjky++hr/AP0VE1M5ptpO+H93IbG2o1k90oxCtUrO/dNLmkwCB+eNF7QsabXAubm15mPVa+ndU3ABrQIjaEc8/p0rBx+HqWzIWVmWAe8bJBJjXSY6jsmdu4N2zNJOpgd4149FpP2Vr2kHRwEtd16tP4QjLIgcSEueb08ojY405cZ6FFximUa5nf0gwT+qvscVbVLg0QW9Tp5eaY1bARJAQ1K2bJI3Gkf5ylxzKeqGT8OsdeolWc6MpaWk669CJB8iEFSaA/UaR+UfpMFUXtHJNTcI02uznGPsF32JgM920x5JLSqay4T5KVtal4NSNCdB5bnyRzbYB0Eemn3WZNoPG6YZaXVKNXBvQHSfUqy6rgAFtTb+XUxzsRP0Sm+s3uZFMgGZ22jv0S803wQ8jNG40+3ZdhxpbTF+Iytumh9b4nV1zZXTy5uonold3cnX+ZBYbe5KmVxlum+2+yuvrpgcXNGeRpliAY03P6p0sSfYmOWS0iygX52agt3MiJ04H57prb3tShLmH0KzdmczgXEyOdYHZaaA5v5SZ5nCSrooxYFOD5d/J5iPtDSvKRoVnOZPLTHz6hfPa7BbVXNa/O0bEchaHGMNky0AH7rNXNgS7R3iPEbKmEoSWieUMkZdGiwzFgaYLpHZE1PaCoPC12v2CX3rQGU2tGWNCd5Qtajo7tvCU5/BUoJLaDjiFf8AnC5KG3unxH/xXLuM/k7lD4NMKIiIUqVBxl0EtaWg6aCdQCe8IF+JNAJlTt8VJbUa06OAMdS05h/ndDDHtNiMuTWg+ZlDOe3mPVKKuLxshxcudxp3XeR8nLN8Gihp3IhGWuUbEBZlgfyQIU21n9VnlfAXm/Jtrm4cxmVjmF7tN5yjk/50KhhtwWMJqS52+0NjYRO5WPY9xqMJOxmeBqmzrwucS6oHdp+QATvKtaJ5ZKkPy41NTt0VV28UxJiTwlbKlUABugmZ1KNZQnxO3ScqUEOwNzlsGbUzCYgg6nquxGqX0jTmCY37EJgQdABvproPmk2M0zuNwdR/nCCMrRRNU6GLbprWBo2Aj5aIF16Qd0Ncv/dtYNXyI8zyrLegxglxzOG/menZF7AJhX+oGYaNfPhDmjn+KfI/ZXVbTM2WaOPIVFnSIdqfEODz5Ib5KkFXF8mTb7P0yc0ajZeV7IDhOba6DtIh0bH7yq7gtbUaHRr2/KHHCbfq9jsuWFVBdg1phQ0kdwDPzIR1agKbS7Mf+OivrbhrDmcY26n+GT06oHEqFSm4scCHN0IIiDHmfmtm23cv0NxpRVR7E17duO9Pbv8A2S82xfBLSMu2uv8AdMKAfmObbhHMbwVyfHpDGm/cQhxJIdI4GaN1RaZmEhxa4HdwjTtCf3tk1wH/ACH10VL8Oa3Ro15Ry4pa9xcJTt37C43lH/AuRRtz0C8S+CGc38AgpsygR4ueiFa/I7MwCQjKWhiNIVbqJ1MQCrro8tqxbUYC8mO8HYfqnGFYRWrQ5uUMGknsOByqrXD5cC6Y5Gy2ja1MUwGjLAiAhlk1rZyiZm9wdzcoy5SBBOsO1JlU0KAmIW3tcRzUzRqNFRn8B2czrB5HZJnWjA/TnbzWSqcbgbGUoS9Qv/08eaoo4awPmQ1x56JwZbpyToqadrMZiJBMaKaGOd2VSzQapFhqw7SCI8tVbUxFoEEOkdl49rWgNkAmYkgCY5J2QNEZ6pA1Ea9p69PJMbvTMhDirD6GIs3G/Qq/ErgVWk6Z4hsceazt/RLH5YiNjrqmrHAsyt7DTfQbruK6NbfYEMNLHZnHNuNNwiGlgY9umqspUXE77HVB4lQIeI3J2G/yQ1fQXWgvD4DADoSEPdvM6aniUIazmnUz9ipC+BWxx1Kzsk7hQRVxDbO0gx5gdYPAUbW8bVdk965rHEAh0luh0Om+olL7l5JB+im21EaDXyVGuyKn0N8TuXUAfE17W7OAIMbbSfulf+tg8qu8pPyw4bjqkb7ZzWy5py8x99FkoQbtDcc5pUzSDEhyi8PxClnmrLmwdGuDSOkEgrO2YZGYGQRA10VV0zQwcsaA/wA3ogjGNjJznRqr/FaVSo0MfUDRE53Zi3U7FsaCRoqzXzEEuKQNfRbRDGlxqEy6G6feVBlyNvEI6o8mG+hWLPxTtmj8PUrlmjiJ7/MfouQ+S/gb+JiOrfDs0FwmNdeqPNMAax28k9uLW3bY0qnvP/cHUtnQt58o81n72/YabQB4gTJncGIEdtVmWLsTjkhTe3uQZiNCYCIo3BA1JgxI+qVXl2NnRG6oddOdsIHUoI4/cNy2a+hftaJLvDyefRLbVz6jjUaZ1POg8/RZouLtJJ/spWFV4lskAnUTpvpKojHQietm3sGsd7x1arlqMbNMZSWvOstkbHaPVCHFGNOu44SZtXK0NLtzsCrbRjS7XfqiyelUDj9TD6TjWcZJaCOBroZ34WkwjDmMaco8+pSm3DWhaDC6reXQOsT9FA5OTPTUUo7I18LFUEEa7t8xssnSc4PLGgzJniCNwtxe4kymDHidwvnZrPNY5TLnEkk9zJCfGDkTyyKA0o3bmHXVA4hdQ8HxTvyNeDKd3BbkEt8f30WbxSs6RI8P1HkVqxcWc81raI29R1R+UaymDsKDXN5Kn7K0m5nOiRGh9U+q0gX9lk2HGn0Z66bBE7SmdtRa8aEFeY1ZS0ZfiG3fsq8Jpe7OUlpdAd4XTlB3a7+odAlwdvQU4rjvsJuaNNwDToen5CoqWJbq2NvQ+abUKTc0jxEdPtqOqjdOLuNdtPuR/wBIMkJxla9zcWaHBp+xjsSw1jiXSWaeJnB7t/RCtt5GsBvE7+fZaS7w33he1jmOIaXAkkBwaJLW6fH2MaghZq7tsroLSG/EAf15VUFyWybJJW6KG2QDtC6ewP3KsfmaeT3Lv7Kr3hH8MzseQqsxmE7YhxQyzH+YfMLkHlK5dT+TKRfTxP3jHBsyydOrd5Hkfug7MVagJa05WkAnbU8dzCa2GCQQQcvTefmtfeYH7myo1GgBj3HMOc51JPEHhA2qdLoJx4yWz5uzDXkmdT9FosBwtr3H38hrW+Fo3cenyRVOjMuj8Ii2r+7cHATEGD5pUclv1DJQ1oExnB5Gam2Azwu09R6pXTt27/hfTMXIEFhBFWm1zxoRp8DhHMaRvoeqw9WyHvWhpAa4gTwJMap+WFqhGPJW2C0MPY4gxsi24PmMtlvkj6NmadQB0ZDseDv+ia0KrTtop+LRTy5bQjubKpRZmPiA+aBZizjIBygcBbKs4EQdVn77Amk5qYAJ44XKNDYzB8Jeaj3EguytJj7fqo2lrlqNJa7MXDyEnn0XYK4U21A/QnQyY9EThT3muHhrqmWYER5ESR85VOPiobZPkx5JTtLX9v1GF3bLP42zKzuTC2FYvqEfuagJGgaKZnThrXknTssr7QAObpIcNcpBadOxEpEX6ijLCXDr9N/sBYDWIeADM/JP/wBtkTOg+iQ+zltNQdBqew6qu6vDnMHSSPSTEos8OmL8LLtD99zImUsNwGvzO1HMcoJly9+jGk9TwPVUVmvJiCfLZIxxp2PzyUo6NjTv6bqTfd/EDuORoYieDKg/FmvdlykS7faASdzxusv+zVW0/AIJOsHhe3txXIBefFsYaBIGg26AKlyVkSg2jf4XVaRBiXHcxuNiTPPZJfaosqszFoDmu46HhB+z2MyCxzQSdPFplJjxAyAD56K+9uB7ose7MDJptaWnI7OA8PG4BbqOJA7pLpSsak3GjI1GlhAidZUbgjMNIHIRmI2r2wQfD17IO5g6n59U9STFNNF+Zq8UBc/0heoqfwCN/wBp1HihPH4q9tm6nUOgLcsncEkj5dQsHUu+klU18VqFuUmWjgmUmEWMmr6NIzEi2YMTp6FV/wCogHcLIPvXddEXa+In6LXjrs5Ssf3HtE4HQzAgDoOnYIz2Touuqu0NnUTuePSUBY4LmDnnYNJ3HA6HdbD2StPdU5ywXMMbI09WBJLlxQnx65qNqlmgA0aBwRuicOqktBO6tv7QHUoazpZXbpTmmrHxxyTr2H1vSLuynUoEOyU4dUIkz8LBw534G57AEjqd3la1rWtLycrd/E522Y9BqSY2BTixswxpaXAkyXOO73cn8DoABwlpuWkUqMYLlL+n8+P58iW6wEMAqkkvJ1ceY3AGwHl9U1ssjC54Iktgk9917fMdUAYOUtqW7qWYOJdoY9QujkatLoCa5tN9jCvcg1WZXZgBE7iIjRB4zhbXQ2Byf86JbhJLHCdp0B4Rd699R5DBvz0Q8/c7i06Mff1/dvdSpkHgu5HUZuQmFv7PtLQ53i0UKuH+6qeIGd53meic4e/LDDox85P6TuWeXI9R0W83IbxTWu/3/wC/3/Psd9q1sCNI24Q7rcTsE9r2wcI2/VLCwgwfmExEzJGgMvAKVVrHxappRrt1Ba5zpEAHgSXaQZ0+Ucq+7vmtc33YynL0ndgk7RBk6lc42qAvi7M3Xw8jYq3D6gBaHUpLS7M8uADmkfDB/iG4I6o2jfMzxUZmbqCGuIJMRoYI08l5Rwxpql4cQwDw5socCRzGmi7GnFeo6ck36S/EcGLKLXlzalN7jlI6CIzCTlO4g9Fj7x0OJLfBJATipidTxU5LWvMuicpIGjo6/qpUbN1Zjg4g5Bo3owSZZJ+EHgdUXKMXoymxD7wdAuRBsCOR9FyZyQumD4hbQlFVi2GKUhJlZm6pQVydMrnG0KawTvB6WxSeuFpvZ6jmA9F2V+kmgvUaelbj3And7w0DtyVo762NvcWzHA5HZ2//AEkeuyW2luXVqNHhgznsT1Wk/wDUqqabrQwPDWkdxlYNUfD0NfYRyfNP7ijE7IzolTbWCTund9Ve6ZGrjM6EeQgQInbhCC2Y2C4/P9FIsFe5b5/2BbJx96dPgEDzcA5x+WUfNMqV+6YDRPdKLa/hjo3e5zp83EgfKB6IjDH53gCS6VnClrsblncqftr9DTWAO53KhiVKY7/hEk5NDEdZUQJY55MiNEfH00xMX6jO0LaC0c5iDBlNm2wBlB2um+pB576J0bQmcpBHmEmCG5HsU4hbh4k7jUFJrh2YEN0cNR2IMg/NaSu3wOMaDdY6u45pRpPoGMqdr2HtrdB7A4cifol97Uj9ULZZsjsusOdI518X5Q1d5IEDc6oU2nsbkjG2olN3iBBlhhw5+hVFxiDmU3FzS1vEHrpBndMLezG8LN+1WI+MUtmCD5n9E6MuT0TvG12xzhGJMLdGgE7nlN/2hsRJPWI2+RXz+1fGoKb0MR4O61p2bwSNNc2Aqtc8Fha0SQYa+NpDQAHeiWUhDhl/d1WajWA7kOBPwuEbazK6yucxif8ArlXYkGuII3HYDbYg8oU4rTBab2iZFDmrrzmtmkzzJz6lcqBfXP8A89b/AM3fqvEzji+P3/yJrJ/P/CrFhuVmbpaLFKkrO3RWvsufQquAtn7LNDaQd0ErHVwtLgl3loDyj12WzV1+ZH1Z9F9jKXvH1qxgCWgflEf+q15mFEtcHBj5mBB1HHkr/YSnFm4cnxbd1nvbAB1NumoO/JnRMTT5fkIcacfzOuLqqG6E5d4HwgkCSG8THCVVa5JklP7cQGiP4dZ8kvxWtTBimxubl36BefiyuUdnoTxqLFdq0lrdgIGp50TmzvRRb+7b4v5nfgJXYjSOhI+RMfSEwDdESkzc0V5kvzIOrvqO8RJJP36Ba65aWUW027xt/dLPZjDsz/en4W7eapx+7z1IHwt0/VF7C7PMMqh089V6+q5jtHObG0FCYf4Xz1TW+tc0OCxGydoiMUmW1D8Q1KzF40sd1HB4ITivaRwPmltw2BESOn+bIwEV4dcQXH+of/lqZ3lamfE2Ndx0KT2NnnktcBLjoexj8Ir9hDfiMxrHCxzXEdOD8z9F+iKKF3UqPDYhmaNBq4ROpQGJ0IruOUHQDVPMPbmqtIEAfn/pC4kB75/mui/Qvvs6MXLI18GWxC3pnUNLT0Q9ANB1+q137C1/CquMDB41TIysKePj2Zyo9zNWk5OnRTfiDyWho8yiRZFri0oK+s3UhmEln27LZQ9xXWhuLx3Vcsv/AKs/p916u4SB8yA6uqyVV0TXqIOo5Yux8mBVwisMqEkU+rhHqYVFQJh7L2xfc08onKcx7AcprfpsjkrZ9u9mC2kzKfh92R9EkuaOeowTAaZPcdE3s2ywRpG6UMql1xUDdcrJ081HDJLymOcFzQsx3EYcWjy8krZVzGSp/sD6tR3/AC1805Z7OObBOoQ44VEOc7YusWAVNdn6jzEAj5QfQptVtyYDWxJjj7bpfdkt0a2HNMg9CO3Tg9iUTY48wyXtyuOn/HqFynH5GzxTlFSS+z/4/saB9yKdIU6YkxxueSVn/dE6we57o+leaHJs4QSN46T0RdBoLdimXeydqnQlDD0TCncyMpTC8t/dOAgmQCD2IkHSUsfIdJBhZdGxV6CLqmyJGb6JLiQAYXAQTo3XnYTp1+xT2nD5AkFu+hSz9hdWdnaAaYkNn+I7GoO3APmdiE19UDijvk+l/K/qIKlXKGho+HSeqvqXRc0ab7qeJ2DmDxN9Ql9jV8Qb3U2booxSbkOcPeGu3A89PklprZqrz3j5J6+qxls98CWgzoJ20WSwyoTrymY+l+Q7DXJs1dnRkI40NNeEDhtVNalLMwgH1TEg8qszVakHVDHWETTw/drhIPCZWuFQfJNaNqmRZJkil0Yl3sPSJJzPE8aadl4t/wDsIXIrQikfEqoQzwjKzUJUEIENkCvatN7ME06NSpSI94QRPIDYcRHcc/os4yk55ysEk6f4U29naTqd0KFUFvvJYQe4MfXlFJKS4iG6dm5o+17X27G0/wDdeQ0jmdo/K0WEYSLb94cznvHimBv0WIrYOynctNJulPK4a65g6ST1X0XEsSp5AQ6dPx+qR6XBv4O2pqPyK8CspqElv8WkbTK2rLBuU5oHqlOAX9ANEvAIPoNPqk+IYuXF3ikSY/OiZj9OMzIuU9Cb2tLadYupGRz07pBXqe8MtEuHyI6H9eFojaioCToEjuafuavGQ9JgdRqonFWz1cOSkq7RVRuHUnctP8p58js4LVYLiLavhmHfdLHhtRsOaCD1CTXlsaRzUy4eR/VdFNdGTUJ96f8AY+gkDhxS/FMrBme8DpPJ7DclJLS/eKYdUq1pOzZYJ76MDh80Cbeo85wCP6iST/5Eko5ZF0hMMCT9T/n9f8BNa9e4+OWs5YTDnjo7o09Nz21WxwlzKrJZ8hGnZfOalnJhxJjWZUbd5FQe7LmgHUgldGdMPNita0kbrGhTEB8ntH5WcvcFaw+/Y45QCXA7gxp5hPcXvmuaD25+6TYpdgWtQfzNI0310XcuUnBieLjFTQnxTFGNe2kBnLviGwaOJ6nc+iU0HBh38J2P2S61tzDnn+52TKjQzCOIhUwgl0ZGTHthd95HZaCzvB1WMtbNzDsS37LTYZbg7Iuh3NtbH7bkFF25J7BD2dqEfELlsmyySR4uXq5FaJLZ8PrvS+5qcclXXNaP0QtFhJzHf/ICxL3KJy9kbb2Pw9rKbqzhMaN7nqk+O3ZaTUIl2YEHluvBWspMDbemGkERx17+qzGK0JkHlS41LnyY7Io8KQbgmN7FuX8p7Xq+8EOOh3hYGxpZCtHZ37gIAHqmyaapE0ItOx9StNIa8gK5tMjdyCtKxIlzteggBEVGyNTPqgVLoa229nr7vpJj5IO5re8EFo8+iNdaRllwGYTqHfgIQt6BAwot3oEt7hzTkPoi691A2l30Cj7rXpwTyrrW1kydhsl03oqtdntlZFxz1Nf84R17WAbAXVqwaIjTlJL2q58kfCE1JJAq27ZV7l1QxOVvfSfVSda1GmAWAdv+kTY3XvGZYAI3HoiG0yOq6KSE5ZyboqbZOykPeD5cJJjFcsEDUN2nlO698W7jMPkUmxO5Y/cHyRRhFOwJTk1Rlr3EzwNZ24Kci2DmNLh4oE9JjVK6eGZ64gHIDJ6wtW21ho36os0lFLiF4ZNyfIT0qzqf8RDeYJC01hSGhHzSe8s5B0Kdey1PPRjcs8J8tx9NPRZjnyRTJKMqNDh92W76hOmPDhISS1YmNvoU1MlzY72gxcuXIyKz890aJnxbp3g9u01Gh3UHyg7qqtRG4Tr2Tts3vHkAycoJnjeEM5abKoQ9SQ4vKBbtsdkovBrBTqs0tgESO6T43Uk+ERpCkx5LRTmhToXi2h3mi6FMBczYTuvTpqtb2JoYUGoum6EvtQG7/Edz0HARQeub2dRc6sVINJE8c91Xb2ji8F3hZ35R947TIzUcrkr7Di1EEptlGhmUd1Q3pt6IhzzBO4j7dkSVBXewC6fmPblSECIy5fJDUDyRoTqm2G0hOUgZTsV0dm5HQC+gKT21mtzNB8TdtDupX9QOcS3Rp1AE/LVFOAkhzvCDB8uqBvqQbqwy1c9C+wCsqKmH5pKsqPCZ4bQc8gn4eViZjQrsLMsLid9B5Jo18bIrFqQDP3Y3GsfVAW4karrTdGqLSsqe9pJGx46K32bqGjd5HaMrAgf8hqPyELiFEiCPVC3bTkDxOZkFvoZXQXCVj5S5xo3bnjNAR9u2Qg8HaKlNlQbOAP0TajThPoxtURhcrCF4ism4RPh7dj2H14X0H2Zoe7otECY133O5WRwqzzuYBGrpOo2br94X0el4GS+AByZ6cIc18aRuKrbYBjtwANQIjdYWo4vdPCc43iIqu0PgH1SZ9yQ7KxvqUhR+ewkwt1KRvClRty6NP7qqhT1kyT3T+1pZgI0XOLbNtLbFLaDi7uU0sKWu0np1ULikWrqFQkrODRumNTcv1lgEdVTT2I5OqmCMsazyVQWEujtuE1elbFMgzfUwpXNbTKNuYXjsNnkq2lYFsbH02SZSGJ6FjC9jtdWHbr6qdK4MxqAU7/0nPr9hoqL/AAbKA6CY4HIXJ0dd6BnMEE79tVClRBaM0Cd+VYbhpHhI7jY+UKEkk6eHhb2EtFL8LzfBlMA8wdNZ1VlC2eB4XEdoVtq4SQQD57jyTdr2xpvtqs4fBsproStuv4HQDESdkBWpvYZ4TTErXkRql2H3bmOLKgzUjtyWmeO3Zc47tmctaJVa2dkKNvbTTj6qrGzTpEOY8FrvMQehV+F1c2nXbzRzi3GzMc6kM/Yi8hj6DjrTcY/4u1H1lapj5Xz+i40bqm7+F/gd67FfQGtgJ0JclYGR8LRPMuUFyIk5M+cezB/ftHHuz903x+s5wgmQNIXLl0/rHQ/0zPV2iVGk0ZvReLkp/Uw/9qDbVuqYUHEbLlyOIMiq8cUPRHiXi5ZI2HQVXrOAEFSwB5LpJkmVy5KYXyay3aIV9MeI/wCcL1csl2Cui2mYcAOZlV3Rl8HbovFyzJ9KNj2eMtGRORs9Y1Q+IWzMsZW9dAAfnuuXKiP0im9mTq6OMImi89Vy5KRS+i64cYCGOoHb+65chmChLilMHOCNDqrcKPhC5cif0mr6mXY5/tzyt9ZuJpsJ3LR9ly5Fh+kDxP1ItXLlyaS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457200" y="1905000"/>
            <a:ext cx="8077200" cy="369332"/>
          </a:xfrm>
          <a:prstGeom prst="rect">
            <a:avLst/>
          </a:prstGeom>
        </p:spPr>
        <p:txBody>
          <a:bodyPr wrap="square">
            <a:spAutoFit/>
          </a:bodyPr>
          <a:lstStyle/>
          <a:p>
            <a:pPr algn="just"/>
            <a:endParaRPr lang="vi-VN" dirty="0">
              <a:latin typeface="Times New Roman" pitchFamily="18" charset="0"/>
              <a:cs typeface="Times New Roman" pitchFamily="18" charset="0"/>
            </a:endParaRPr>
          </a:p>
        </p:txBody>
      </p:sp>
      <p:sp>
        <p:nvSpPr>
          <p:cNvPr id="10" name="Rectangle 9"/>
          <p:cNvSpPr/>
          <p:nvPr/>
        </p:nvSpPr>
        <p:spPr>
          <a:xfrm>
            <a:off x="457200" y="3886200"/>
            <a:ext cx="8077200" cy="369332"/>
          </a:xfrm>
          <a:prstGeom prst="rect">
            <a:avLst/>
          </a:prstGeom>
        </p:spPr>
        <p:txBody>
          <a:bodyPr wrap="square">
            <a:spAutoFit/>
          </a:bodyPr>
          <a:lstStyle/>
          <a:p>
            <a:pPr>
              <a:buFontTx/>
              <a:buChar char="-"/>
            </a:pPr>
            <a:endParaRPr lang="vi-VN" dirty="0">
              <a:latin typeface="Times New Roman" pitchFamily="18" charset="0"/>
              <a:cs typeface="Times New Roman" pitchFamily="18" charset="0"/>
            </a:endParaRPr>
          </a:p>
        </p:txBody>
      </p:sp>
      <p:sp>
        <p:nvSpPr>
          <p:cNvPr id="13" name="Rectangle 12"/>
          <p:cNvSpPr/>
          <p:nvPr/>
        </p:nvSpPr>
        <p:spPr>
          <a:xfrm>
            <a:off x="2590800" y="5943600"/>
            <a:ext cx="4220066" cy="369332"/>
          </a:xfrm>
          <a:prstGeom prst="rect">
            <a:avLst/>
          </a:prstGeom>
        </p:spPr>
        <p:txBody>
          <a:bodyPr wrap="none">
            <a:spAutoFit/>
          </a:bodyPr>
          <a:lstStyle/>
          <a:p>
            <a:r>
              <a:rPr lang="en-US" b="1" dirty="0" err="1" smtClean="0">
                <a:latin typeface="Times New Roman" pitchFamily="18" charset="0"/>
                <a:cs typeface="Times New Roman" pitchFamily="18" charset="0"/>
              </a:rPr>
              <a:t>Cấu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phần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phụ</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Tôm</a:t>
            </a:r>
            <a:r>
              <a:rPr lang="en-US" b="1" dirty="0" smtClean="0">
                <a:latin typeface="Times New Roman" pitchFamily="18" charset="0"/>
                <a:cs typeface="Times New Roman" pitchFamily="18" charset="0"/>
              </a:rPr>
              <a:t> He - </a:t>
            </a:r>
            <a:r>
              <a:rPr lang="en-US" b="1" dirty="0" err="1" smtClean="0">
                <a:latin typeface="Times New Roman" pitchFamily="18" charset="0"/>
                <a:cs typeface="Times New Roman" pitchFamily="18" charset="0"/>
              </a:rPr>
              <a:t>Penaeus</a:t>
            </a:r>
            <a:endParaRPr lang="en-US" dirty="0"/>
          </a:p>
        </p:txBody>
      </p:sp>
      <p:pic>
        <p:nvPicPr>
          <p:cNvPr id="182274" name="Picture 2"/>
          <p:cNvPicPr>
            <a:picLocks noChangeAspect="1" noChangeArrowheads="1"/>
          </p:cNvPicPr>
          <p:nvPr/>
        </p:nvPicPr>
        <p:blipFill>
          <a:blip r:embed="rId2"/>
          <a:srcRect b="1754"/>
          <a:stretch>
            <a:fillRect/>
          </a:stretch>
        </p:blipFill>
        <p:spPr bwMode="auto">
          <a:xfrm>
            <a:off x="381000" y="1143000"/>
            <a:ext cx="83058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8305800" cy="861774"/>
          </a:xfrm>
          <a:prstGeom prst="rect">
            <a:avLst/>
          </a:prstGeom>
        </p:spPr>
        <p:txBody>
          <a:bodyPr wrap="square">
            <a:spAutoFit/>
          </a:bodyPr>
          <a:lstStyle/>
          <a:p>
            <a:r>
              <a:rPr lang="en-US" sz="2400" b="1" dirty="0" smtClean="0">
                <a:latin typeface="Times New Roman" pitchFamily="18" charset="0"/>
                <a:cs typeface="Times New Roman" pitchFamily="18" charset="0"/>
              </a:rPr>
              <a:t>2.7.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vẽ</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thuyết</a:t>
            </a:r>
            <a:r>
              <a:rPr lang="en-US" sz="2400" b="1" dirty="0" smtClean="0">
                <a:latin typeface="Times New Roman" pitchFamily="18" charset="0"/>
                <a:cs typeface="Times New Roman" pitchFamily="18" charset="0"/>
              </a:rPr>
              <a:t> minh </a:t>
            </a:r>
            <a:r>
              <a:rPr lang="en-US" sz="2400" b="1" dirty="0" err="1" smtClean="0">
                <a:latin typeface="Times New Roman" pitchFamily="18" charset="0"/>
                <a:cs typeface="Times New Roman" pitchFamily="18" charset="0"/>
              </a:rPr>
              <a:t>về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endParaRPr lang="en-US" sz="2400" b="1" dirty="0" smtClean="0">
              <a:latin typeface="Times New Roman" pitchFamily="18" charset="0"/>
              <a:cs typeface="Times New Roman" pitchFamily="18" charset="0"/>
            </a:endParaRPr>
          </a:p>
          <a:p>
            <a:pPr algn="just">
              <a:lnSpc>
                <a:spcPct val="130000"/>
              </a:lnSpc>
            </a:pPr>
            <a:endParaRPr lang="en-US" sz="2000" b="1" dirty="0" smtClean="0">
              <a:latin typeface="Times New Roman" pitchFamily="18" charset="0"/>
              <a:cs typeface="Times New Roman" pitchFamily="18" charset="0"/>
            </a:endParaRPr>
          </a:p>
        </p:txBody>
      </p:sp>
      <p:sp>
        <p:nvSpPr>
          <p:cNvPr id="173058" name="AutoShape 2" descr="data:image/jpeg;base64,/9j/4AAQSkZJRgABAQAAAQABAAD/2wCEAAkGBxQTEhUUExQVFhQWFxwYGRgYGBccGhgaGBQXGBgXGhcdHCggGBwlHBcXITEhJSkrLi4uFx8zODMsNygtLisBCgoKDg0OGxAQGzQkICUsNCwsNC0sLCwsLCwsLCwsLCwsLCwsLCwsLCwsLCwsLCwsLCwsLCwsLCwsLCwsLCwsLP/AABEIAQMAwgMBIgACEQEDEQH/xAAcAAACAwEBAQEAAAAAAAAAAAAEBQIDBgABBwj/xAA9EAABAwIFAgMHAQcEAQUBAAABAAIRAwQFEiExQVFhInGBBhMykaGxwdEUI0JSYuHwFTNy8ZIHJFOishb/xAAZAQADAQEBAAAAAAAAAAAAAAACAwQBAAX/xAAvEQACAgICAAUCBQMFAAAAAAAAAQIRAyESMQQTIkFRMmEUcZGx8IGh0TNCweHx/9oADAMBAAIRAxEAPwBZd20giJ7FKqeC082sjXSdlqqlMGZ0KX3FvIK8WGWcNHtzxQyb9xthd+6mwMdWhjRAaAPupV8ZYOA7zAWWe5w8lXnJ2VDzaFw8HFvs0n+tUeaUeRVttcUKphuhPBCyrBJVzqmQB23RDzk/YOXhowXZrbnAsw8Jg/RZm5tXtMO0IWh9msfbWBpk+Nv1HVEY5Yiq2R8Q27oJOVg4uKdSRiKlGTBKHfaM3lEXVfJo+Q5AVLqdANFsZTHzjj+Dqtk2JmAOUJd2cZYMzsi3Nc7YQFKlZxq47J6yuK2xD8JCfSoXVGS4Fw2UXtnUIq4cwk+KHdOqWvqR4RqFTF2jzckOEqCKlKYJOyqt2dTsqhV0hXhgjRELIXFUa5Qo27TM7KdGuADwvDWIEQuOCW1GgQVbhlRrqrQT4cw+4Sl2pjXyTnBsMghzvQfkoZNRVsKKcnSPoXtRjAqZaNL/AG2AAx/EY+wWcrXAZB1OsfNcCp248cO4E9l585cpHq4saxx+469yxlGTBq1NQP5GA7n+pxG3AHdBEaAkafw9+6qfW94+JknefoFZUDwYcQSOBsB0S8rUY0g8Mec9lclcvIXKaz0uJrbnEKF2JyinXj4hlFN/UmT4Tvqk9/aOp+B41jfgidweR3WRtaj6bgwk6HkHWdRrytFTxmoW5S7M0CAHAHKOjSdR6L0sihk+zPFUMmFX3EFr2oA0mAgrq3hocJB+/ZOabwWyDPHf5eqHqM8bg7dmkHg8yOvHokRhKL30HLMpKl2JJqNOob9UuxK5e4loGvC1NSnPG6W3mF53A9Om/wA0UcyXYcsMpLTsz9g2vTqtqt0c36jkFfVMOxAVWB40PI6HosraMLYa4Bx6xr6o41XU9mEdYhdOfJi/LSQR7QYUysQ8DxgajqEgZbgbBFi5zuysqmYmNeu3dB3fvmkkjMDuYCFxfQ/DkSW0dXhokpVdXubRqpuKri6HyOxC5tVgMkaDjqqceFL1SJ8/jJS9MNC55JME7LyBEcppSss2ZwZAOoHRUmxOsNJPYKlTiee4SXaBGhX0NQVeLAwJa4HnQq2nh5AJ8UdwV1oymLjT1hE07TxAj4Ryif2Bzj4AfOPuUWy0fAZrpusnkjBWzoY5TdIpNoYgASdZ5TDCqJ8WY6j/ACUTRoqyoMsOG7fqOQo3leTR6CwLE1I9NvIglW0bdz/3dMSQNXHYdyVDErum2C2RoJkjV3JHQaiAqsNxRzahptIJcAYCzhStmyy8nSD7a0DNSDm6/lTfvPJVxcTvuh6gIOoUM25u2elihHHGkUFw7fNcoe6b/IvFvEbzM9ZYrp7qtmLRs7lo7HonZNJse6LntOxO+qEq2jWzqJbvz6eaYWFm4tBPPaIHkq8k1VnnYpSjonYznDhLYM6b+ndC1MTzVnucPESZjkjSfontCiGhLcWp6eBjZJ1MAacnzW4/EquLVkmbF6ucdHtC4ad0WGA7LPse/K4U5LmweunOnyRFtfFoBeI8v0WvByVmw8RxdDcWmuiKp0y4QUJZYvTMeIf9bq+risE+4bJ5Lj9glLBJ6Q+fiIrYtu8KAdIEEcr0XFRsSdO4B+ae2dN7253lni4BBj9D2PULytYgjUjyW5ZSjL5Mw8JRp6M/jDadak4ObFQDwkbE/hY63IzAu2bv+FvbyyDQRwBp+ix37LmuMseCZJ9JhUwk3ATkjHncTV4AaQGd4zSPC3t1RtW/oHdgbrwqaFkQ3QadeyW37wNAJKVftQxQdcuQbd16bWyzxO4H6lC4dWc+oHdONYnrBVeG2JyyZ1Mpvh9iWvA4iUMZJWomzi/S5Fr7JrWHvr6pXVpAiDonl1S2CAvCxg5nnT5Qkrk0kPuKbYJAaJ2H27oPGbxjjlohxEBokeJxO5jjUxHZMcNt6dWoBXeWUzwNz68La4XYUaRy0msEct3PcncqvHHjHlRFlyc5cbM5jvsm02Bn/fDA4u7gTlHZfPvZquzRzic4O/Xsvt2KgGk/MQG5TJPkvgdjdAghrQSD4SOk7o6cotAKlOz6Hb1Q8NMHXXVSu2npI5Q+GOBptMmYTK5w9z2SBp0G5Sfw/wAFXn+7FPunfzBcjP2J3T7LkHky+B3nL5FlEGHe6ZmJfq52xPJ8k1Y54HwyRGg5KfWl9hNJoGetUjjIR+B90sxv2stocLW3c138zxx2EnWUX4O9tkf4qtJEadu4wXlrRPinp27oW/xSypky19UgGGh2VszHiO5Ea6QkNy6pUMvJBO4B0S64sGzvA8ym4/Kx6oTkjky++hr/AP0VE1M5ptpO+H93IbG2o1k90oxCtUrO/dNLmkwCB+eNF7QsabXAubm15mPVa+ndU3ABrQIjaEc8/p0rBx+HqWzIWVmWAe8bJBJjXSY6jsmdu4N2zNJOpgd4149FpP2Vr2kHRwEtd16tP4QjLIgcSEueb08ojY405cZ6FFximUa5nf0gwT+qvscVbVLg0QW9Tp5eaY1bARJAQ1K2bJI3Gkf5ylxzKeqGT8OsdeolWc6MpaWk669CJB8iEFSaA/UaR+UfpMFUXtHJNTcI02uznGPsF32JgM920x5JLSqay4T5KVtal4NSNCdB5bnyRzbYB0Eemn3WZNoPG6YZaXVKNXBvQHSfUqy6rgAFtTb+XUxzsRP0Sm+s3uZFMgGZ22jv0S803wQ8jNG40+3ZdhxpbTF+Iytumh9b4nV1zZXTy5uonold3cnX+ZBYbe5KmVxlum+2+yuvrpgcXNGeRpliAY03P6p0sSfYmOWS0iygX52agt3MiJ04H57prb3tShLmH0KzdmczgXEyOdYHZaaA5v5SZ5nCSrooxYFOD5d/J5iPtDSvKRoVnOZPLTHz6hfPa7BbVXNa/O0bEchaHGMNky0AH7rNXNgS7R3iPEbKmEoSWieUMkZdGiwzFgaYLpHZE1PaCoPC12v2CX3rQGU2tGWNCd5Qtajo7tvCU5/BUoJLaDjiFf8AnC5KG3unxH/xXLuM/k7lD4NMKIiIUqVBxl0EtaWg6aCdQCe8IF+JNAJlTt8VJbUa06OAMdS05h/ndDDHtNiMuTWg+ZlDOe3mPVKKuLxshxcudxp3XeR8nLN8Gihp3IhGWuUbEBZlgfyQIU21n9VnlfAXm/Jtrm4cxmVjmF7tN5yjk/50KhhtwWMJqS52+0NjYRO5WPY9xqMJOxmeBqmzrwucS6oHdp+QATvKtaJ5ZKkPy41NTt0VV28UxJiTwlbKlUABugmZ1KNZQnxO3ScqUEOwNzlsGbUzCYgg6nquxGqX0jTmCY37EJgQdABvproPmk2M0zuNwdR/nCCMrRRNU6GLbprWBo2Aj5aIF16Qd0Ncv/dtYNXyI8zyrLegxglxzOG/menZF7AJhX+oGYaNfPhDmjn+KfI/ZXVbTM2WaOPIVFnSIdqfEODz5Ib5KkFXF8mTb7P0yc0ajZeV7IDhOba6DtIh0bH7yq7gtbUaHRr2/KHHCbfq9jsuWFVBdg1phQ0kdwDPzIR1agKbS7Mf+OivrbhrDmcY26n+GT06oHEqFSm4scCHN0IIiDHmfmtm23cv0NxpRVR7E17duO9Pbv8A2S82xfBLSMu2uv8AdMKAfmObbhHMbwVyfHpDGm/cQhxJIdI4GaN1RaZmEhxa4HdwjTtCf3tk1wH/ACH10VL8Oa3Ro15Ry4pa9xcJTt37C43lH/AuRRtz0C8S+CGc38AgpsygR4ueiFa/I7MwCQjKWhiNIVbqJ1MQCrro8tqxbUYC8mO8HYfqnGFYRWrQ5uUMGknsOByqrXD5cC6Y5Gy2ja1MUwGjLAiAhlk1rZyiZm9wdzcoy5SBBOsO1JlU0KAmIW3tcRzUzRqNFRn8B2czrB5HZJnWjA/TnbzWSqcbgbGUoS9Qv/08eaoo4awPmQ1x56JwZbpyToqadrMZiJBMaKaGOd2VSzQapFhqw7SCI8tVbUxFoEEOkdl49rWgNkAmYkgCY5J2QNEZ6pA1Ea9p69PJMbvTMhDirD6GIs3G/Qq/ErgVWk6Z4hsceazt/RLH5YiNjrqmrHAsyt7DTfQbruK6NbfYEMNLHZnHNuNNwiGlgY9umqspUXE77HVB4lQIeI3J2G/yQ1fQXWgvD4DADoSEPdvM6aniUIazmnUz9ipC+BWxx1Kzsk7hQRVxDbO0gx5gdYPAUbW8bVdk965rHEAh0luh0Om+olL7l5JB+im21EaDXyVGuyKn0N8TuXUAfE17W7OAIMbbSfulf+tg8qu8pPyw4bjqkb7ZzWy5py8x99FkoQbtDcc5pUzSDEhyi8PxClnmrLmwdGuDSOkEgrO2YZGYGQRA10VV0zQwcsaA/wA3ogjGNjJznRqr/FaVSo0MfUDRE53Zi3U7FsaCRoqzXzEEuKQNfRbRDGlxqEy6G6feVBlyNvEI6o8mG+hWLPxTtmj8PUrlmjiJ7/MfouQ+S/gb+JiOrfDs0FwmNdeqPNMAax28k9uLW3bY0qnvP/cHUtnQt58o81n72/YabQB4gTJncGIEdtVmWLsTjkhTe3uQZiNCYCIo3BA1JgxI+qVXl2NnRG6oddOdsIHUoI4/cNy2a+hftaJLvDyefRLbVz6jjUaZ1POg8/RZouLtJJ/spWFV4lskAnUTpvpKojHQietm3sGsd7x1arlqMbNMZSWvOstkbHaPVCHFGNOu44SZtXK0NLtzsCrbRjS7XfqiyelUDj9TD6TjWcZJaCOBroZ34WkwjDmMaco8+pSm3DWhaDC6reXQOsT9FA5OTPTUUo7I18LFUEEa7t8xssnSc4PLGgzJniCNwtxe4kymDHidwvnZrPNY5TLnEkk9zJCfGDkTyyKA0o3bmHXVA4hdQ8HxTvyNeDKd3BbkEt8f30WbxSs6RI8P1HkVqxcWc81raI29R1R+UaymDsKDXN5Kn7K0m5nOiRGh9U+q0gX9lk2HGn0Z66bBE7SmdtRa8aEFeY1ZS0ZfiG3fsq8Jpe7OUlpdAd4XTlB3a7+odAlwdvQU4rjvsJuaNNwDToen5CoqWJbq2NvQ+abUKTc0jxEdPtqOqjdOLuNdtPuR/wBIMkJxla9zcWaHBp+xjsSw1jiXSWaeJnB7t/RCtt5GsBvE7+fZaS7w33he1jmOIaXAkkBwaJLW6fH2MaghZq7tsroLSG/EAf15VUFyWybJJW6KG2QDtC6ewP3KsfmaeT3Lv7Kr3hH8MzseQqsxmE7YhxQyzH+YfMLkHlK5dT+TKRfTxP3jHBsyydOrd5Hkfug7MVagJa05WkAnbU8dzCa2GCQQQcvTefmtfeYH7myo1GgBj3HMOc51JPEHhA2qdLoJx4yWz5uzDXkmdT9FosBwtr3H38hrW+Fo3cenyRVOjMuj8Ii2r+7cHATEGD5pUclv1DJQ1oExnB5Gam2Azwu09R6pXTt27/hfTMXIEFhBFWm1zxoRp8DhHMaRvoeqw9WyHvWhpAa4gTwJMap+WFqhGPJW2C0MPY4gxsi24PmMtlvkj6NmadQB0ZDseDv+ia0KrTtop+LRTy5bQjubKpRZmPiA+aBZizjIBygcBbKs4EQdVn77Amk5qYAJ44XKNDYzB8Jeaj3EguytJj7fqo2lrlqNJa7MXDyEnn0XYK4U21A/QnQyY9EThT3muHhrqmWYER5ESR85VOPiobZPkx5JTtLX9v1GF3bLP42zKzuTC2FYvqEfuagJGgaKZnThrXknTssr7QAObpIcNcpBadOxEpEX6ijLCXDr9N/sBYDWIeADM/JP/wBtkTOg+iQ+zltNQdBqew6qu6vDnMHSSPSTEos8OmL8LLtD99zImUsNwGvzO1HMcoJly9+jGk9TwPVUVmvJiCfLZIxxp2PzyUo6NjTv6bqTfd/EDuORoYieDKg/FmvdlykS7faASdzxusv+zVW0/AIJOsHhe3txXIBefFsYaBIGg26AKlyVkSg2jf4XVaRBiXHcxuNiTPPZJfaosqszFoDmu46HhB+z2MyCxzQSdPFplJjxAyAD56K+9uB7ose7MDJptaWnI7OA8PG4BbqOJA7pLpSsak3GjI1GlhAidZUbgjMNIHIRmI2r2wQfD17IO5g6n59U9STFNNF+Zq8UBc/0heoqfwCN/wBp1HihPH4q9tm6nUOgLcsncEkj5dQsHUu+klU18VqFuUmWjgmUmEWMmr6NIzEi2YMTp6FV/wCogHcLIPvXddEXa+In6LXjrs5Ssf3HtE4HQzAgDoOnYIz2Touuqu0NnUTuePSUBY4LmDnnYNJ3HA6HdbD2StPdU5ywXMMbI09WBJLlxQnx65qNqlmgA0aBwRuicOqktBO6tv7QHUoazpZXbpTmmrHxxyTr2H1vSLuynUoEOyU4dUIkz8LBw534G57AEjqd3la1rWtLycrd/E522Y9BqSY2BTixswxpaXAkyXOO73cn8DoABwlpuWkUqMYLlL+n8+P58iW6wEMAqkkvJ1ceY3AGwHl9U1ssjC54Iktgk9917fMdUAYOUtqW7qWYOJdoY9QujkatLoCa5tN9jCvcg1WZXZgBE7iIjRB4zhbXQ2Byf86JbhJLHCdp0B4Rd699R5DBvz0Q8/c7i06Mff1/dvdSpkHgu5HUZuQmFv7PtLQ53i0UKuH+6qeIGd53meic4e/LDDox85P6TuWeXI9R0W83IbxTWu/3/wC/3/Psd9q1sCNI24Q7rcTsE9r2wcI2/VLCwgwfmExEzJGgMvAKVVrHxappRrt1Ba5zpEAHgSXaQZ0+Ucq+7vmtc33YynL0ndgk7RBk6lc42qAvi7M3Xw8jYq3D6gBaHUpLS7M8uADmkfDB/iG4I6o2jfMzxUZmbqCGuIJMRoYI08l5Rwxpql4cQwDw5socCRzGmi7GnFeo6ck36S/EcGLKLXlzalN7jlI6CIzCTlO4g9Fj7x0OJLfBJATipidTxU5LWvMuicpIGjo6/qpUbN1Zjg4g5Bo3owSZZJ+EHgdUXKMXoymxD7wdAuRBsCOR9FyZyQumD4hbQlFVi2GKUhJlZm6pQVydMrnG0KawTvB6WxSeuFpvZ6jmA9F2V+kmgvUaelbj3And7w0DtyVo762NvcWzHA5HZ2//AEkeuyW2luXVqNHhgznsT1Wk/wDUqqabrQwPDWkdxlYNUfD0NfYRyfNP7ijE7IzolTbWCTund9Ve6ZGrjM6EeQgQInbhCC2Y2C4/P9FIsFe5b5/2BbJx96dPgEDzcA5x+WUfNMqV+6YDRPdKLa/hjo3e5zp83EgfKB6IjDH53gCS6VnClrsblncqftr9DTWAO53KhiVKY7/hEk5NDEdZUQJY55MiNEfH00xMX6jO0LaC0c5iDBlNm2wBlB2um+pB576J0bQmcpBHmEmCG5HsU4hbh4k7jUFJrh2YEN0cNR2IMg/NaSu3wOMaDdY6u45pRpPoGMqdr2HtrdB7A4cifol97Uj9ULZZsjsusOdI518X5Q1d5IEDc6oU2nsbkjG2olN3iBBlhhw5+hVFxiDmU3FzS1vEHrpBndMLezG8LN+1WI+MUtmCD5n9E6MuT0TvG12xzhGJMLdGgE7nlN/2hsRJPWI2+RXz+1fGoKb0MR4O61p2bwSNNc2Aqtc8Fha0SQYa+NpDQAHeiWUhDhl/d1WajWA7kOBPwuEbazK6yucxif8ArlXYkGuII3HYDbYg8oU4rTBab2iZFDmrrzmtmkzzJz6lcqBfXP8A89b/AM3fqvEzji+P3/yJrJ/P/CrFhuVmbpaLFKkrO3RWvsufQquAtn7LNDaQd0ErHVwtLgl3loDyj12WzV1+ZH1Z9F9jKXvH1qxgCWgflEf+q15mFEtcHBj5mBB1HHkr/YSnFm4cnxbd1nvbAB1NumoO/JnRMTT5fkIcacfzOuLqqG6E5d4HwgkCSG8THCVVa5JklP7cQGiP4dZ8kvxWtTBimxubl36BefiyuUdnoTxqLFdq0lrdgIGp50TmzvRRb+7b4v5nfgJXYjSOhI+RMfSEwDdESkzc0V5kvzIOrvqO8RJJP36Ba65aWUW027xt/dLPZjDsz/en4W7eapx+7z1IHwt0/VF7C7PMMqh089V6+q5jtHObG0FCYf4Xz1TW+tc0OCxGydoiMUmW1D8Q1KzF40sd1HB4ITivaRwPmltw2BESOn+bIwEV4dcQXH+of/lqZ3lamfE2Ndx0KT2NnnktcBLjoexj8Ir9hDfiMxrHCxzXEdOD8z9F+iKKF3UqPDYhmaNBq4ROpQGJ0IruOUHQDVPMPbmqtIEAfn/pC4kB75/mui/Qvvs6MXLI18GWxC3pnUNLT0Q9ANB1+q137C1/CquMDB41TIysKePj2Zyo9zNWk5OnRTfiDyWho8yiRZFri0oK+s3UhmEln27LZQ9xXWhuLx3Vcsv/AKs/p916u4SB8yA6uqyVV0TXqIOo5Yux8mBVwisMqEkU+rhHqYVFQJh7L2xfc08onKcx7AcprfpsjkrZ9u9mC2kzKfh92R9EkuaOeowTAaZPcdE3s2ywRpG6UMql1xUDdcrJ081HDJLymOcFzQsx3EYcWjy8krZVzGSp/sD6tR3/AC1805Z7OObBOoQ44VEOc7YusWAVNdn6jzEAj5QfQptVtyYDWxJjj7bpfdkt0a2HNMg9CO3Tg9iUTY48wyXtyuOn/HqFynH5GzxTlFSS+z/4/saB9yKdIU6YkxxueSVn/dE6we57o+leaHJs4QSN46T0RdBoLdimXeydqnQlDD0TCncyMpTC8t/dOAgmQCD2IkHSUsfIdJBhZdGxV6CLqmyJGb6JLiQAYXAQTo3XnYTp1+xT2nD5AkFu+hSz9hdWdnaAaYkNn+I7GoO3APmdiE19UDijvk+l/K/qIKlXKGho+HSeqvqXRc0ab7qeJ2DmDxN9Ql9jV8Qb3U2booxSbkOcPeGu3A89PklprZqrz3j5J6+qxls98CWgzoJ20WSwyoTrymY+l+Q7DXJs1dnRkI40NNeEDhtVNalLMwgH1TEg8qszVakHVDHWETTw/drhIPCZWuFQfJNaNqmRZJkil0Yl3sPSJJzPE8aadl4t/wDsIXIrQikfEqoQzwjKzUJUEIENkCvatN7ME06NSpSI94QRPIDYcRHcc/os4yk55ysEk6f4U29naTqd0KFUFvvJYQe4MfXlFJKS4iG6dm5o+17X27G0/wDdeQ0jmdo/K0WEYSLb94cznvHimBv0WIrYOynctNJulPK4a65g6ST1X0XEsSp5AQ6dPx+qR6XBv4O2pqPyK8CspqElv8WkbTK2rLBuU5oHqlOAX9ANEvAIPoNPqk+IYuXF3ikSY/OiZj9OMzIuU9Cb2tLadYupGRz07pBXqe8MtEuHyI6H9eFojaioCToEjuafuavGQ9JgdRqonFWz1cOSkq7RVRuHUnctP8p58js4LVYLiLavhmHfdLHhtRsOaCD1CTXlsaRzUy4eR/VdFNdGTUJ96f8AY+gkDhxS/FMrBme8DpPJ7DclJLS/eKYdUq1pOzZYJ76MDh80Cbeo85wCP6iST/5Eko5ZF0hMMCT9T/n9f8BNa9e4+OWs5YTDnjo7o09Nz21WxwlzKrJZ8hGnZfOalnJhxJjWZUbd5FQe7LmgHUgldGdMPNita0kbrGhTEB8ntH5WcvcFaw+/Y45QCXA7gxp5hPcXvmuaD25+6TYpdgWtQfzNI0310XcuUnBieLjFTQnxTFGNe2kBnLviGwaOJ6nc+iU0HBh38J2P2S61tzDnn+52TKjQzCOIhUwgl0ZGTHthd95HZaCzvB1WMtbNzDsS37LTYZbg7Iuh3NtbH7bkFF25J7BD2dqEfELlsmyySR4uXq5FaJLZ8PrvS+5qcclXXNaP0QtFhJzHf/ICxL3KJy9kbb2Pw9rKbqzhMaN7nqk+O3ZaTUIl2YEHluvBWspMDbemGkERx17+qzGK0JkHlS41LnyY7Io8KQbgmN7FuX8p7Xq+8EOOh3hYGxpZCtHZ37gIAHqmyaapE0ItOx9StNIa8gK5tMjdyCtKxIlzteggBEVGyNTPqgVLoa229nr7vpJj5IO5re8EFo8+iNdaRllwGYTqHfgIQt6BAwot3oEt7hzTkPoi691A2l30Cj7rXpwTyrrW1kydhsl03oqtdntlZFxz1Nf84R17WAbAXVqwaIjTlJL2q58kfCE1JJAq27ZV7l1QxOVvfSfVSda1GmAWAdv+kTY3XvGZYAI3HoiG0yOq6KSE5ZyboqbZOykPeD5cJJjFcsEDUN2nlO698W7jMPkUmxO5Y/cHyRRhFOwJTk1Rlr3EzwNZ24Kci2DmNLh4oE9JjVK6eGZ64gHIDJ6wtW21ho36os0lFLiF4ZNyfIT0qzqf8RDeYJC01hSGhHzSe8s5B0Kdey1PPRjcs8J8tx9NPRZjnyRTJKMqNDh92W76hOmPDhISS1YmNvoU1MlzY72gxcuXIyKz890aJnxbp3g9u01Gh3UHyg7qqtRG4Tr2Tts3vHkAycoJnjeEM5abKoQ9SQ4vKBbtsdkovBrBTqs0tgESO6T43Uk+ERpCkx5LRTmhToXi2h3mi6FMBczYTuvTpqtb2JoYUGoum6EvtQG7/Edz0HARQeub2dRc6sVINJE8c91Xb2ji8F3hZ35R947TIzUcrkr7Di1EEptlGhmUd1Q3pt6IhzzBO4j7dkSVBXewC6fmPblSECIy5fJDUDyRoTqm2G0hOUgZTsV0dm5HQC+gKT21mtzNB8TdtDupX9QOcS3Rp1AE/LVFOAkhzvCDB8uqBvqQbqwy1c9C+wCsqKmH5pKsqPCZ4bQc8gn4eViZjQrsLMsLid9B5Jo18bIrFqQDP3Y3GsfVAW4karrTdGqLSsqe9pJGx46K32bqGjd5HaMrAgf8hqPyELiFEiCPVC3bTkDxOZkFvoZXQXCVj5S5xo3bnjNAR9u2Qg8HaKlNlQbOAP0TajThPoxtURhcrCF4ism4RPh7dj2H14X0H2Zoe7otECY133O5WRwqzzuYBGrpOo2br94X0el4GS+AByZ6cIc18aRuKrbYBjtwANQIjdYWo4vdPCc43iIqu0PgH1SZ9yQ7KxvqUhR+ewkwt1KRvClRty6NP7qqhT1kyT3T+1pZgI0XOLbNtLbFLaDi7uU0sKWu0np1ULikWrqFQkrODRumNTcv1lgEdVTT2I5OqmCMsazyVQWEujtuE1elbFMgzfUwpXNbTKNuYXjsNnkq2lYFsbH02SZSGJ6FjC9jtdWHbr6qdK4MxqAU7/0nPr9hoqL/AAbKA6CY4HIXJ0dd6BnMEE79tVClRBaM0Cd+VYbhpHhI7jY+UKEkk6eHhb2EtFL8LzfBlMA8wdNZ1VlC2eB4XEdoVtq4SQQD57jyTdr2xpvtqs4fBsproStuv4HQDESdkBWpvYZ4TTErXkRql2H3bmOLKgzUjtyWmeO3Zc47tmctaJVa2dkKNvbTTj6qrGzTpEOY8FrvMQehV+F1c2nXbzRzi3GzMc6kM/Yi8hj6DjrTcY/4u1H1lapj5Xz+i40bqm7+F/gd67FfQGtgJ0JclYGR8LRPMuUFyIk5M+cezB/ftHHuz903x+s5wgmQNIXLl0/rHQ/0zPV2iVGk0ZvReLkp/Uw/9qDbVuqYUHEbLlyOIMiq8cUPRHiXi5ZI2HQVXrOAEFSwB5LpJkmVy5KYXyay3aIV9MeI/wCcL1csl2Cui2mYcAOZlV3Rl8HbovFyzJ9KNj2eMtGRORs9Y1Q+IWzMsZW9dAAfnuuXKiP0im9mTq6OMImi89Vy5KRS+i64cYCGOoHb+65chmChLilMHOCNDqrcKPhC5cif0mr6mXY5/tzyt9ZuJpsJ3LR9ly5Fh+kDxP1ItXLlyaS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3060" name="AutoShape 4" descr="data:image/jpeg;base64,/9j/4AAQSkZJRgABAQAAAQABAAD/2wCEAAkGBxQTEhUUExQVFhQWFxwYGRgYGBccGhgaGBQXGBgXGhcdHCggGBwlHBcXITEhJSkrLi4uFx8zODMsNygtLisBCgoKDg0OGxAQGzQkICUsNCwsNC0sLCwsLCwsLCwsLCwsLCwsLCwsLCwsLCwsLCwsLCwsLCwsLCwsLCwsLCwsLP/AABEIAQMAwgMBIgACEQEDEQH/xAAcAAACAwEBAQEAAAAAAAAAAAAEBQIDBgABBwj/xAA9EAABAwIFAgMHAQcEAQUBAAABAAIRAwQFEiExQVFhInGBBhMykaGxwdEUI0JSYuHwFTNy8ZIHJFOishb/xAAZAQADAQEBAAAAAAAAAAAAAAACAwQBAAX/xAAvEQACAgICAAUCBQMFAAAAAAAAAQIRAyESMQQTIkFRMmEUcZGx8IGh0TNCweHx/9oADAMBAAIRAxEAPwBZd20giJ7FKqeC082sjXSdlqqlMGZ0KX3FvIK8WGWcNHtzxQyb9xthd+6mwMdWhjRAaAPupV8ZYOA7zAWWe5w8lXnJ2VDzaFw8HFvs0n+tUeaUeRVttcUKphuhPBCyrBJVzqmQB23RDzk/YOXhowXZrbnAsw8Jg/RZm5tXtMO0IWh9msfbWBpk+Nv1HVEY5Yiq2R8Q27oJOVg4uKdSRiKlGTBKHfaM3lEXVfJo+Q5AVLqdANFsZTHzjj+Dqtk2JmAOUJd2cZYMzsi3Nc7YQFKlZxq47J6yuK2xD8JCfSoXVGS4Fw2UXtnUIq4cwk+KHdOqWvqR4RqFTF2jzckOEqCKlKYJOyqt2dTsqhV0hXhgjRELIXFUa5Qo27TM7KdGuADwvDWIEQuOCW1GgQVbhlRrqrQT4cw+4Sl2pjXyTnBsMghzvQfkoZNRVsKKcnSPoXtRjAqZaNL/AG2AAx/EY+wWcrXAZB1OsfNcCp248cO4E9l585cpHq4saxx+469yxlGTBq1NQP5GA7n+pxG3AHdBEaAkafw9+6qfW94+JknefoFZUDwYcQSOBsB0S8rUY0g8Mec9lclcvIXKaz0uJrbnEKF2JyinXj4hlFN/UmT4Tvqk9/aOp+B41jfgidweR3WRtaj6bgwk6HkHWdRrytFTxmoW5S7M0CAHAHKOjSdR6L0sihk+zPFUMmFX3EFr2oA0mAgrq3hocJB+/ZOabwWyDPHf5eqHqM8bg7dmkHg8yOvHokRhKL30HLMpKl2JJqNOob9UuxK5e4loGvC1NSnPG6W3mF53A9Om/wA0UcyXYcsMpLTsz9g2vTqtqt0c36jkFfVMOxAVWB40PI6HosraMLYa4Bx6xr6o41XU9mEdYhdOfJi/LSQR7QYUysQ8DxgajqEgZbgbBFi5zuysqmYmNeu3dB3fvmkkjMDuYCFxfQ/DkSW0dXhokpVdXubRqpuKri6HyOxC5tVgMkaDjqqceFL1SJ8/jJS9MNC55JME7LyBEcppSss2ZwZAOoHRUmxOsNJPYKlTiee4SXaBGhX0NQVeLAwJa4HnQq2nh5AJ8UdwV1oymLjT1hE07TxAj4Ryif2Bzj4AfOPuUWy0fAZrpusnkjBWzoY5TdIpNoYgASdZ5TDCqJ8WY6j/ACUTRoqyoMsOG7fqOQo3leTR6CwLE1I9NvIglW0bdz/3dMSQNXHYdyVDErum2C2RoJkjV3JHQaiAqsNxRzahptIJcAYCzhStmyy8nSD7a0DNSDm6/lTfvPJVxcTvuh6gIOoUM25u2elihHHGkUFw7fNcoe6b/IvFvEbzM9ZYrp7qtmLRs7lo7HonZNJse6LntOxO+qEq2jWzqJbvz6eaYWFm4tBPPaIHkq8k1VnnYpSjonYznDhLYM6b+ndC1MTzVnucPESZjkjSfontCiGhLcWp6eBjZJ1MAacnzW4/EquLVkmbF6ucdHtC4ad0WGA7LPse/K4U5LmweunOnyRFtfFoBeI8v0WvByVmw8RxdDcWmuiKp0y4QUJZYvTMeIf9bq+risE+4bJ5Lj9glLBJ6Q+fiIrYtu8KAdIEEcr0XFRsSdO4B+ae2dN7253lni4BBj9D2PULytYgjUjyW5ZSjL5Mw8JRp6M/jDadak4ObFQDwkbE/hY63IzAu2bv+FvbyyDQRwBp+ix37LmuMseCZJ9JhUwk3ATkjHncTV4AaQGd4zSPC3t1RtW/oHdgbrwqaFkQ3QadeyW37wNAJKVftQxQdcuQbd16bWyzxO4H6lC4dWc+oHdONYnrBVeG2JyyZ1Mpvh9iWvA4iUMZJWomzi/S5Fr7JrWHvr6pXVpAiDonl1S2CAvCxg5nnT5Qkrk0kPuKbYJAaJ2H27oPGbxjjlohxEBokeJxO5jjUxHZMcNt6dWoBXeWUzwNz68La4XYUaRy0msEct3PcncqvHHjHlRFlyc5cbM5jvsm02Bn/fDA4u7gTlHZfPvZquzRzic4O/Xsvt2KgGk/MQG5TJPkvgdjdAghrQSD4SOk7o6cotAKlOz6Hb1Q8NMHXXVSu2npI5Q+GOBptMmYTK5w9z2SBp0G5Sfw/wAFXn+7FPunfzBcjP2J3T7LkHky+B3nL5FlEGHe6ZmJfq52xPJ8k1Y54HwyRGg5KfWl9hNJoGetUjjIR+B90sxv2stocLW3c138zxx2EnWUX4O9tkf4qtJEadu4wXlrRPinp27oW/xSypky19UgGGh2VszHiO5Ea6QkNy6pUMvJBO4B0S64sGzvA8ym4/Kx6oTkjky++hr/AP0VE1M5ptpO+H93IbG2o1k90oxCtUrO/dNLmkwCB+eNF7QsabXAubm15mPVa+ndU3ABrQIjaEc8/p0rBx+HqWzIWVmWAe8bJBJjXSY6jsmdu4N2zNJOpgd4149FpP2Vr2kHRwEtd16tP4QjLIgcSEueb08ojY405cZ6FFximUa5nf0gwT+qvscVbVLg0QW9Tp5eaY1bARJAQ1K2bJI3Gkf5ylxzKeqGT8OsdeolWc6MpaWk669CJB8iEFSaA/UaR+UfpMFUXtHJNTcI02uznGPsF32JgM920x5JLSqay4T5KVtal4NSNCdB5bnyRzbYB0Eemn3WZNoPG6YZaXVKNXBvQHSfUqy6rgAFtTb+XUxzsRP0Sm+s3uZFMgGZ22jv0S803wQ8jNG40+3ZdhxpbTF+Iytumh9b4nV1zZXTy5uonold3cnX+ZBYbe5KmVxlum+2+yuvrpgcXNGeRpliAY03P6p0sSfYmOWS0iygX52agt3MiJ04H57prb3tShLmH0KzdmczgXEyOdYHZaaA5v5SZ5nCSrooxYFOD5d/J5iPtDSvKRoVnOZPLTHz6hfPa7BbVXNa/O0bEchaHGMNky0AH7rNXNgS7R3iPEbKmEoSWieUMkZdGiwzFgaYLpHZE1PaCoPC12v2CX3rQGU2tGWNCd5Qtajo7tvCU5/BUoJLaDjiFf8AnC5KG3unxH/xXLuM/k7lD4NMKIiIUqVBxl0EtaWg6aCdQCe8IF+JNAJlTt8VJbUa06OAMdS05h/ndDDHtNiMuTWg+ZlDOe3mPVKKuLxshxcudxp3XeR8nLN8Gihp3IhGWuUbEBZlgfyQIU21n9VnlfAXm/Jtrm4cxmVjmF7tN5yjk/50KhhtwWMJqS52+0NjYRO5WPY9xqMJOxmeBqmzrwucS6oHdp+QATvKtaJ5ZKkPy41NTt0VV28UxJiTwlbKlUABugmZ1KNZQnxO3ScqUEOwNzlsGbUzCYgg6nquxGqX0jTmCY37EJgQdABvproPmk2M0zuNwdR/nCCMrRRNU6GLbprWBo2Aj5aIF16Qd0Ncv/dtYNXyI8zyrLegxglxzOG/menZF7AJhX+oGYaNfPhDmjn+KfI/ZXVbTM2WaOPIVFnSIdqfEODz5Ib5KkFXF8mTb7P0yc0ajZeV7IDhOba6DtIh0bH7yq7gtbUaHRr2/KHHCbfq9jsuWFVBdg1phQ0kdwDPzIR1agKbS7Mf+OivrbhrDmcY26n+GT06oHEqFSm4scCHN0IIiDHmfmtm23cv0NxpRVR7E17duO9Pbv8A2S82xfBLSMu2uv8AdMKAfmObbhHMbwVyfHpDGm/cQhxJIdI4GaN1RaZmEhxa4HdwjTtCf3tk1wH/ACH10VL8Oa3Ro15Ry4pa9xcJTt37C43lH/AuRRtz0C8S+CGc38AgpsygR4ueiFa/I7MwCQjKWhiNIVbqJ1MQCrro8tqxbUYC8mO8HYfqnGFYRWrQ5uUMGknsOByqrXD5cC6Y5Gy2ja1MUwGjLAiAhlk1rZyiZm9wdzcoy5SBBOsO1JlU0KAmIW3tcRzUzRqNFRn8B2czrB5HZJnWjA/TnbzWSqcbgbGUoS9Qv/08eaoo4awPmQ1x56JwZbpyToqadrMZiJBMaKaGOd2VSzQapFhqw7SCI8tVbUxFoEEOkdl49rWgNkAmYkgCY5J2QNEZ6pA1Ea9p69PJMbvTMhDirD6GIs3G/Qq/ErgVWk6Z4hsceazt/RLH5YiNjrqmrHAsyt7DTfQbruK6NbfYEMNLHZnHNuNNwiGlgY9umqspUXE77HVB4lQIeI3J2G/yQ1fQXWgvD4DADoSEPdvM6aniUIazmnUz9ipC+BWxx1Kzsk7hQRVxDbO0gx5gdYPAUbW8bVdk965rHEAh0luh0Om+olL7l5JB+im21EaDXyVGuyKn0N8TuXUAfE17W7OAIMbbSfulf+tg8qu8pPyw4bjqkb7ZzWy5py8x99FkoQbtDcc5pUzSDEhyi8PxClnmrLmwdGuDSOkEgrO2YZGYGQRA10VV0zQwcsaA/wA3ogjGNjJznRqr/FaVSo0MfUDRE53Zi3U7FsaCRoqzXzEEuKQNfRbRDGlxqEy6G6feVBlyNvEI6o8mG+hWLPxTtmj8PUrlmjiJ7/MfouQ+S/gb+JiOrfDs0FwmNdeqPNMAax28k9uLW3bY0qnvP/cHUtnQt58o81n72/YabQB4gTJncGIEdtVmWLsTjkhTe3uQZiNCYCIo3BA1JgxI+qVXl2NnRG6oddOdsIHUoI4/cNy2a+hftaJLvDyefRLbVz6jjUaZ1POg8/RZouLtJJ/spWFV4lskAnUTpvpKojHQietm3sGsd7x1arlqMbNMZSWvOstkbHaPVCHFGNOu44SZtXK0NLtzsCrbRjS7XfqiyelUDj9TD6TjWcZJaCOBroZ34WkwjDmMaco8+pSm3DWhaDC6reXQOsT9FA5OTPTUUo7I18LFUEEa7t8xssnSc4PLGgzJniCNwtxe4kymDHidwvnZrPNY5TLnEkk9zJCfGDkTyyKA0o3bmHXVA4hdQ8HxTvyNeDKd3BbkEt8f30WbxSs6RI8P1HkVqxcWc81raI29R1R+UaymDsKDXN5Kn7K0m5nOiRGh9U+q0gX9lk2HGn0Z66bBE7SmdtRa8aEFeY1ZS0ZfiG3fsq8Jpe7OUlpdAd4XTlB3a7+odAlwdvQU4rjvsJuaNNwDToen5CoqWJbq2NvQ+abUKTc0jxEdPtqOqjdOLuNdtPuR/wBIMkJxla9zcWaHBp+xjsSw1jiXSWaeJnB7t/RCtt5GsBvE7+fZaS7w33he1jmOIaXAkkBwaJLW6fH2MaghZq7tsroLSG/EAf15VUFyWybJJW6KG2QDtC6ewP3KsfmaeT3Lv7Kr3hH8MzseQqsxmE7YhxQyzH+YfMLkHlK5dT+TKRfTxP3jHBsyydOrd5Hkfug7MVagJa05WkAnbU8dzCa2GCQQQcvTefmtfeYH7myo1GgBj3HMOc51JPEHhA2qdLoJx4yWz5uzDXkmdT9FosBwtr3H38hrW+Fo3cenyRVOjMuj8Ii2r+7cHATEGD5pUclv1DJQ1oExnB5Gam2Azwu09R6pXTt27/hfTMXIEFhBFWm1zxoRp8DhHMaRvoeqw9WyHvWhpAa4gTwJMap+WFqhGPJW2C0MPY4gxsi24PmMtlvkj6NmadQB0ZDseDv+ia0KrTtop+LRTy5bQjubKpRZmPiA+aBZizjIBygcBbKs4EQdVn77Amk5qYAJ44XKNDYzB8Jeaj3EguytJj7fqo2lrlqNJa7MXDyEnn0XYK4U21A/QnQyY9EThT3muHhrqmWYER5ESR85VOPiobZPkx5JTtLX9v1GF3bLP42zKzuTC2FYvqEfuagJGgaKZnThrXknTssr7QAObpIcNcpBadOxEpEX6ijLCXDr9N/sBYDWIeADM/JP/wBtkTOg+iQ+zltNQdBqew6qu6vDnMHSSPSTEos8OmL8LLtD99zImUsNwGvzO1HMcoJly9+jGk9TwPVUVmvJiCfLZIxxp2PzyUo6NjTv6bqTfd/EDuORoYieDKg/FmvdlykS7faASdzxusv+zVW0/AIJOsHhe3txXIBefFsYaBIGg26AKlyVkSg2jf4XVaRBiXHcxuNiTPPZJfaosqszFoDmu46HhB+z2MyCxzQSdPFplJjxAyAD56K+9uB7ose7MDJptaWnI7OA8PG4BbqOJA7pLpSsak3GjI1GlhAidZUbgjMNIHIRmI2r2wQfD17IO5g6n59U9STFNNF+Zq8UBc/0heoqfwCN/wBp1HihPH4q9tm6nUOgLcsncEkj5dQsHUu+klU18VqFuUmWjgmUmEWMmr6NIzEi2YMTp6FV/wCogHcLIPvXddEXa+In6LXjrs5Ssf3HtE4HQzAgDoOnYIz2Touuqu0NnUTuePSUBY4LmDnnYNJ3HA6HdbD2StPdU5ywXMMbI09WBJLlxQnx65qNqlmgA0aBwRuicOqktBO6tv7QHUoazpZXbpTmmrHxxyTr2H1vSLuynUoEOyU4dUIkz8LBw534G57AEjqd3la1rWtLycrd/E522Y9BqSY2BTixswxpaXAkyXOO73cn8DoABwlpuWkUqMYLlL+n8+P58iW6wEMAqkkvJ1ceY3AGwHl9U1ssjC54Iktgk9917fMdUAYOUtqW7qWYOJdoY9QujkatLoCa5tN9jCvcg1WZXZgBE7iIjRB4zhbXQ2Byf86JbhJLHCdp0B4Rd699R5DBvz0Q8/c7i06Mff1/dvdSpkHgu5HUZuQmFv7PtLQ53i0UKuH+6qeIGd53meic4e/LDDox85P6TuWeXI9R0W83IbxTWu/3/wC/3/Psd9q1sCNI24Q7rcTsE9r2wcI2/VLCwgwfmExEzJGgMvAKVVrHxappRrt1Ba5zpEAHgSXaQZ0+Ucq+7vmtc33YynL0ndgk7RBk6lc42qAvi7M3Xw8jYq3D6gBaHUpLS7M8uADmkfDB/iG4I6o2jfMzxUZmbqCGuIJMRoYI08l5Rwxpql4cQwDw5socCRzGmi7GnFeo6ck36S/EcGLKLXlzalN7jlI6CIzCTlO4g9Fj7x0OJLfBJATipidTxU5LWvMuicpIGjo6/qpUbN1Zjg4g5Bo3owSZZJ+EHgdUXKMXoymxD7wdAuRBsCOR9FyZyQumD4hbQlFVi2GKUhJlZm6pQVydMrnG0KawTvB6WxSeuFpvZ6jmA9F2V+kmgvUaelbj3And7w0DtyVo762NvcWzHA5HZ2//AEkeuyW2luXVqNHhgznsT1Wk/wDUqqabrQwPDWkdxlYNUfD0NfYRyfNP7ijE7IzolTbWCTund9Ve6ZGrjM6EeQgQInbhCC2Y2C4/P9FIsFe5b5/2BbJx96dPgEDzcA5x+WUfNMqV+6YDRPdKLa/hjo3e5zp83EgfKB6IjDH53gCS6VnClrsblncqftr9DTWAO53KhiVKY7/hEk5NDEdZUQJY55MiNEfH00xMX6jO0LaC0c5iDBlNm2wBlB2um+pB576J0bQmcpBHmEmCG5HsU4hbh4k7jUFJrh2YEN0cNR2IMg/NaSu3wOMaDdY6u45pRpPoGMqdr2HtrdB7A4cifol97Uj9ULZZsjsusOdI518X5Q1d5IEDc6oU2nsbkjG2olN3iBBlhhw5+hVFxiDmU3FzS1vEHrpBndMLezG8LN+1WI+MUtmCD5n9E6MuT0TvG12xzhGJMLdGgE7nlN/2hsRJPWI2+RXz+1fGoKb0MR4O61p2bwSNNc2Aqtc8Fha0SQYa+NpDQAHeiWUhDhl/d1WajWA7kOBPwuEbazK6yucxif8ArlXYkGuII3HYDbYg8oU4rTBab2iZFDmrrzmtmkzzJz6lcqBfXP8A89b/AM3fqvEzji+P3/yJrJ/P/CrFhuVmbpaLFKkrO3RWvsufQquAtn7LNDaQd0ErHVwtLgl3loDyj12WzV1+ZH1Z9F9jKXvH1qxgCWgflEf+q15mFEtcHBj5mBB1HHkr/YSnFm4cnxbd1nvbAB1NumoO/JnRMTT5fkIcacfzOuLqqG6E5d4HwgkCSG8THCVVa5JklP7cQGiP4dZ8kvxWtTBimxubl36BefiyuUdnoTxqLFdq0lrdgIGp50TmzvRRb+7b4v5nfgJXYjSOhI+RMfSEwDdESkzc0V5kvzIOrvqO8RJJP36Ba65aWUW027xt/dLPZjDsz/en4W7eapx+7z1IHwt0/VF7C7PMMqh089V6+q5jtHObG0FCYf4Xz1TW+tc0OCxGydoiMUmW1D8Q1KzF40sd1HB4ITivaRwPmltw2BESOn+bIwEV4dcQXH+of/lqZ3lamfE2Ndx0KT2NnnktcBLjoexj8Ir9hDfiMxrHCxzXEdOD8z9F+iKKF3UqPDYhmaNBq4ROpQGJ0IruOUHQDVPMPbmqtIEAfn/pC4kB75/mui/Qvvs6MXLI18GWxC3pnUNLT0Q9ANB1+q137C1/CquMDB41TIysKePj2Zyo9zNWk5OnRTfiDyWho8yiRZFri0oK+s3UhmEln27LZQ9xXWhuLx3Vcsv/AKs/p916u4SB8yA6uqyVV0TXqIOo5Yux8mBVwisMqEkU+rhHqYVFQJh7L2xfc08onKcx7AcprfpsjkrZ9u9mC2kzKfh92R9EkuaOeowTAaZPcdE3s2ywRpG6UMql1xUDdcrJ081HDJLymOcFzQsx3EYcWjy8krZVzGSp/sD6tR3/AC1805Z7OObBOoQ44VEOc7YusWAVNdn6jzEAj5QfQptVtyYDWxJjj7bpfdkt0a2HNMg9CO3Tg9iUTY48wyXtyuOn/HqFynH5GzxTlFSS+z/4/saB9yKdIU6YkxxueSVn/dE6we57o+leaHJs4QSN46T0RdBoLdimXeydqnQlDD0TCncyMpTC8t/dOAgmQCD2IkHSUsfIdJBhZdGxV6CLqmyJGb6JLiQAYXAQTo3XnYTp1+xT2nD5AkFu+hSz9hdWdnaAaYkNn+I7GoO3APmdiE19UDijvk+l/K/qIKlXKGho+HSeqvqXRc0ab7qeJ2DmDxN9Ql9jV8Qb3U2booxSbkOcPeGu3A89PklprZqrz3j5J6+qxls98CWgzoJ20WSwyoTrymY+l+Q7DXJs1dnRkI40NNeEDhtVNalLMwgH1TEg8qszVakHVDHWETTw/drhIPCZWuFQfJNaNqmRZJkil0Yl3sPSJJzPE8aadl4t/wDsIXIrQikfEqoQzwjKzUJUEIENkCvatN7ME06NSpSI94QRPIDYcRHcc/os4yk55ysEk6f4U29naTqd0KFUFvvJYQe4MfXlFJKS4iG6dm5o+17X27G0/wDdeQ0jmdo/K0WEYSLb94cznvHimBv0WIrYOynctNJulPK4a65g6ST1X0XEsSp5AQ6dPx+qR6XBv4O2pqPyK8CspqElv8WkbTK2rLBuU5oHqlOAX9ANEvAIPoNPqk+IYuXF3ikSY/OiZj9OMzIuU9Cb2tLadYupGRz07pBXqe8MtEuHyI6H9eFojaioCToEjuafuavGQ9JgdRqonFWz1cOSkq7RVRuHUnctP8p58js4LVYLiLavhmHfdLHhtRsOaCD1CTXlsaRzUy4eR/VdFNdGTUJ96f8AY+gkDhxS/FMrBme8DpPJ7DclJLS/eKYdUq1pOzZYJ76MDh80Cbeo85wCP6iST/5Eko5ZF0hMMCT9T/n9f8BNa9e4+OWs5YTDnjo7o09Nz21WxwlzKrJZ8hGnZfOalnJhxJjWZUbd5FQe7LmgHUgldGdMPNita0kbrGhTEB8ntH5WcvcFaw+/Y45QCXA7gxp5hPcXvmuaD25+6TYpdgWtQfzNI0310XcuUnBieLjFTQnxTFGNe2kBnLviGwaOJ6nc+iU0HBh38J2P2S61tzDnn+52TKjQzCOIhUwgl0ZGTHthd95HZaCzvB1WMtbNzDsS37LTYZbg7Iuh3NtbH7bkFF25J7BD2dqEfELlsmyySR4uXq5FaJLZ8PrvS+5qcclXXNaP0QtFhJzHf/ICxL3KJy9kbb2Pw9rKbqzhMaN7nqk+O3ZaTUIl2YEHluvBWspMDbemGkERx17+qzGK0JkHlS41LnyY7Io8KQbgmN7FuX8p7Xq+8EOOh3hYGxpZCtHZ37gIAHqmyaapE0ItOx9StNIa8gK5tMjdyCtKxIlzteggBEVGyNTPqgVLoa229nr7vpJj5IO5re8EFo8+iNdaRllwGYTqHfgIQt6BAwot3oEt7hzTkPoi691A2l30Cj7rXpwTyrrW1kydhsl03oqtdntlZFxz1Nf84R17WAbAXVqwaIjTlJL2q58kfCE1JJAq27ZV7l1QxOVvfSfVSda1GmAWAdv+kTY3XvGZYAI3HoiG0yOq6KSE5ZyboqbZOykPeD5cJJjFcsEDUN2nlO698W7jMPkUmxO5Y/cHyRRhFOwJTk1Rlr3EzwNZ24Kci2DmNLh4oE9JjVK6eGZ64gHIDJ6wtW21ho36os0lFLiF4ZNyfIT0qzqf8RDeYJC01hSGhHzSe8s5B0Kdey1PPRjcs8J8tx9NPRZjnyRTJKMqNDh92W76hOmPDhISS1YmNvoU1MlzY72gxcuXIyKz890aJnxbp3g9u01Gh3UHyg7qqtRG4Tr2Tts3vHkAycoJnjeEM5abKoQ9SQ4vKBbtsdkovBrBTqs0tgESO6T43Uk+ERpCkx5LRTmhToXi2h3mi6FMBczYTuvTpqtb2JoYUGoum6EvtQG7/Edz0HARQeub2dRc6sVINJE8c91Xb2ji8F3hZ35R947TIzUcrkr7Di1EEptlGhmUd1Q3pt6IhzzBO4j7dkSVBXewC6fmPblSECIy5fJDUDyRoTqm2G0hOUgZTsV0dm5HQC+gKT21mtzNB8TdtDupX9QOcS3Rp1AE/LVFOAkhzvCDB8uqBvqQbqwy1c9C+wCsqKmH5pKsqPCZ4bQc8gn4eViZjQrsLMsLid9B5Jo18bIrFqQDP3Y3GsfVAW4karrTdGqLSsqe9pJGx46K32bqGjd5HaMrAgf8hqPyELiFEiCPVC3bTkDxOZkFvoZXQXCVj5S5xo3bnjNAR9u2Qg8HaKlNlQbOAP0TajThPoxtURhcrCF4ism4RPh7dj2H14X0H2Zoe7otECY133O5WRwqzzuYBGrpOo2br94X0el4GS+AByZ6cIc18aRuKrbYBjtwANQIjdYWo4vdPCc43iIqu0PgH1SZ9yQ7KxvqUhR+ewkwt1KRvClRty6NP7qqhT1kyT3T+1pZgI0XOLbNtLbFLaDi7uU0sKWu0np1ULikWrqFQkrODRumNTcv1lgEdVTT2I5OqmCMsazyVQWEujtuE1elbFMgzfUwpXNbTKNuYXjsNnkq2lYFsbH02SZSGJ6FjC9jtdWHbr6qdK4MxqAU7/0nPr9hoqL/AAbKA6CY4HIXJ0dd6BnMEE79tVClRBaM0Cd+VYbhpHhI7jY+UKEkk6eHhb2EtFL8LzfBlMA8wdNZ1VlC2eB4XEdoVtq4SQQD57jyTdr2xpvtqs4fBsproStuv4HQDESdkBWpvYZ4TTErXkRql2H3bmOLKgzUjtyWmeO3Zc47tmctaJVa2dkKNvbTTj6qrGzTpEOY8FrvMQehV+F1c2nXbzRzi3GzMc6kM/Yi8hj6DjrTcY/4u1H1lapj5Xz+i40bqm7+F/gd67FfQGtgJ0JclYGR8LRPMuUFyIk5M+cezB/ftHHuz903x+s5wgmQNIXLl0/rHQ/0zPV2iVGk0ZvReLkp/Uw/9qDbVuqYUHEbLlyOIMiq8cUPRHiXi5ZI2HQVXrOAEFSwB5LpJkmVy5KYXyay3aIV9MeI/wCcL1csl2Cui2mYcAOZlV3Rl8HbovFyzJ9KNj2eMtGRORs9Y1Q+IWzMsZW9dAAfnuuXKiP0im9mTq6OMImi89Vy5KRS+i64cYCGOoHb+65chmChLilMHOCNDqrcKPhC5cif0mr6mXY5/tzyt9ZuJpsJ3LR9ly5Fh+kDxP1ItXLlyaS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457200" y="1905000"/>
            <a:ext cx="8077200" cy="369332"/>
          </a:xfrm>
          <a:prstGeom prst="rect">
            <a:avLst/>
          </a:prstGeom>
        </p:spPr>
        <p:txBody>
          <a:bodyPr wrap="square">
            <a:spAutoFit/>
          </a:bodyPr>
          <a:lstStyle/>
          <a:p>
            <a:pPr algn="just"/>
            <a:endParaRPr lang="vi-VN" dirty="0">
              <a:latin typeface="Times New Roman" pitchFamily="18" charset="0"/>
              <a:cs typeface="Times New Roman" pitchFamily="18" charset="0"/>
            </a:endParaRPr>
          </a:p>
        </p:txBody>
      </p:sp>
      <p:sp>
        <p:nvSpPr>
          <p:cNvPr id="10" name="Rectangle 9"/>
          <p:cNvSpPr/>
          <p:nvPr/>
        </p:nvSpPr>
        <p:spPr>
          <a:xfrm>
            <a:off x="457200" y="3886200"/>
            <a:ext cx="8077200" cy="369332"/>
          </a:xfrm>
          <a:prstGeom prst="rect">
            <a:avLst/>
          </a:prstGeom>
        </p:spPr>
        <p:txBody>
          <a:bodyPr wrap="square">
            <a:spAutoFit/>
          </a:bodyPr>
          <a:lstStyle/>
          <a:p>
            <a:pPr>
              <a:buFontTx/>
              <a:buChar char="-"/>
            </a:pPr>
            <a:endParaRPr lang="vi-VN" dirty="0">
              <a:latin typeface="Times New Roman" pitchFamily="18" charset="0"/>
              <a:cs typeface="Times New Roman" pitchFamily="18" charset="0"/>
            </a:endParaRPr>
          </a:p>
        </p:txBody>
      </p:sp>
      <p:pic>
        <p:nvPicPr>
          <p:cNvPr id="183298" name="Picture 2"/>
          <p:cNvPicPr>
            <a:picLocks noChangeAspect="1" noChangeArrowheads="1"/>
          </p:cNvPicPr>
          <p:nvPr/>
        </p:nvPicPr>
        <p:blipFill>
          <a:blip r:embed="rId2"/>
          <a:srcRect/>
          <a:stretch>
            <a:fillRect/>
          </a:stretch>
        </p:blipFill>
        <p:spPr bwMode="auto">
          <a:xfrm>
            <a:off x="381000" y="929434"/>
            <a:ext cx="8229600" cy="54713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533400" y="8382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8" name="Rectangle 7"/>
          <p:cNvSpPr/>
          <p:nvPr/>
        </p:nvSpPr>
        <p:spPr>
          <a:xfrm>
            <a:off x="457200" y="457200"/>
            <a:ext cx="8305800" cy="861774"/>
          </a:xfrm>
          <a:prstGeom prst="rect">
            <a:avLst/>
          </a:prstGeom>
        </p:spPr>
        <p:txBody>
          <a:bodyPr wrap="square">
            <a:spAutoFit/>
          </a:bodyPr>
          <a:lstStyle/>
          <a:p>
            <a:r>
              <a:rPr lang="en-US" sz="2400" b="1" dirty="0" smtClean="0">
                <a:latin typeface="Times New Roman" pitchFamily="18" charset="0"/>
                <a:cs typeface="Times New Roman" pitchFamily="18" charset="0"/>
              </a:rPr>
              <a:t>2.7.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vẽ</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thuyết</a:t>
            </a:r>
            <a:r>
              <a:rPr lang="en-US" sz="2400" b="1" dirty="0" smtClean="0">
                <a:latin typeface="Times New Roman" pitchFamily="18" charset="0"/>
                <a:cs typeface="Times New Roman" pitchFamily="18" charset="0"/>
              </a:rPr>
              <a:t> minh </a:t>
            </a:r>
            <a:r>
              <a:rPr lang="en-US" sz="2400" b="1" dirty="0" err="1" smtClean="0">
                <a:latin typeface="Times New Roman" pitchFamily="18" charset="0"/>
                <a:cs typeface="Times New Roman" pitchFamily="18" charset="0"/>
              </a:rPr>
              <a:t>về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tạo</a:t>
            </a:r>
            <a:endParaRPr lang="en-US" sz="2400" b="1" dirty="0" smtClean="0">
              <a:latin typeface="Times New Roman" pitchFamily="18" charset="0"/>
              <a:cs typeface="Times New Roman" pitchFamily="18" charset="0"/>
            </a:endParaRPr>
          </a:p>
          <a:p>
            <a:pPr algn="just">
              <a:lnSpc>
                <a:spcPct val="130000"/>
              </a:lnSpc>
            </a:pPr>
            <a:endParaRPr lang="en-US" sz="2000" b="1" dirty="0" smtClean="0">
              <a:latin typeface="Times New Roman" pitchFamily="18" charset="0"/>
              <a:cs typeface="Times New Roman" pitchFamily="18" charset="0"/>
            </a:endParaRPr>
          </a:p>
        </p:txBody>
      </p:sp>
      <p:sp>
        <p:nvSpPr>
          <p:cNvPr id="173058" name="AutoShape 2" descr="data:image/jpeg;base64,/9j/4AAQSkZJRgABAQAAAQABAAD/2wCEAAkGBxQTEhUUExQVFhQWFxwYGRgYGBccGhgaGBQXGBgXGhcdHCggGBwlHBcXITEhJSkrLi4uFx8zODMsNygtLisBCgoKDg0OGxAQGzQkICUsNCwsNC0sLCwsLCwsLCwsLCwsLCwsLCwsLCwsLCwsLCwsLCwsLCwsLCwsLCwsLCwsLP/AABEIAQMAwgMBIgACEQEDEQH/xAAcAAACAwEBAQEAAAAAAAAAAAAEBQIDBgABBwj/xAA9EAABAwIFAgMHAQcEAQUBAAABAAIRAwQFEiExQVFhInGBBhMykaGxwdEUI0JSYuHwFTNy8ZIHJFOishb/xAAZAQADAQEBAAAAAAAAAAAAAAACAwQBAAX/xAAvEQACAgICAAUCBQMFAAAAAAAAAQIRAyESMQQTIkFRMmEUcZGx8IGh0TNCweHx/9oADAMBAAIRAxEAPwBZd20giJ7FKqeC082sjXSdlqqlMGZ0KX3FvIK8WGWcNHtzxQyb9xthd+6mwMdWhjRAaAPupV8ZYOA7zAWWe5w8lXnJ2VDzaFw8HFvs0n+tUeaUeRVttcUKphuhPBCyrBJVzqmQB23RDzk/YOXhowXZrbnAsw8Jg/RZm5tXtMO0IWh9msfbWBpk+Nv1HVEY5Yiq2R8Q27oJOVg4uKdSRiKlGTBKHfaM3lEXVfJo+Q5AVLqdANFsZTHzjj+Dqtk2JmAOUJd2cZYMzsi3Nc7YQFKlZxq47J6yuK2xD8JCfSoXVGS4Fw2UXtnUIq4cwk+KHdOqWvqR4RqFTF2jzckOEqCKlKYJOyqt2dTsqhV0hXhgjRELIXFUa5Qo27TM7KdGuADwvDWIEQuOCW1GgQVbhlRrqrQT4cw+4Sl2pjXyTnBsMghzvQfkoZNRVsKKcnSPoXtRjAqZaNL/AG2AAx/EY+wWcrXAZB1OsfNcCp248cO4E9l585cpHq4saxx+469yxlGTBq1NQP5GA7n+pxG3AHdBEaAkafw9+6qfW94+JknefoFZUDwYcQSOBsB0S8rUY0g8Mec9lclcvIXKaz0uJrbnEKF2JyinXj4hlFN/UmT4Tvqk9/aOp+B41jfgidweR3WRtaj6bgwk6HkHWdRrytFTxmoW5S7M0CAHAHKOjSdR6L0sihk+zPFUMmFX3EFr2oA0mAgrq3hocJB+/ZOabwWyDPHf5eqHqM8bg7dmkHg8yOvHokRhKL30HLMpKl2JJqNOob9UuxK5e4loGvC1NSnPG6W3mF53A9Om/wA0UcyXYcsMpLTsz9g2vTqtqt0c36jkFfVMOxAVWB40PI6HosraMLYa4Bx6xr6o41XU9mEdYhdOfJi/LSQR7QYUysQ8DxgajqEgZbgbBFi5zuysqmYmNeu3dB3fvmkkjMDuYCFxfQ/DkSW0dXhokpVdXubRqpuKri6HyOxC5tVgMkaDjqqceFL1SJ8/jJS9MNC55JME7LyBEcppSss2ZwZAOoHRUmxOsNJPYKlTiee4SXaBGhX0NQVeLAwJa4HnQq2nh5AJ8UdwV1oymLjT1hE07TxAj4Ryif2Bzj4AfOPuUWy0fAZrpusnkjBWzoY5TdIpNoYgASdZ5TDCqJ8WY6j/ACUTRoqyoMsOG7fqOQo3leTR6CwLE1I9NvIglW0bdz/3dMSQNXHYdyVDErum2C2RoJkjV3JHQaiAqsNxRzahptIJcAYCzhStmyy8nSD7a0DNSDm6/lTfvPJVxcTvuh6gIOoUM25u2elihHHGkUFw7fNcoe6b/IvFvEbzM9ZYrp7qtmLRs7lo7HonZNJse6LntOxO+qEq2jWzqJbvz6eaYWFm4tBPPaIHkq8k1VnnYpSjonYznDhLYM6b+ndC1MTzVnucPESZjkjSfontCiGhLcWp6eBjZJ1MAacnzW4/EquLVkmbF6ucdHtC4ad0WGA7LPse/K4U5LmweunOnyRFtfFoBeI8v0WvByVmw8RxdDcWmuiKp0y4QUJZYvTMeIf9bq+risE+4bJ5Lj9glLBJ6Q+fiIrYtu8KAdIEEcr0XFRsSdO4B+ae2dN7253lni4BBj9D2PULytYgjUjyW5ZSjL5Mw8JRp6M/jDadak4ObFQDwkbE/hY63IzAu2bv+FvbyyDQRwBp+ix37LmuMseCZJ9JhUwk3ATkjHncTV4AaQGd4zSPC3t1RtW/oHdgbrwqaFkQ3QadeyW37wNAJKVftQxQdcuQbd16bWyzxO4H6lC4dWc+oHdONYnrBVeG2JyyZ1Mpvh9iWvA4iUMZJWomzi/S5Fr7JrWHvr6pXVpAiDonl1S2CAvCxg5nnT5Qkrk0kPuKbYJAaJ2H27oPGbxjjlohxEBokeJxO5jjUxHZMcNt6dWoBXeWUzwNz68La4XYUaRy0msEct3PcncqvHHjHlRFlyc5cbM5jvsm02Bn/fDA4u7gTlHZfPvZquzRzic4O/Xsvt2KgGk/MQG5TJPkvgdjdAghrQSD4SOk7o6cotAKlOz6Hb1Q8NMHXXVSu2npI5Q+GOBptMmYTK5w9z2SBp0G5Sfw/wAFXn+7FPunfzBcjP2J3T7LkHky+B3nL5FlEGHe6ZmJfq52xPJ8k1Y54HwyRGg5KfWl9hNJoGetUjjIR+B90sxv2stocLW3c138zxx2EnWUX4O9tkf4qtJEadu4wXlrRPinp27oW/xSypky19UgGGh2VszHiO5Ea6QkNy6pUMvJBO4B0S64sGzvA8ym4/Kx6oTkjky++hr/AP0VE1M5ptpO+H93IbG2o1k90oxCtUrO/dNLmkwCB+eNF7QsabXAubm15mPVa+ndU3ABrQIjaEc8/p0rBx+HqWzIWVmWAe8bJBJjXSY6jsmdu4N2zNJOpgd4149FpP2Vr2kHRwEtd16tP4QjLIgcSEueb08ojY405cZ6FFximUa5nf0gwT+qvscVbVLg0QW9Tp5eaY1bARJAQ1K2bJI3Gkf5ylxzKeqGT8OsdeolWc6MpaWk669CJB8iEFSaA/UaR+UfpMFUXtHJNTcI02uznGPsF32JgM920x5JLSqay4T5KVtal4NSNCdB5bnyRzbYB0Eemn3WZNoPG6YZaXVKNXBvQHSfUqy6rgAFtTb+XUxzsRP0Sm+s3uZFMgGZ22jv0S803wQ8jNG40+3ZdhxpbTF+Iytumh9b4nV1zZXTy5uonold3cnX+ZBYbe5KmVxlum+2+yuvrpgcXNGeRpliAY03P6p0sSfYmOWS0iygX52agt3MiJ04H57prb3tShLmH0KzdmczgXEyOdYHZaaA5v5SZ5nCSrooxYFOD5d/J5iPtDSvKRoVnOZPLTHz6hfPa7BbVXNa/O0bEchaHGMNky0AH7rNXNgS7R3iPEbKmEoSWieUMkZdGiwzFgaYLpHZE1PaCoPC12v2CX3rQGU2tGWNCd5Qtajo7tvCU5/BUoJLaDjiFf8AnC5KG3unxH/xXLuM/k7lD4NMKIiIUqVBxl0EtaWg6aCdQCe8IF+JNAJlTt8VJbUa06OAMdS05h/ndDDHtNiMuTWg+ZlDOe3mPVKKuLxshxcudxp3XeR8nLN8Gihp3IhGWuUbEBZlgfyQIU21n9VnlfAXm/Jtrm4cxmVjmF7tN5yjk/50KhhtwWMJqS52+0NjYRO5WPY9xqMJOxmeBqmzrwucS6oHdp+QATvKtaJ5ZKkPy41NTt0VV28UxJiTwlbKlUABugmZ1KNZQnxO3ScqUEOwNzlsGbUzCYgg6nquxGqX0jTmCY37EJgQdABvproPmk2M0zuNwdR/nCCMrRRNU6GLbprWBo2Aj5aIF16Qd0Ncv/dtYNXyI8zyrLegxglxzOG/menZF7AJhX+oGYaNfPhDmjn+KfI/ZXVbTM2WaOPIVFnSIdqfEODz5Ib5KkFXF8mTb7P0yc0ajZeV7IDhOba6DtIh0bH7yq7gtbUaHRr2/KHHCbfq9jsuWFVBdg1phQ0kdwDPzIR1agKbS7Mf+OivrbhrDmcY26n+GT06oHEqFSm4scCHN0IIiDHmfmtm23cv0NxpRVR7E17duO9Pbv8A2S82xfBLSMu2uv8AdMKAfmObbhHMbwVyfHpDGm/cQhxJIdI4GaN1RaZmEhxa4HdwjTtCf3tk1wH/ACH10VL8Oa3Ro15Ry4pa9xcJTt37C43lH/AuRRtz0C8S+CGc38AgpsygR4ueiFa/I7MwCQjKWhiNIVbqJ1MQCrro8tqxbUYC8mO8HYfqnGFYRWrQ5uUMGknsOByqrXD5cC6Y5Gy2ja1MUwGjLAiAhlk1rZyiZm9wdzcoy5SBBOsO1JlU0KAmIW3tcRzUzRqNFRn8B2czrB5HZJnWjA/TnbzWSqcbgbGUoS9Qv/08eaoo4awPmQ1x56JwZbpyToqadrMZiJBMaKaGOd2VSzQapFhqw7SCI8tVbUxFoEEOkdl49rWgNkAmYkgCY5J2QNEZ6pA1Ea9p69PJMbvTMhDirD6GIs3G/Qq/ErgVWk6Z4hsceazt/RLH5YiNjrqmrHAsyt7DTfQbruK6NbfYEMNLHZnHNuNNwiGlgY9umqspUXE77HVB4lQIeI3J2G/yQ1fQXWgvD4DADoSEPdvM6aniUIazmnUz9ipC+BWxx1Kzsk7hQRVxDbO0gx5gdYPAUbW8bVdk965rHEAh0luh0Om+olL7l5JB+im21EaDXyVGuyKn0N8TuXUAfE17W7OAIMbbSfulf+tg8qu8pPyw4bjqkb7ZzWy5py8x99FkoQbtDcc5pUzSDEhyi8PxClnmrLmwdGuDSOkEgrO2YZGYGQRA10VV0zQwcsaA/wA3ogjGNjJznRqr/FaVSo0MfUDRE53Zi3U7FsaCRoqzXzEEuKQNfRbRDGlxqEy6G6feVBlyNvEI6o8mG+hWLPxTtmj8PUrlmjiJ7/MfouQ+S/gb+JiOrfDs0FwmNdeqPNMAax28k9uLW3bY0qnvP/cHUtnQt58o81n72/YabQB4gTJncGIEdtVmWLsTjkhTe3uQZiNCYCIo3BA1JgxI+qVXl2NnRG6oddOdsIHUoI4/cNy2a+hftaJLvDyefRLbVz6jjUaZ1POg8/RZouLtJJ/spWFV4lskAnUTpvpKojHQietm3sGsd7x1arlqMbNMZSWvOstkbHaPVCHFGNOu44SZtXK0NLtzsCrbRjS7XfqiyelUDj9TD6TjWcZJaCOBroZ34WkwjDmMaco8+pSm3DWhaDC6reXQOsT9FA5OTPTUUo7I18LFUEEa7t8xssnSc4PLGgzJniCNwtxe4kymDHidwvnZrPNY5TLnEkk9zJCfGDkTyyKA0o3bmHXVA4hdQ8HxTvyNeDKd3BbkEt8f30WbxSs6RI8P1HkVqxcWc81raI29R1R+UaymDsKDXN5Kn7K0m5nOiRGh9U+q0gX9lk2HGn0Z66bBE7SmdtRa8aEFeY1ZS0ZfiG3fsq8Jpe7OUlpdAd4XTlB3a7+odAlwdvQU4rjvsJuaNNwDToen5CoqWJbq2NvQ+abUKTc0jxEdPtqOqjdOLuNdtPuR/wBIMkJxla9zcWaHBp+xjsSw1jiXSWaeJnB7t/RCtt5GsBvE7+fZaS7w33he1jmOIaXAkkBwaJLW6fH2MaghZq7tsroLSG/EAf15VUFyWybJJW6KG2QDtC6ewP3KsfmaeT3Lv7Kr3hH8MzseQqsxmE7YhxQyzH+YfMLkHlK5dT+TKRfTxP3jHBsyydOrd5Hkfug7MVagJa05WkAnbU8dzCa2GCQQQcvTefmtfeYH7myo1GgBj3HMOc51JPEHhA2qdLoJx4yWz5uzDXkmdT9FosBwtr3H38hrW+Fo3cenyRVOjMuj8Ii2r+7cHATEGD5pUclv1DJQ1oExnB5Gam2Azwu09R6pXTt27/hfTMXIEFhBFWm1zxoRp8DhHMaRvoeqw9WyHvWhpAa4gTwJMap+WFqhGPJW2C0MPY4gxsi24PmMtlvkj6NmadQB0ZDseDv+ia0KrTtop+LRTy5bQjubKpRZmPiA+aBZizjIBygcBbKs4EQdVn77Amk5qYAJ44XKNDYzB8Jeaj3EguytJj7fqo2lrlqNJa7MXDyEnn0XYK4U21A/QnQyY9EThT3muHhrqmWYER5ESR85VOPiobZPkx5JTtLX9v1GF3bLP42zKzuTC2FYvqEfuagJGgaKZnThrXknTssr7QAObpIcNcpBadOxEpEX6ijLCXDr9N/sBYDWIeADM/JP/wBtkTOg+iQ+zltNQdBqew6qu6vDnMHSSPSTEos8OmL8LLtD99zImUsNwGvzO1HMcoJly9+jGk9TwPVUVmvJiCfLZIxxp2PzyUo6NjTv6bqTfd/EDuORoYieDKg/FmvdlykS7faASdzxusv+zVW0/AIJOsHhe3txXIBefFsYaBIGg26AKlyVkSg2jf4XVaRBiXHcxuNiTPPZJfaosqszFoDmu46HhB+z2MyCxzQSdPFplJjxAyAD56K+9uB7ose7MDJptaWnI7OA8PG4BbqOJA7pLpSsak3GjI1GlhAidZUbgjMNIHIRmI2r2wQfD17IO5g6n59U9STFNNF+Zq8UBc/0heoqfwCN/wBp1HihPH4q9tm6nUOgLcsncEkj5dQsHUu+klU18VqFuUmWjgmUmEWMmr6NIzEi2YMTp6FV/wCogHcLIPvXddEXa+In6LXjrs5Ssf3HtE4HQzAgDoOnYIz2Touuqu0NnUTuePSUBY4LmDnnYNJ3HA6HdbD2StPdU5ywXMMbI09WBJLlxQnx65qNqlmgA0aBwRuicOqktBO6tv7QHUoazpZXbpTmmrHxxyTr2H1vSLuynUoEOyU4dUIkz8LBw534G57AEjqd3la1rWtLycrd/E522Y9BqSY2BTixswxpaXAkyXOO73cn8DoABwlpuWkUqMYLlL+n8+P58iW6wEMAqkkvJ1ceY3AGwHl9U1ssjC54Iktgk9917fMdUAYOUtqW7qWYOJdoY9QujkatLoCa5tN9jCvcg1WZXZgBE7iIjRB4zhbXQ2Byf86JbhJLHCdp0B4Rd699R5DBvz0Q8/c7i06Mff1/dvdSpkHgu5HUZuQmFv7PtLQ53i0UKuH+6qeIGd53meic4e/LDDox85P6TuWeXI9R0W83IbxTWu/3/wC/3/Psd9q1sCNI24Q7rcTsE9r2wcI2/VLCwgwfmExEzJGgMvAKVVrHxappRrt1Ba5zpEAHgSXaQZ0+Ucq+7vmtc33YynL0ndgk7RBk6lc42qAvi7M3Xw8jYq3D6gBaHUpLS7M8uADmkfDB/iG4I6o2jfMzxUZmbqCGuIJMRoYI08l5Rwxpql4cQwDw5socCRzGmi7GnFeo6ck36S/EcGLKLXlzalN7jlI6CIzCTlO4g9Fj7x0OJLfBJATipidTxU5LWvMuicpIGjo6/qpUbN1Zjg4g5Bo3owSZZJ+EHgdUXKMXoymxD7wdAuRBsCOR9FyZyQumD4hbQlFVi2GKUhJlZm6pQVydMrnG0KawTvB6WxSeuFpvZ6jmA9F2V+kmgvUaelbj3And7w0DtyVo762NvcWzHA5HZ2//AEkeuyW2luXVqNHhgznsT1Wk/wDUqqabrQwPDWkdxlYNUfD0NfYRyfNP7ijE7IzolTbWCTund9Ve6ZGrjM6EeQgQInbhCC2Y2C4/P9FIsFe5b5/2BbJx96dPgEDzcA5x+WUfNMqV+6YDRPdKLa/hjo3e5zp83EgfKB6IjDH53gCS6VnClrsblncqftr9DTWAO53KhiVKY7/hEk5NDEdZUQJY55MiNEfH00xMX6jO0LaC0c5iDBlNm2wBlB2um+pB576J0bQmcpBHmEmCG5HsU4hbh4k7jUFJrh2YEN0cNR2IMg/NaSu3wOMaDdY6u45pRpPoGMqdr2HtrdB7A4cifol97Uj9ULZZsjsusOdI518X5Q1d5IEDc6oU2nsbkjG2olN3iBBlhhw5+hVFxiDmU3FzS1vEHrpBndMLezG8LN+1WI+MUtmCD5n9E6MuT0TvG12xzhGJMLdGgE7nlN/2hsRJPWI2+RXz+1fGoKb0MR4O61p2bwSNNc2Aqtc8Fha0SQYa+NpDQAHeiWUhDhl/d1WajWA7kOBPwuEbazK6yucxif8ArlXYkGuII3HYDbYg8oU4rTBab2iZFDmrrzmtmkzzJz6lcqBfXP8A89b/AM3fqvEzji+P3/yJrJ/P/CrFhuVmbpaLFKkrO3RWvsufQquAtn7LNDaQd0ErHVwtLgl3loDyj12WzV1+ZH1Z9F9jKXvH1qxgCWgflEf+q15mFEtcHBj5mBB1HHkr/YSnFm4cnxbd1nvbAB1NumoO/JnRMTT5fkIcacfzOuLqqG6E5d4HwgkCSG8THCVVa5JklP7cQGiP4dZ8kvxWtTBimxubl36BefiyuUdnoTxqLFdq0lrdgIGp50TmzvRRb+7b4v5nfgJXYjSOhI+RMfSEwDdESkzc0V5kvzIOrvqO8RJJP36Ba65aWUW027xt/dLPZjDsz/en4W7eapx+7z1IHwt0/VF7C7PMMqh089V6+q5jtHObG0FCYf4Xz1TW+tc0OCxGydoiMUmW1D8Q1KzF40sd1HB4ITivaRwPmltw2BESOn+bIwEV4dcQXH+of/lqZ3lamfE2Ndx0KT2NnnktcBLjoexj8Ir9hDfiMxrHCxzXEdOD8z9F+iKKF3UqPDYhmaNBq4ROpQGJ0IruOUHQDVPMPbmqtIEAfn/pC4kB75/mui/Qvvs6MXLI18GWxC3pnUNLT0Q9ANB1+q137C1/CquMDB41TIysKePj2Zyo9zNWk5OnRTfiDyWho8yiRZFri0oK+s3UhmEln27LZQ9xXWhuLx3Vcsv/AKs/p916u4SB8yA6uqyVV0TXqIOo5Yux8mBVwisMqEkU+rhHqYVFQJh7L2xfc08onKcx7AcprfpsjkrZ9u9mC2kzKfh92R9EkuaOeowTAaZPcdE3s2ywRpG6UMql1xUDdcrJ081HDJLymOcFzQsx3EYcWjy8krZVzGSp/sD6tR3/AC1805Z7OObBOoQ44VEOc7YusWAVNdn6jzEAj5QfQptVtyYDWxJjj7bpfdkt0a2HNMg9CO3Tg9iUTY48wyXtyuOn/HqFynH5GzxTlFSS+z/4/saB9yKdIU6YkxxueSVn/dE6we57o+leaHJs4QSN46T0RdBoLdimXeydqnQlDD0TCncyMpTC8t/dOAgmQCD2IkHSUsfIdJBhZdGxV6CLqmyJGb6JLiQAYXAQTo3XnYTp1+xT2nD5AkFu+hSz9hdWdnaAaYkNn+I7GoO3APmdiE19UDijvk+l/K/qIKlXKGho+HSeqvqXRc0ab7qeJ2DmDxN9Ql9jV8Qb3U2booxSbkOcPeGu3A89PklprZqrz3j5J6+qxls98CWgzoJ20WSwyoTrymY+l+Q7DXJs1dnRkI40NNeEDhtVNalLMwgH1TEg8qszVakHVDHWETTw/drhIPCZWuFQfJNaNqmRZJkil0Yl3sPSJJzPE8aadl4t/wDsIXIrQikfEqoQzwjKzUJUEIENkCvatN7ME06NSpSI94QRPIDYcRHcc/os4yk55ysEk6f4U29naTqd0KFUFvvJYQe4MfXlFJKS4iG6dm5o+17X27G0/wDdeQ0jmdo/K0WEYSLb94cznvHimBv0WIrYOynctNJulPK4a65g6ST1X0XEsSp5AQ6dPx+qR6XBv4O2pqPyK8CspqElv8WkbTK2rLBuU5oHqlOAX9ANEvAIPoNPqk+IYuXF3ikSY/OiZj9OMzIuU9Cb2tLadYupGRz07pBXqe8MtEuHyI6H9eFojaioCToEjuafuavGQ9JgdRqonFWz1cOSkq7RVRuHUnctP8p58js4LVYLiLavhmHfdLHhtRsOaCD1CTXlsaRzUy4eR/VdFNdGTUJ96f8AY+gkDhxS/FMrBme8DpPJ7DclJLS/eKYdUq1pOzZYJ76MDh80Cbeo85wCP6iST/5Eko5ZF0hMMCT9T/n9f8BNa9e4+OWs5YTDnjo7o09Nz21WxwlzKrJZ8hGnZfOalnJhxJjWZUbd5FQe7LmgHUgldGdMPNita0kbrGhTEB8ntH5WcvcFaw+/Y45QCXA7gxp5hPcXvmuaD25+6TYpdgWtQfzNI0310XcuUnBieLjFTQnxTFGNe2kBnLviGwaOJ6nc+iU0HBh38J2P2S61tzDnn+52TKjQzCOIhUwgl0ZGTHthd95HZaCzvB1WMtbNzDsS37LTYZbg7Iuh3NtbH7bkFF25J7BD2dqEfELlsmyySR4uXq5FaJLZ8PrvS+5qcclXXNaP0QtFhJzHf/ICxL3KJy9kbb2Pw9rKbqzhMaN7nqk+O3ZaTUIl2YEHluvBWspMDbemGkERx17+qzGK0JkHlS41LnyY7Io8KQbgmN7FuX8p7Xq+8EOOh3hYGxpZCtHZ37gIAHqmyaapE0ItOx9StNIa8gK5tMjdyCtKxIlzteggBEVGyNTPqgVLoa229nr7vpJj5IO5re8EFo8+iNdaRllwGYTqHfgIQt6BAwot3oEt7hzTkPoi691A2l30Cj7rXpwTyrrW1kydhsl03oqtdntlZFxz1Nf84R17WAbAXVqwaIjTlJL2q58kfCE1JJAq27ZV7l1QxOVvfSfVSda1GmAWAdv+kTY3XvGZYAI3HoiG0yOq6KSE5ZyboqbZOykPeD5cJJjFcsEDUN2nlO698W7jMPkUmxO5Y/cHyRRhFOwJTk1Rlr3EzwNZ24Kci2DmNLh4oE9JjVK6eGZ64gHIDJ6wtW21ho36os0lFLiF4ZNyfIT0qzqf8RDeYJC01hSGhHzSe8s5B0Kdey1PPRjcs8J8tx9NPRZjnyRTJKMqNDh92W76hOmPDhISS1YmNvoU1MlzY72gxcuXIyKz890aJnxbp3g9u01Gh3UHyg7qqtRG4Tr2Tts3vHkAycoJnjeEM5abKoQ9SQ4vKBbtsdkovBrBTqs0tgESO6T43Uk+ERpCkx5LRTmhToXi2h3mi6FMBczYTuvTpqtb2JoYUGoum6EvtQG7/Edz0HARQeub2dRc6sVINJE8c91Xb2ji8F3hZ35R947TIzUcrkr7Di1EEptlGhmUd1Q3pt6IhzzBO4j7dkSVBXewC6fmPblSECIy5fJDUDyRoTqm2G0hOUgZTsV0dm5HQC+gKT21mtzNB8TdtDupX9QOcS3Rp1AE/LVFOAkhzvCDB8uqBvqQbqwy1c9C+wCsqKmH5pKsqPCZ4bQc8gn4eViZjQrsLMsLid9B5Jo18bIrFqQDP3Y3GsfVAW4karrTdGqLSsqe9pJGx46K32bqGjd5HaMrAgf8hqPyELiFEiCPVC3bTkDxOZkFvoZXQXCVj5S5xo3bnjNAR9u2Qg8HaKlNlQbOAP0TajThPoxtURhcrCF4ism4RPh7dj2H14X0H2Zoe7otECY133O5WRwqzzuYBGrpOo2br94X0el4GS+AByZ6cIc18aRuKrbYBjtwANQIjdYWo4vdPCc43iIqu0PgH1SZ9yQ7KxvqUhR+ewkwt1KRvClRty6NP7qqhT1kyT3T+1pZgI0XOLbNtLbFLaDi7uU0sKWu0np1ULikWrqFQkrODRumNTcv1lgEdVTT2I5OqmCMsazyVQWEujtuE1elbFMgzfUwpXNbTKNuYXjsNnkq2lYFsbH02SZSGJ6FjC9jtdWHbr6qdK4MxqAU7/0nPr9hoqL/AAbKA6CY4HIXJ0dd6BnMEE79tVClRBaM0Cd+VYbhpHhI7jY+UKEkk6eHhb2EtFL8LzfBlMA8wdNZ1VlC2eB4XEdoVtq4SQQD57jyTdr2xpvtqs4fBsproStuv4HQDESdkBWpvYZ4TTErXkRql2H3bmOLKgzUjtyWmeO3Zc47tmctaJVa2dkKNvbTTj6qrGzTpEOY8FrvMQehV+F1c2nXbzRzi3GzMc6kM/Yi8hj6DjrTcY/4u1H1lapj5Xz+i40bqm7+F/gd67FfQGtgJ0JclYGR8LRPMuUFyIk5M+cezB/ftHHuz903x+s5wgmQNIXLl0/rHQ/0zPV2iVGk0ZvReLkp/Uw/9qDbVuqYUHEbLlyOIMiq8cUPRHiXi5ZI2HQVXrOAEFSwB5LpJkmVy5KYXyay3aIV9MeI/wCcL1csl2Cui2mYcAOZlV3Rl8HbovFyzJ9KNj2eMtGRORs9Y1Q+IWzMsZW9dAAfnuuXKiP0im9mTq6OMImi89Vy5KRS+i64cYCGOoHb+65chmChLilMHOCNDqrcKPhC5cif0mr6mXY5/tzyt9ZuJpsJ3LR9ly5Fh+kDxP1ItXLlyaS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3060" name="AutoShape 4" descr="data:image/jpeg;base64,/9j/4AAQSkZJRgABAQAAAQABAAD/2wCEAAkGBxQTEhUUExQVFhQWFxwYGRgYGBccGhgaGBQXGBgXGhcdHCggGBwlHBcXITEhJSkrLi4uFx8zODMsNygtLisBCgoKDg0OGxAQGzQkICUsNCwsNC0sLCwsLCwsLCwsLCwsLCwsLCwsLCwsLCwsLCwsLCwsLCwsLCwsLCwsLCwsLP/AABEIAQMAwgMBIgACEQEDEQH/xAAcAAACAwEBAQEAAAAAAAAAAAAEBQIDBgABBwj/xAA9EAABAwIFAgMHAQcEAQUBAAABAAIRAwQFEiExQVFhInGBBhMykaGxwdEUI0JSYuHwFTNy8ZIHJFOishb/xAAZAQADAQEBAAAAAAAAAAAAAAACAwQBAAX/xAAvEQACAgICAAUCBQMFAAAAAAAAAQIRAyESMQQTIkFRMmEUcZGx8IGh0TNCweHx/9oADAMBAAIRAxEAPwBZd20giJ7FKqeC082sjXSdlqqlMGZ0KX3FvIK8WGWcNHtzxQyb9xthd+6mwMdWhjRAaAPupV8ZYOA7zAWWe5w8lXnJ2VDzaFw8HFvs0n+tUeaUeRVttcUKphuhPBCyrBJVzqmQB23RDzk/YOXhowXZrbnAsw8Jg/RZm5tXtMO0IWh9msfbWBpk+Nv1HVEY5Yiq2R8Q27oJOVg4uKdSRiKlGTBKHfaM3lEXVfJo+Q5AVLqdANFsZTHzjj+Dqtk2JmAOUJd2cZYMzsi3Nc7YQFKlZxq47J6yuK2xD8JCfSoXVGS4Fw2UXtnUIq4cwk+KHdOqWvqR4RqFTF2jzckOEqCKlKYJOyqt2dTsqhV0hXhgjRELIXFUa5Qo27TM7KdGuADwvDWIEQuOCW1GgQVbhlRrqrQT4cw+4Sl2pjXyTnBsMghzvQfkoZNRVsKKcnSPoXtRjAqZaNL/AG2AAx/EY+wWcrXAZB1OsfNcCp248cO4E9l585cpHq4saxx+469yxlGTBq1NQP5GA7n+pxG3AHdBEaAkafw9+6qfW94+JknefoFZUDwYcQSOBsB0S8rUY0g8Mec9lclcvIXKaz0uJrbnEKF2JyinXj4hlFN/UmT4Tvqk9/aOp+B41jfgidweR3WRtaj6bgwk6HkHWdRrytFTxmoW5S7M0CAHAHKOjSdR6L0sihk+zPFUMmFX3EFr2oA0mAgrq3hocJB+/ZOabwWyDPHf5eqHqM8bg7dmkHg8yOvHokRhKL30HLMpKl2JJqNOob9UuxK5e4loGvC1NSnPG6W3mF53A9Om/wA0UcyXYcsMpLTsz9g2vTqtqt0c36jkFfVMOxAVWB40PI6HosraMLYa4Bx6xr6o41XU9mEdYhdOfJi/LSQR7QYUysQ8DxgajqEgZbgbBFi5zuysqmYmNeu3dB3fvmkkjMDuYCFxfQ/DkSW0dXhokpVdXubRqpuKri6HyOxC5tVgMkaDjqqceFL1SJ8/jJS9MNC55JME7LyBEcppSss2ZwZAOoHRUmxOsNJPYKlTiee4SXaBGhX0NQVeLAwJa4HnQq2nh5AJ8UdwV1oymLjT1hE07TxAj4Ryif2Bzj4AfOPuUWy0fAZrpusnkjBWzoY5TdIpNoYgASdZ5TDCqJ8WY6j/ACUTRoqyoMsOG7fqOQo3leTR6CwLE1I9NvIglW0bdz/3dMSQNXHYdyVDErum2C2RoJkjV3JHQaiAqsNxRzahptIJcAYCzhStmyy8nSD7a0DNSDm6/lTfvPJVxcTvuh6gIOoUM25u2elihHHGkUFw7fNcoe6b/IvFvEbzM9ZYrp7qtmLRs7lo7HonZNJse6LntOxO+qEq2jWzqJbvz6eaYWFm4tBPPaIHkq8k1VnnYpSjonYznDhLYM6b+ndC1MTzVnucPESZjkjSfontCiGhLcWp6eBjZJ1MAacnzW4/EquLVkmbF6ucdHtC4ad0WGA7LPse/K4U5LmweunOnyRFtfFoBeI8v0WvByVmw8RxdDcWmuiKp0y4QUJZYvTMeIf9bq+risE+4bJ5Lj9glLBJ6Q+fiIrYtu8KAdIEEcr0XFRsSdO4B+ae2dN7253lni4BBj9D2PULytYgjUjyW5ZSjL5Mw8JRp6M/jDadak4ObFQDwkbE/hY63IzAu2bv+FvbyyDQRwBp+ix37LmuMseCZJ9JhUwk3ATkjHncTV4AaQGd4zSPC3t1RtW/oHdgbrwqaFkQ3QadeyW37wNAJKVftQxQdcuQbd16bWyzxO4H6lC4dWc+oHdONYnrBVeG2JyyZ1Mpvh9iWvA4iUMZJWomzi/S5Fr7JrWHvr6pXVpAiDonl1S2CAvCxg5nnT5Qkrk0kPuKbYJAaJ2H27oPGbxjjlohxEBokeJxO5jjUxHZMcNt6dWoBXeWUzwNz68La4XYUaRy0msEct3PcncqvHHjHlRFlyc5cbM5jvsm02Bn/fDA4u7gTlHZfPvZquzRzic4O/Xsvt2KgGk/MQG5TJPkvgdjdAghrQSD4SOk7o6cotAKlOz6Hb1Q8NMHXXVSu2npI5Q+GOBptMmYTK5w9z2SBp0G5Sfw/wAFXn+7FPunfzBcjP2J3T7LkHky+B3nL5FlEGHe6ZmJfq52xPJ8k1Y54HwyRGg5KfWl9hNJoGetUjjIR+B90sxv2stocLW3c138zxx2EnWUX4O9tkf4qtJEadu4wXlrRPinp27oW/xSypky19UgGGh2VszHiO5Ea6QkNy6pUMvJBO4B0S64sGzvA8ym4/Kx6oTkjky++hr/AP0VE1M5ptpO+H93IbG2o1k90oxCtUrO/dNLmkwCB+eNF7QsabXAubm15mPVa+ndU3ABrQIjaEc8/p0rBx+HqWzIWVmWAe8bJBJjXSY6jsmdu4N2zNJOpgd4149FpP2Vr2kHRwEtd16tP4QjLIgcSEueb08ojY405cZ6FFximUa5nf0gwT+qvscVbVLg0QW9Tp5eaY1bARJAQ1K2bJI3Gkf5ylxzKeqGT8OsdeolWc6MpaWk669CJB8iEFSaA/UaR+UfpMFUXtHJNTcI02uznGPsF32JgM920x5JLSqay4T5KVtal4NSNCdB5bnyRzbYB0Eemn3WZNoPG6YZaXVKNXBvQHSfUqy6rgAFtTb+XUxzsRP0Sm+s3uZFMgGZ22jv0S803wQ8jNG40+3ZdhxpbTF+Iytumh9b4nV1zZXTy5uonold3cnX+ZBYbe5KmVxlum+2+yuvrpgcXNGeRpliAY03P6p0sSfYmOWS0iygX52agt3MiJ04H57prb3tShLmH0KzdmczgXEyOdYHZaaA5v5SZ5nCSrooxYFOD5d/J5iPtDSvKRoVnOZPLTHz6hfPa7BbVXNa/O0bEchaHGMNky0AH7rNXNgS7R3iPEbKmEoSWieUMkZdGiwzFgaYLpHZE1PaCoPC12v2CX3rQGU2tGWNCd5Qtajo7tvCU5/BUoJLaDjiFf8AnC5KG3unxH/xXLuM/k7lD4NMKIiIUqVBxl0EtaWg6aCdQCe8IF+JNAJlTt8VJbUa06OAMdS05h/ndDDHtNiMuTWg+ZlDOe3mPVKKuLxshxcudxp3XeR8nLN8Gihp3IhGWuUbEBZlgfyQIU21n9VnlfAXm/Jtrm4cxmVjmF7tN5yjk/50KhhtwWMJqS52+0NjYRO5WPY9xqMJOxmeBqmzrwucS6oHdp+QATvKtaJ5ZKkPy41NTt0VV28UxJiTwlbKlUABugmZ1KNZQnxO3ScqUEOwNzlsGbUzCYgg6nquxGqX0jTmCY37EJgQdABvproPmk2M0zuNwdR/nCCMrRRNU6GLbprWBo2Aj5aIF16Qd0Ncv/dtYNXyI8zyrLegxglxzOG/menZF7AJhX+oGYaNfPhDmjn+KfI/ZXVbTM2WaOPIVFnSIdqfEODz5Ib5KkFXF8mTb7P0yc0ajZeV7IDhOba6DtIh0bH7yq7gtbUaHRr2/KHHCbfq9jsuWFVBdg1phQ0kdwDPzIR1agKbS7Mf+OivrbhrDmcY26n+GT06oHEqFSm4scCHN0IIiDHmfmtm23cv0NxpRVR7E17duO9Pbv8A2S82xfBLSMu2uv8AdMKAfmObbhHMbwVyfHpDGm/cQhxJIdI4GaN1RaZmEhxa4HdwjTtCf3tk1wH/ACH10VL8Oa3Ro15Ry4pa9xcJTt37C43lH/AuRRtz0C8S+CGc38AgpsygR4ueiFa/I7MwCQjKWhiNIVbqJ1MQCrro8tqxbUYC8mO8HYfqnGFYRWrQ5uUMGknsOByqrXD5cC6Y5Gy2ja1MUwGjLAiAhlk1rZyiZm9wdzcoy5SBBOsO1JlU0KAmIW3tcRzUzRqNFRn8B2czrB5HZJnWjA/TnbzWSqcbgbGUoS9Qv/08eaoo4awPmQ1x56JwZbpyToqadrMZiJBMaKaGOd2VSzQapFhqw7SCI8tVbUxFoEEOkdl49rWgNkAmYkgCY5J2QNEZ6pA1Ea9p69PJMbvTMhDirD6GIs3G/Qq/ErgVWk6Z4hsceazt/RLH5YiNjrqmrHAsyt7DTfQbruK6NbfYEMNLHZnHNuNNwiGlgY9umqspUXE77HVB4lQIeI3J2G/yQ1fQXWgvD4DADoSEPdvM6aniUIazmnUz9ipC+BWxx1Kzsk7hQRVxDbO0gx5gdYPAUbW8bVdk965rHEAh0luh0Om+olL7l5JB+im21EaDXyVGuyKn0N8TuXUAfE17W7OAIMbbSfulf+tg8qu8pPyw4bjqkb7ZzWy5py8x99FkoQbtDcc5pUzSDEhyi8PxClnmrLmwdGuDSOkEgrO2YZGYGQRA10VV0zQwcsaA/wA3ogjGNjJznRqr/FaVSo0MfUDRE53Zi3U7FsaCRoqzXzEEuKQNfRbRDGlxqEy6G6feVBlyNvEI6o8mG+hWLPxTtmj8PUrlmjiJ7/MfouQ+S/gb+JiOrfDs0FwmNdeqPNMAax28k9uLW3bY0qnvP/cHUtnQt58o81n72/YabQB4gTJncGIEdtVmWLsTjkhTe3uQZiNCYCIo3BA1JgxI+qVXl2NnRG6oddOdsIHUoI4/cNy2a+hftaJLvDyefRLbVz6jjUaZ1POg8/RZouLtJJ/spWFV4lskAnUTpvpKojHQietm3sGsd7x1arlqMbNMZSWvOstkbHaPVCHFGNOu44SZtXK0NLtzsCrbRjS7XfqiyelUDj9TD6TjWcZJaCOBroZ34WkwjDmMaco8+pSm3DWhaDC6reXQOsT9FA5OTPTUUo7I18LFUEEa7t8xssnSc4PLGgzJniCNwtxe4kymDHidwvnZrPNY5TLnEkk9zJCfGDkTyyKA0o3bmHXVA4hdQ8HxTvyNeDKd3BbkEt8f30WbxSs6RI8P1HkVqxcWc81raI29R1R+UaymDsKDXN5Kn7K0m5nOiRGh9U+q0gX9lk2HGn0Z66bBE7SmdtRa8aEFeY1ZS0ZfiG3fsq8Jpe7OUlpdAd4XTlB3a7+odAlwdvQU4rjvsJuaNNwDToen5CoqWJbq2NvQ+abUKTc0jxEdPtqOqjdOLuNdtPuR/wBIMkJxla9zcWaHBp+xjsSw1jiXSWaeJnB7t/RCtt5GsBvE7+fZaS7w33he1jmOIaXAkkBwaJLW6fH2MaghZq7tsroLSG/EAf15VUFyWybJJW6KG2QDtC6ewP3KsfmaeT3Lv7Kr3hH8MzseQqsxmE7YhxQyzH+YfMLkHlK5dT+TKRfTxP3jHBsyydOrd5Hkfug7MVagJa05WkAnbU8dzCa2GCQQQcvTefmtfeYH7myo1GgBj3HMOc51JPEHhA2qdLoJx4yWz5uzDXkmdT9FosBwtr3H38hrW+Fo3cenyRVOjMuj8Ii2r+7cHATEGD5pUclv1DJQ1oExnB5Gam2Azwu09R6pXTt27/hfTMXIEFhBFWm1zxoRp8DhHMaRvoeqw9WyHvWhpAa4gTwJMap+WFqhGPJW2C0MPY4gxsi24PmMtlvkj6NmadQB0ZDseDv+ia0KrTtop+LRTy5bQjubKpRZmPiA+aBZizjIBygcBbKs4EQdVn77Amk5qYAJ44XKNDYzB8Jeaj3EguytJj7fqo2lrlqNJa7MXDyEnn0XYK4U21A/QnQyY9EThT3muHhrqmWYER5ESR85VOPiobZPkx5JTtLX9v1GF3bLP42zKzuTC2FYvqEfuagJGgaKZnThrXknTssr7QAObpIcNcpBadOxEpEX6ijLCXDr9N/sBYDWIeADM/JP/wBtkTOg+iQ+zltNQdBqew6qu6vDnMHSSPSTEos8OmL8LLtD99zImUsNwGvzO1HMcoJly9+jGk9TwPVUVmvJiCfLZIxxp2PzyUo6NjTv6bqTfd/EDuORoYieDKg/FmvdlykS7faASdzxusv+zVW0/AIJOsHhe3txXIBefFsYaBIGg26AKlyVkSg2jf4XVaRBiXHcxuNiTPPZJfaosqszFoDmu46HhB+z2MyCxzQSdPFplJjxAyAD56K+9uB7ose7MDJptaWnI7OA8PG4BbqOJA7pLpSsak3GjI1GlhAidZUbgjMNIHIRmI2r2wQfD17IO5g6n59U9STFNNF+Zq8UBc/0heoqfwCN/wBp1HihPH4q9tm6nUOgLcsncEkj5dQsHUu+klU18VqFuUmWjgmUmEWMmr6NIzEi2YMTp6FV/wCogHcLIPvXddEXa+In6LXjrs5Ssf3HtE4HQzAgDoOnYIz2Touuqu0NnUTuePSUBY4LmDnnYNJ3HA6HdbD2StPdU5ywXMMbI09WBJLlxQnx65qNqlmgA0aBwRuicOqktBO6tv7QHUoazpZXbpTmmrHxxyTr2H1vSLuynUoEOyU4dUIkz8LBw534G57AEjqd3la1rWtLycrd/E522Y9BqSY2BTixswxpaXAkyXOO73cn8DoABwlpuWkUqMYLlL+n8+P58iW6wEMAqkkvJ1ceY3AGwHl9U1ssjC54Iktgk9917fMdUAYOUtqW7qWYOJdoY9QujkatLoCa5tN9jCvcg1WZXZgBE7iIjRB4zhbXQ2Byf86JbhJLHCdp0B4Rd699R5DBvz0Q8/c7i06Mff1/dvdSpkHgu5HUZuQmFv7PtLQ53i0UKuH+6qeIGd53meic4e/LDDox85P6TuWeXI9R0W83IbxTWu/3/wC/3/Psd9q1sCNI24Q7rcTsE9r2wcI2/VLCwgwfmExEzJGgMvAKVVrHxappRrt1Ba5zpEAHgSXaQZ0+Ucq+7vmtc33YynL0ndgk7RBk6lc42qAvi7M3Xw8jYq3D6gBaHUpLS7M8uADmkfDB/iG4I6o2jfMzxUZmbqCGuIJMRoYI08l5Rwxpql4cQwDw5socCRzGmi7GnFeo6ck36S/EcGLKLXlzalN7jlI6CIzCTlO4g9Fj7x0OJLfBJATipidTxU5LWvMuicpIGjo6/qpUbN1Zjg4g5Bo3owSZZJ+EHgdUXKMXoymxD7wdAuRBsCOR9FyZyQumD4hbQlFVi2GKUhJlZm6pQVydMrnG0KawTvB6WxSeuFpvZ6jmA9F2V+kmgvUaelbj3And7w0DtyVo762NvcWzHA5HZ2//AEkeuyW2luXVqNHhgznsT1Wk/wDUqqabrQwPDWkdxlYNUfD0NfYRyfNP7ijE7IzolTbWCTund9Ve6ZGrjM6EeQgQInbhCC2Y2C4/P9FIsFe5b5/2BbJx96dPgEDzcA5x+WUfNMqV+6YDRPdKLa/hjo3e5zp83EgfKB6IjDH53gCS6VnClrsblncqftr9DTWAO53KhiVKY7/hEk5NDEdZUQJY55MiNEfH00xMX6jO0LaC0c5iDBlNm2wBlB2um+pB576J0bQmcpBHmEmCG5HsU4hbh4k7jUFJrh2YEN0cNR2IMg/NaSu3wOMaDdY6u45pRpPoGMqdr2HtrdB7A4cifol97Uj9ULZZsjsusOdI518X5Q1d5IEDc6oU2nsbkjG2olN3iBBlhhw5+hVFxiDmU3FzS1vEHrpBndMLezG8LN+1WI+MUtmCD5n9E6MuT0TvG12xzhGJMLdGgE7nlN/2hsRJPWI2+RXz+1fGoKb0MR4O61p2bwSNNc2Aqtc8Fha0SQYa+NpDQAHeiWUhDhl/d1WajWA7kOBPwuEbazK6yucxif8ArlXYkGuII3HYDbYg8oU4rTBab2iZFDmrrzmtmkzzJz6lcqBfXP8A89b/AM3fqvEzji+P3/yJrJ/P/CrFhuVmbpaLFKkrO3RWvsufQquAtn7LNDaQd0ErHVwtLgl3loDyj12WzV1+ZH1Z9F9jKXvH1qxgCWgflEf+q15mFEtcHBj5mBB1HHkr/YSnFm4cnxbd1nvbAB1NumoO/JnRMTT5fkIcacfzOuLqqG6E5d4HwgkCSG8THCVVa5JklP7cQGiP4dZ8kvxWtTBimxubl36BefiyuUdnoTxqLFdq0lrdgIGp50TmzvRRb+7b4v5nfgJXYjSOhI+RMfSEwDdESkzc0V5kvzIOrvqO8RJJP36Ba65aWUW027xt/dLPZjDsz/en4W7eapx+7z1IHwt0/VF7C7PMMqh089V6+q5jtHObG0FCYf4Xz1TW+tc0OCxGydoiMUmW1D8Q1KzF40sd1HB4ITivaRwPmltw2BESOn+bIwEV4dcQXH+of/lqZ3lamfE2Ndx0KT2NnnktcBLjoexj8Ir9hDfiMxrHCxzXEdOD8z9F+iKKF3UqPDYhmaNBq4ROpQGJ0IruOUHQDVPMPbmqtIEAfn/pC4kB75/mui/Qvvs6MXLI18GWxC3pnUNLT0Q9ANB1+q137C1/CquMDB41TIysKePj2Zyo9zNWk5OnRTfiDyWho8yiRZFri0oK+s3UhmEln27LZQ9xXWhuLx3Vcsv/AKs/p916u4SB8yA6uqyVV0TXqIOo5Yux8mBVwisMqEkU+rhHqYVFQJh7L2xfc08onKcx7AcprfpsjkrZ9u9mC2kzKfh92R9EkuaOeowTAaZPcdE3s2ywRpG6UMql1xUDdcrJ081HDJLymOcFzQsx3EYcWjy8krZVzGSp/sD6tR3/AC1805Z7OObBOoQ44VEOc7YusWAVNdn6jzEAj5QfQptVtyYDWxJjj7bpfdkt0a2HNMg9CO3Tg9iUTY48wyXtyuOn/HqFynH5GzxTlFSS+z/4/saB9yKdIU6YkxxueSVn/dE6we57o+leaHJs4QSN46T0RdBoLdimXeydqnQlDD0TCncyMpTC8t/dOAgmQCD2IkHSUsfIdJBhZdGxV6CLqmyJGb6JLiQAYXAQTo3XnYTp1+xT2nD5AkFu+hSz9hdWdnaAaYkNn+I7GoO3APmdiE19UDijvk+l/K/qIKlXKGho+HSeqvqXRc0ab7qeJ2DmDxN9Ql9jV8Qb3U2booxSbkOcPeGu3A89PklprZqrz3j5J6+qxls98CWgzoJ20WSwyoTrymY+l+Q7DXJs1dnRkI40NNeEDhtVNalLMwgH1TEg8qszVakHVDHWETTw/drhIPCZWuFQfJNaNqmRZJkil0Yl3sPSJJzPE8aadl4t/wDsIXIrQikfEqoQzwjKzUJUEIENkCvatN7ME06NSpSI94QRPIDYcRHcc/os4yk55ysEk6f4U29naTqd0KFUFvvJYQe4MfXlFJKS4iG6dm5o+17X27G0/wDdeQ0jmdo/K0WEYSLb94cznvHimBv0WIrYOynctNJulPK4a65g6ST1X0XEsSp5AQ6dPx+qR6XBv4O2pqPyK8CspqElv8WkbTK2rLBuU5oHqlOAX9ANEvAIPoNPqk+IYuXF3ikSY/OiZj9OMzIuU9Cb2tLadYupGRz07pBXqe8MtEuHyI6H9eFojaioCToEjuafuavGQ9JgdRqonFWz1cOSkq7RVRuHUnctP8p58js4LVYLiLavhmHfdLHhtRsOaCD1CTXlsaRzUy4eR/VdFNdGTUJ96f8AY+gkDhxS/FMrBme8DpPJ7DclJLS/eKYdUq1pOzZYJ76MDh80Cbeo85wCP6iST/5Eko5ZF0hMMCT9T/n9f8BNa9e4+OWs5YTDnjo7o09Nz21WxwlzKrJZ8hGnZfOalnJhxJjWZUbd5FQe7LmgHUgldGdMPNita0kbrGhTEB8ntH5WcvcFaw+/Y45QCXA7gxp5hPcXvmuaD25+6TYpdgWtQfzNI0310XcuUnBieLjFTQnxTFGNe2kBnLviGwaOJ6nc+iU0HBh38J2P2S61tzDnn+52TKjQzCOIhUwgl0ZGTHthd95HZaCzvB1WMtbNzDsS37LTYZbg7Iuh3NtbH7bkFF25J7BD2dqEfELlsmyySR4uXq5FaJLZ8PrvS+5qcclXXNaP0QtFhJzHf/ICxL3KJy9kbb2Pw9rKbqzhMaN7nqk+O3ZaTUIl2YEHluvBWspMDbemGkERx17+qzGK0JkHlS41LnyY7Io8KQbgmN7FuX8p7Xq+8EOOh3hYGxpZCtHZ37gIAHqmyaapE0ItOx9StNIa8gK5tMjdyCtKxIlzteggBEVGyNTPqgVLoa229nr7vpJj5IO5re8EFo8+iNdaRllwGYTqHfgIQt6BAwot3oEt7hzTkPoi691A2l30Cj7rXpwTyrrW1kydhsl03oqtdntlZFxz1Nf84R17WAbAXVqwaIjTlJL2q58kfCE1JJAq27ZV7l1QxOVvfSfVSda1GmAWAdv+kTY3XvGZYAI3HoiG0yOq6KSE5ZyboqbZOykPeD5cJJjFcsEDUN2nlO698W7jMPkUmxO5Y/cHyRRhFOwJTk1Rlr3EzwNZ24Kci2DmNLh4oE9JjVK6eGZ64gHIDJ6wtW21ho36os0lFLiF4ZNyfIT0qzqf8RDeYJC01hSGhHzSe8s5B0Kdey1PPRjcs8J8tx9NPRZjnyRTJKMqNDh92W76hOmPDhISS1YmNvoU1MlzY72gxcuXIyKz890aJnxbp3g9u01Gh3UHyg7qqtRG4Tr2Tts3vHkAycoJnjeEM5abKoQ9SQ4vKBbtsdkovBrBTqs0tgESO6T43Uk+ERpCkx5LRTmhToXi2h3mi6FMBczYTuvTpqtb2JoYUGoum6EvtQG7/Edz0HARQeub2dRc6sVINJE8c91Xb2ji8F3hZ35R947TIzUcrkr7Di1EEptlGhmUd1Q3pt6IhzzBO4j7dkSVBXewC6fmPblSECIy5fJDUDyRoTqm2G0hOUgZTsV0dm5HQC+gKT21mtzNB8TdtDupX9QOcS3Rp1AE/LVFOAkhzvCDB8uqBvqQbqwy1c9C+wCsqKmH5pKsqPCZ4bQc8gn4eViZjQrsLMsLid9B5Jo18bIrFqQDP3Y3GsfVAW4karrTdGqLSsqe9pJGx46K32bqGjd5HaMrAgf8hqPyELiFEiCPVC3bTkDxOZkFvoZXQXCVj5S5xo3bnjNAR9u2Qg8HaKlNlQbOAP0TajThPoxtURhcrCF4ism4RPh7dj2H14X0H2Zoe7otECY133O5WRwqzzuYBGrpOo2br94X0el4GS+AByZ6cIc18aRuKrbYBjtwANQIjdYWo4vdPCc43iIqu0PgH1SZ9yQ7KxvqUhR+ewkwt1KRvClRty6NP7qqhT1kyT3T+1pZgI0XOLbNtLbFLaDi7uU0sKWu0np1ULikWrqFQkrODRumNTcv1lgEdVTT2I5OqmCMsazyVQWEujtuE1elbFMgzfUwpXNbTKNuYXjsNnkq2lYFsbH02SZSGJ6FjC9jtdWHbr6qdK4MxqAU7/0nPr9hoqL/AAbKA6CY4HIXJ0dd6BnMEE79tVClRBaM0Cd+VYbhpHhI7jY+UKEkk6eHhb2EtFL8LzfBlMA8wdNZ1VlC2eB4XEdoVtq4SQQD57jyTdr2xpvtqs4fBsproStuv4HQDESdkBWpvYZ4TTErXkRql2H3bmOLKgzUjtyWmeO3Zc47tmctaJVa2dkKNvbTTj6qrGzTpEOY8FrvMQehV+F1c2nXbzRzi3GzMc6kM/Yi8hj6DjrTcY/4u1H1lapj5Xz+i40bqm7+F/gd67FfQGtgJ0JclYGR8LRPMuUFyIk5M+cezB/ftHHuz903x+s5wgmQNIXLl0/rHQ/0zPV2iVGk0ZvReLkp/Uw/9qDbVuqYUHEbLlyOIMiq8cUPRHiXi5ZI2HQVXrOAEFSwB5LpJkmVy5KYXyay3aIV9MeI/wCcL1csl2Cui2mYcAOZlV3Rl8HbovFyzJ9KNj2eMtGRORs9Y1Q+IWzMsZW9dAAfnuuXKiP0im9mTq6OMImi89Vy5KRS+i64cYCGOoHb+65chmChLilMHOCNDqrcKPhC5cif0mr6mXY5/tzyt9ZuJpsJ3LR9ly5Fh+kDxP1ItXLlyaS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457200" y="1905000"/>
            <a:ext cx="8077200" cy="369332"/>
          </a:xfrm>
          <a:prstGeom prst="rect">
            <a:avLst/>
          </a:prstGeom>
        </p:spPr>
        <p:txBody>
          <a:bodyPr wrap="square">
            <a:spAutoFit/>
          </a:bodyPr>
          <a:lstStyle/>
          <a:p>
            <a:pPr algn="just"/>
            <a:endParaRPr lang="vi-VN" dirty="0">
              <a:latin typeface="Times New Roman" pitchFamily="18" charset="0"/>
              <a:cs typeface="Times New Roman" pitchFamily="18" charset="0"/>
            </a:endParaRPr>
          </a:p>
        </p:txBody>
      </p:sp>
      <p:sp>
        <p:nvSpPr>
          <p:cNvPr id="10" name="Rectangle 9"/>
          <p:cNvSpPr/>
          <p:nvPr/>
        </p:nvSpPr>
        <p:spPr>
          <a:xfrm>
            <a:off x="457200" y="3886200"/>
            <a:ext cx="8077200" cy="369332"/>
          </a:xfrm>
          <a:prstGeom prst="rect">
            <a:avLst/>
          </a:prstGeom>
        </p:spPr>
        <p:txBody>
          <a:bodyPr wrap="square">
            <a:spAutoFit/>
          </a:bodyPr>
          <a:lstStyle/>
          <a:p>
            <a:pPr>
              <a:buFontTx/>
              <a:buChar char="-"/>
            </a:pPr>
            <a:endParaRPr lang="vi-VN" dirty="0">
              <a:latin typeface="Times New Roman" pitchFamily="18" charset="0"/>
              <a:cs typeface="Times New Roman" pitchFamily="18" charset="0"/>
            </a:endParaRPr>
          </a:p>
        </p:txBody>
      </p:sp>
      <p:pic>
        <p:nvPicPr>
          <p:cNvPr id="184322" name="Picture 2"/>
          <p:cNvPicPr>
            <a:picLocks noChangeAspect="1" noChangeArrowheads="1"/>
          </p:cNvPicPr>
          <p:nvPr/>
        </p:nvPicPr>
        <p:blipFill>
          <a:blip r:embed="rId2"/>
          <a:srcRect/>
          <a:stretch>
            <a:fillRect/>
          </a:stretch>
        </p:blipFill>
        <p:spPr bwMode="auto">
          <a:xfrm>
            <a:off x="533400" y="990600"/>
            <a:ext cx="8077200" cy="4876800"/>
          </a:xfrm>
          <a:prstGeom prst="rect">
            <a:avLst/>
          </a:prstGeom>
          <a:noFill/>
          <a:ln w="9525">
            <a:noFill/>
            <a:miter lim="800000"/>
            <a:headEnd/>
            <a:tailEnd/>
          </a:ln>
          <a:effectLst/>
        </p:spPr>
      </p:pic>
      <p:sp>
        <p:nvSpPr>
          <p:cNvPr id="13" name="Rectangle 12"/>
          <p:cNvSpPr/>
          <p:nvPr/>
        </p:nvSpPr>
        <p:spPr>
          <a:xfrm>
            <a:off x="3352800" y="6019800"/>
            <a:ext cx="2492990" cy="369332"/>
          </a:xfrm>
          <a:prstGeom prst="rect">
            <a:avLst/>
          </a:prstGeom>
        </p:spPr>
        <p:txBody>
          <a:bodyPr wrap="none">
            <a:spAutoFit/>
          </a:bodyPr>
          <a:lstStyle/>
          <a:p>
            <a:r>
              <a:rPr lang="en-US" b="1" dirty="0" err="1" smtClean="0">
                <a:latin typeface="Times New Roman" pitchFamily="18" charset="0"/>
                <a:cs typeface="Times New Roman" pitchFamily="18" charset="0"/>
              </a:rPr>
              <a:t>Phần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phụ</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cua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đồng</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1295400" y="1066800"/>
            <a:ext cx="6324600" cy="3733800"/>
          </a:xfrm>
          <a:prstGeom prst="rect">
            <a:avLst/>
          </a:prstGeom>
          <a:noFill/>
          <a:ln w="9525">
            <a:noFill/>
            <a:miter lim="800000"/>
            <a:headEnd/>
            <a:tailEnd/>
          </a:ln>
          <a:effectLst/>
        </p:spPr>
      </p:pic>
      <p:sp>
        <p:nvSpPr>
          <p:cNvPr id="3" name="Rectangle 2"/>
          <p:cNvSpPr/>
          <p:nvPr/>
        </p:nvSpPr>
        <p:spPr>
          <a:xfrm>
            <a:off x="2971800" y="5486400"/>
            <a:ext cx="3179075" cy="369332"/>
          </a:xfrm>
          <a:prstGeom prst="rect">
            <a:avLst/>
          </a:prstGeom>
        </p:spPr>
        <p:txBody>
          <a:bodyPr wrap="none">
            <a:spAutoFit/>
          </a:bodyPr>
          <a:lstStyle/>
          <a:p>
            <a:r>
              <a:rPr lang="en-US" b="1" dirty="0" err="1" smtClean="0">
                <a:latin typeface="Times New Roman" pitchFamily="18" charset="0"/>
                <a:cs typeface="Times New Roman" pitchFamily="18" charset="0"/>
              </a:rPr>
              <a:t>Hình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ngoài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cua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đồng</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6600" y="5486400"/>
            <a:ext cx="2505814" cy="369332"/>
          </a:xfrm>
          <a:prstGeom prst="rect">
            <a:avLst/>
          </a:prstGeom>
        </p:spPr>
        <p:txBody>
          <a:bodyPr wrap="none">
            <a:spAutoFit/>
          </a:bodyPr>
          <a:lstStyle/>
          <a:p>
            <a:r>
              <a:rPr lang="en-US" b="1" dirty="0" err="1" smtClean="0">
                <a:latin typeface="Times New Roman" pitchFamily="18" charset="0"/>
                <a:cs typeface="Times New Roman" pitchFamily="18" charset="0"/>
              </a:rPr>
              <a:t>Mặt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bụng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của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cua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đồng</a:t>
            </a:r>
            <a:endParaRPr lang="en-US" b="1" dirty="0"/>
          </a:p>
        </p:txBody>
      </p:sp>
      <p:pic>
        <p:nvPicPr>
          <p:cNvPr id="16386" name="Picture 2"/>
          <p:cNvPicPr>
            <a:picLocks noChangeAspect="1" noChangeArrowheads="1"/>
          </p:cNvPicPr>
          <p:nvPr/>
        </p:nvPicPr>
        <p:blipFill>
          <a:blip r:embed="rId2"/>
          <a:srcRect b="3219"/>
          <a:stretch>
            <a:fillRect/>
          </a:stretch>
        </p:blipFill>
        <p:spPr bwMode="auto">
          <a:xfrm>
            <a:off x="1066800" y="1066800"/>
            <a:ext cx="6858004"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371600" y="304800"/>
            <a:ext cx="6477000" cy="3429000"/>
          </a:xfrm>
          <a:prstGeom prst="rect">
            <a:avLst/>
          </a:prstGeom>
          <a:noFill/>
          <a:ln w="9525">
            <a:noFill/>
            <a:miter lim="800000"/>
            <a:headEnd/>
            <a:tailEnd/>
          </a:ln>
          <a:effectLst/>
        </p:spPr>
      </p:pic>
      <p:sp>
        <p:nvSpPr>
          <p:cNvPr id="3" name="Title 1"/>
          <p:cNvSpPr txBox="1">
            <a:spLocks/>
          </p:cNvSpPr>
          <p:nvPr/>
        </p:nvSpPr>
        <p:spPr>
          <a:xfrm>
            <a:off x="762000" y="3886200"/>
            <a:ext cx="7848600" cy="2667000"/>
          </a:xfrm>
          <a:prstGeom prst="rect">
            <a:avLst/>
          </a:prstGeom>
        </p:spPr>
        <p:txBody>
          <a:bodyPr>
            <a:normAutofit fontScale="5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100" b="1"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Hình</a:t>
            </a:r>
            <a:r>
              <a:rPr kumimoji="0" lang="en-US" sz="2100" b="1" i="0" u="none" strike="noStrike" kern="1200" cap="none" spc="0" normalizeH="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100" b="1" i="0" u="none" strike="noStrike" kern="1200" cap="none" spc="0" normalizeH="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dạng</a:t>
            </a:r>
            <a:r>
              <a:rPr kumimoji="0" lang="en-US" sz="2100" b="1" i="0" u="none" strike="noStrike" kern="1200" cap="none" spc="0" normalizeH="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100" b="1" i="0" u="none" strike="noStrike" kern="1200" cap="none" spc="0" normalizeH="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ngoài</a:t>
            </a:r>
            <a:r>
              <a:rPr kumimoji="0" lang="en-US" sz="2100" b="1" i="0" u="none" strike="noStrike" kern="1200" cap="none" spc="0" normalizeH="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100" b="1" i="0" u="none" strike="noStrike" kern="1200" cap="none" spc="0" normalizeH="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của</a:t>
            </a:r>
            <a:r>
              <a:rPr kumimoji="0" lang="en-US" sz="2100" b="1" i="0" u="none" strike="noStrike" kern="1200" cap="none" spc="0" normalizeH="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100" b="1" i="0" u="none" strike="noStrike" kern="1200" cap="none" spc="0" normalizeH="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cua</a:t>
            </a:r>
            <a:r>
              <a:rPr kumimoji="0" lang="en-US" sz="2100" b="1" i="0" u="none" strike="noStrike" kern="1200" cap="none" spc="0" normalizeH="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100" b="1" i="0" u="none" strike="noStrike" kern="1200" cap="none" spc="0" normalizeH="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biển</a:t>
            </a:r>
            <a:endParaRPr kumimoji="0" lang="en-US" sz="2100" b="1" i="0" u="none" strike="noStrike" kern="1200" cap="none" spc="0" normalizeH="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100" b="1" i="0" u="none" strike="noStrike" kern="1200" cap="none" spc="0" normalizeH="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1.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Mắt</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9.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Mép</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ria</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ngoài</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17.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Chân</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bò</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4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chân</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bơi</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a:t>
            </a:r>
            <a:b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b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2.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Râu</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ăng</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ten)		10.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Đốt</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ống</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18.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Mép</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rìa</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bên</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phía</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trước</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r>
            <a:b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b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3.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Càng</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chân</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kìm</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11.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Đốt</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đùi</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19.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Mép</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rìa</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bên</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phía</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sau</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r>
            <a:b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b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4.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Ngón</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cử</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động</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12.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Đốt</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ngón</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20.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Răng</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cưa</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r>
            <a:b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b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5.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Ngón</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không</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cử</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động</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13.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Đốt</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bàn</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21.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Răng</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hoặc</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gai</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bên</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r>
            <a:b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b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6.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Đỉnh</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đầu</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đốt</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ngón</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14.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Chân</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bò</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1		22.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Giáp</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đầu</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ngực</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r>
            <a:b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b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7.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Răng</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sắc</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cắt</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thức</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ăn</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15.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Chân</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bò</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2		</a:t>
            </a:r>
            <a:b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b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8.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Mép</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ria</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trong</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16.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Chân</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bò</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3					</a:t>
            </a:r>
            <a:b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b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Phần</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dưới</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và</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trong</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giáp</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đầu</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ngực</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23.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Phần</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bụng</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yếm</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 24.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Vùng</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dạ</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dày</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25.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Vùng</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tim</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b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b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26.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Vùng</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ruột</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27.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Vùng</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mang</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0" i="0" u="none" strike="noStrike" kern="1200" cap="none" spc="0" normalizeH="0" baseline="0" noProof="0" dirty="0" err="1"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sau</a:t>
            </a:r>
            <a:r>
              <a:rPr kumimoji="0" lang="en-US" sz="2700" b="0"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r>
              <a:rPr kumimoji="0" lang="en-US" sz="27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r>
            <a:br>
              <a:rPr kumimoji="0" lang="en-US" sz="27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br>
            <a:r>
              <a:rPr kumimoji="0" lang="en-US" sz="2700" b="1" i="0" u="none" strike="noStrike" kern="1200" cap="none" spc="0" normalizeH="0" baseline="0" noProof="0" dirty="0" smtClean="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rPr>
              <a:t>						</a:t>
            </a:r>
            <a:endParaRPr kumimoji="0" lang="en-US" sz="2700" b="1" i="0" u="none" strike="noStrike" kern="1200" cap="none" spc="0" normalizeH="0" baseline="0" noProof="0" dirty="0">
              <a:ln>
                <a:noFill/>
              </a:ln>
              <a:solidFill>
                <a:schemeClr val="tx1"/>
              </a:solidFill>
              <a:effectLst>
                <a:outerShdw blurRad="53975" dist="22860" dir="5400000" algn="tl" rotWithShape="0">
                  <a:srgbClr val="000000">
                    <a:alpha val="55000"/>
                  </a:srgbClr>
                </a:outerShdw>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8305800" cy="914400"/>
          </a:xfrm>
        </p:spPr>
        <p:txBody>
          <a:bodyPr>
            <a:noAutofit/>
          </a:bodyPr>
          <a:lstStyle/>
          <a:p>
            <a:r>
              <a:rPr lang="en-US" sz="2000" dirty="0" smtClean="0">
                <a:solidFill>
                  <a:schemeClr val="tx1"/>
                </a:solidFill>
                <a:latin typeface="Times New Roman" pitchFamily="18" charset="0"/>
                <a:cs typeface="Times New Roman" pitchFamily="18" charset="0"/>
              </a:rPr>
              <a:t>2.3. </a:t>
            </a:r>
            <a:r>
              <a:rPr lang="en-US" sz="2000" dirty="0" err="1" smtClean="0">
                <a:solidFill>
                  <a:schemeClr val="tx1"/>
                </a:solidFill>
                <a:latin typeface="Times New Roman" pitchFamily="18" charset="0"/>
                <a:cs typeface="Times New Roman" pitchFamily="18" charset="0"/>
              </a:rPr>
              <a:t>Đặc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điểm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cấu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tạo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cơ</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thể</a:t>
            </a:r>
            <a:r>
              <a:rPr lang="en-US" sz="2000" dirty="0" smtClean="0">
                <a:solidFill>
                  <a:schemeClr val="tx1"/>
                </a:solidFill>
                <a:latin typeface="Times New Roman" pitchFamily="18" charset="0"/>
                <a:cs typeface="Times New Roman" pitchFamily="18" charset="0"/>
              </a:rPr>
              <a:t>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2.3.1. </a:t>
            </a:r>
            <a:r>
              <a:rPr lang="en-US" sz="2000" dirty="0" err="1" smtClean="0">
                <a:solidFill>
                  <a:schemeClr val="tx1"/>
                </a:solidFill>
                <a:latin typeface="Times New Roman" pitchFamily="18" charset="0"/>
                <a:cs typeface="Times New Roman" pitchFamily="18" charset="0"/>
              </a:rPr>
              <a:t>Đặc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điểm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phân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đốt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phần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phụ</a:t>
            </a: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r>
              <a:rPr lang="en-US" sz="2000" dirty="0" smtClean="0">
                <a:solidFill>
                  <a:schemeClr val="tx1"/>
                </a:solidFill>
                <a:latin typeface="Times New Roman" pitchFamily="18" charset="0"/>
                <a:cs typeface="Times New Roman" pitchFamily="18" charset="0"/>
              </a:rPr>
              <a:t/>
            </a:r>
            <a:br>
              <a:rPr lang="en-US" sz="2000" dirty="0" smtClean="0">
                <a:solidFill>
                  <a:schemeClr val="tx1"/>
                </a:solidFill>
                <a:latin typeface="Times New Roman" pitchFamily="18" charset="0"/>
                <a:cs typeface="Times New Roman" pitchFamily="18" charset="0"/>
              </a:rPr>
            </a:br>
            <a:endParaRPr lang="en-US" sz="2000" b="0" dirty="0">
              <a:solidFill>
                <a:schemeClr val="tx1"/>
              </a:solidFill>
              <a:latin typeface="Times New Roman" pitchFamily="18" charset="0"/>
              <a:cs typeface="Times New Roman" pitchFamily="18" charset="0"/>
            </a:endParaRPr>
          </a:p>
        </p:txBody>
      </p:sp>
      <p:sp>
        <p:nvSpPr>
          <p:cNvPr id="5" name="Rectangle 4"/>
          <p:cNvSpPr/>
          <p:nvPr/>
        </p:nvSpPr>
        <p:spPr>
          <a:xfrm>
            <a:off x="0" y="3352800"/>
            <a:ext cx="8382000" cy="369332"/>
          </a:xfrm>
          <a:prstGeom prst="rect">
            <a:avLst/>
          </a:prstGeom>
        </p:spPr>
        <p:txBody>
          <a:bodyPr wrap="square">
            <a:spAutoFit/>
          </a:bodyPr>
          <a:lstStyle/>
          <a:p>
            <a:endParaRPr lang="en-US" b="1" dirty="0" smtClean="0">
              <a:solidFill>
                <a:srgbClr val="0000FF"/>
              </a:solidFill>
            </a:endParaRPr>
          </a:p>
        </p:txBody>
      </p:sp>
      <p:sp>
        <p:nvSpPr>
          <p:cNvPr id="12" name="Rectangle 11"/>
          <p:cNvSpPr/>
          <p:nvPr/>
        </p:nvSpPr>
        <p:spPr>
          <a:xfrm>
            <a:off x="457200" y="457200"/>
            <a:ext cx="8153400" cy="361637"/>
          </a:xfrm>
          <a:prstGeom prst="rect">
            <a:avLst/>
          </a:prstGeom>
        </p:spPr>
        <p:txBody>
          <a:bodyPr wrap="square">
            <a:spAutoFit/>
          </a:bodyPr>
          <a:lstStyle/>
          <a:p>
            <a:pPr algn="just">
              <a:lnSpc>
                <a:spcPct val="125000"/>
              </a:lnSpc>
            </a:pPr>
            <a:r>
              <a:rPr lang="en-US" sz="1400" b="1" i="1" u="sng" dirty="0" smtClean="0">
                <a:solidFill>
                  <a:srgbClr val="0000FF"/>
                </a:solidFill>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6" name="Title 1"/>
          <p:cNvSpPr txBox="1">
            <a:spLocks/>
          </p:cNvSpPr>
          <p:nvPr/>
        </p:nvSpPr>
        <p:spPr>
          <a:xfrm>
            <a:off x="1371600" y="990600"/>
            <a:ext cx="8229600" cy="4495800"/>
          </a:xfrm>
          <a:prstGeom prst="rect">
            <a:avLst/>
          </a:prstGeom>
        </p:spPr>
        <p:txBody>
          <a:bodyPr vert="horz" anchor="b">
            <a:noAutofit/>
          </a:bodyPr>
          <a:lstStyle/>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a:p>
            <a:pPr algn="just">
              <a:lnSpc>
                <a:spcPct val="130000"/>
              </a:lnSpc>
            </a:pPr>
            <a:endParaRPr lang="en-US" sz="1600" dirty="0" smtClean="0">
              <a:latin typeface="Times New Roman" pitchFamily="18" charset="0"/>
              <a:cs typeface="Times New Roman" pitchFamily="18" charset="0"/>
            </a:endParaRPr>
          </a:p>
        </p:txBody>
      </p:sp>
      <p:sp>
        <p:nvSpPr>
          <p:cNvPr id="7" name="Rectangle 6"/>
          <p:cNvSpPr/>
          <p:nvPr/>
        </p:nvSpPr>
        <p:spPr>
          <a:xfrm>
            <a:off x="381000" y="1600200"/>
            <a:ext cx="8382000" cy="3139321"/>
          </a:xfrm>
          <a:prstGeom prst="rect">
            <a:avLst/>
          </a:prstGeom>
        </p:spPr>
        <p:txBody>
          <a:bodyPr wrap="square">
            <a:spAutoFit/>
          </a:bodyPr>
          <a:lstStyle/>
          <a:p>
            <a:pPr algn="just"/>
            <a:r>
              <a:rPr lang="vi-VN" dirty="0" smtClean="0">
                <a:latin typeface="Times New Roman" pitchFamily="18" charset="0"/>
                <a:cs typeface="Times New Roman" pitchFamily="18" charset="0"/>
              </a:rPr>
              <a:t>Phân đốt dị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mức độ dị h</a:t>
            </a:r>
            <a:r>
              <a:rPr lang="en-US" dirty="0" smtClean="0">
                <a:latin typeface="Times New Roman" pitchFamily="18" charset="0"/>
                <a:cs typeface="Times New Roman" pitchFamily="18" charset="0"/>
              </a:rPr>
              <a:t>ì</a:t>
            </a:r>
            <a:r>
              <a:rPr lang="vi-VN" dirty="0" smtClean="0">
                <a:latin typeface="Times New Roman" pitchFamily="18" charset="0"/>
                <a:cs typeface="Times New Roman" pitchFamily="18" charset="0"/>
              </a:rPr>
              <a:t>nh hoá khác nhau tùy nhóm</a:t>
            </a:r>
            <a:r>
              <a:rPr lang="en-US" dirty="0" smtClean="0">
                <a:latin typeface="Times New Roman" pitchFamily="18" charset="0"/>
                <a:cs typeface="Times New Roman" pitchFamily="18" charset="0"/>
              </a:rPr>
              <a:t>:</a:t>
            </a:r>
          </a:p>
          <a:p>
            <a:pPr algn="just">
              <a:buFontTx/>
              <a:buChar char="-"/>
            </a:pPr>
            <a:r>
              <a:rPr lang="it-IT" dirty="0" smtClean="0">
                <a:latin typeface="Times New Roman" pitchFamily="18" charset="0"/>
                <a:cs typeface="Times New Roman" pitchFamily="18" charset="0"/>
              </a:rPr>
              <a:t> Cơ thể chia làm 3 </a:t>
            </a:r>
            <a:r>
              <a:rPr lang="vi-VN" dirty="0" smtClean="0">
                <a:latin typeface="Times New Roman" pitchFamily="18" charset="0"/>
                <a:cs typeface="Times New Roman" pitchFamily="18" charset="0"/>
              </a:rPr>
              <a:t>phần là đầu (cephalon), ngực</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(thorax) và bụng (abdomen).</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cephalothorax</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bao gồm đốt đầu (acron) có mang đôi râu I và đốt thân thứ nhất mang đôi râu II</a:t>
            </a:r>
            <a:r>
              <a:rPr lang="en-US" dirty="0" smtClean="0">
                <a:latin typeface="Times New Roman" pitchFamily="18" charset="0"/>
                <a:cs typeface="Times New Roman" pitchFamily="18" charset="0"/>
              </a:rPr>
              <a:t>. Ở </a:t>
            </a:r>
            <a:r>
              <a:rPr lang="vi-VN" dirty="0" smtClean="0">
                <a:latin typeface="Times New Roman" pitchFamily="18" charset="0"/>
                <a:cs typeface="Times New Roman" pitchFamily="18" charset="0"/>
              </a:rPr>
              <a:t>một số giáp xác phần đầu nguyên thuỷ tập trung thêm 3 đốt tiếp theo của phần thân</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tạo thành phần đầu phức tạp (thường gọi là "Đầu") mang 5 đôi phần phụ là 2 đôi râu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(râu I và râu II), đôi hàm trên và 2 đôi hàm dưới I, hàm dưới II.</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phần ngực và bụng) có số đốt không giống nhau ở các nhóm giáp xác như ở tôm,</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cua các phần này có số đốt cố định như có 8 đốt ngực và 7 đốt bụng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953000"/>
            <a:ext cx="8382000" cy="1051560"/>
          </a:xfrm>
        </p:spPr>
        <p:txBody>
          <a:bodyPr>
            <a:normAutofit/>
          </a:bodyPr>
          <a:lstStyle/>
          <a:p>
            <a:pPr algn="ctr"/>
            <a:r>
              <a:rPr lang="en-US" sz="1800" dirty="0" err="1" smtClean="0">
                <a:solidFill>
                  <a:schemeClr val="tx1"/>
                </a:solidFill>
                <a:latin typeface="Times New Roman" pitchFamily="18" charset="0"/>
                <a:cs typeface="Times New Roman" pitchFamily="18" charset="0"/>
              </a:rPr>
              <a:t>Hình</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thái</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của</a:t>
            </a:r>
            <a:r>
              <a:rPr lang="en-US" sz="1800" dirty="0" smtClean="0">
                <a:solidFill>
                  <a:schemeClr val="tx1"/>
                </a:solidFill>
                <a:latin typeface="Times New Roman" pitchFamily="18" charset="0"/>
                <a:cs typeface="Times New Roman" pitchFamily="18" charset="0"/>
              </a:rPr>
              <a:t> </a:t>
            </a:r>
            <a:r>
              <a:rPr lang="en-US" sz="1800" dirty="0" err="1" smtClean="0">
                <a:solidFill>
                  <a:schemeClr val="tx1"/>
                </a:solidFill>
                <a:latin typeface="Times New Roman" pitchFamily="18" charset="0"/>
                <a:cs typeface="Times New Roman" pitchFamily="18" charset="0"/>
              </a:rPr>
              <a:t>Tôm</a:t>
            </a:r>
            <a:endParaRPr lang="en-US" sz="18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381000" y="381000"/>
            <a:ext cx="8382000" cy="5181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295400" y="6019800"/>
            <a:ext cx="6962775" cy="371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3040</Words>
  <Application>Microsoft Office PowerPoint</Application>
  <PresentationFormat>On-screen Show (4:3)</PresentationFormat>
  <Paragraphs>422</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CHƯƠNG 2 HÌNH THÁI, CẤU TẠO GIẢI PHẪU CƠ THỂ TÔM, CUA</vt:lpstr>
      <vt:lpstr>2.1. Đặc điểm hình thái</vt:lpstr>
      <vt:lpstr>Slide 3</vt:lpstr>
      <vt:lpstr>Slide 4</vt:lpstr>
      <vt:lpstr>Slide 5</vt:lpstr>
      <vt:lpstr>Slide 6</vt:lpstr>
      <vt:lpstr>Slide 7</vt:lpstr>
      <vt:lpstr>2.3. Đặc điểm cấu tạo cơ thể  2.3.1. Đặc điểm phân đốt và phần phụ    </vt:lpstr>
      <vt:lpstr>Hình thái của Tôm</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2 HÌNH THÁI, CẤU TẠO GIẢI PHẪU CƠ THỂ TÔM, CUA</dc:title>
  <dc:creator>admin</dc:creator>
  <cp:lastModifiedBy>admin</cp:lastModifiedBy>
  <cp:revision>1</cp:revision>
  <dcterms:created xsi:type="dcterms:W3CDTF">2015-11-24T16:12:59Z</dcterms:created>
  <dcterms:modified xsi:type="dcterms:W3CDTF">2015-11-24T16:13:37Z</dcterms:modified>
</cp:coreProperties>
</file>