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03FDB-A62A-4E05-9C0B-71933C215813}"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9C317-EC39-43CF-97FB-716358FABCA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C8D53-3565-4E48-91B0-3DC0DCC3F4BB}" type="slidenum">
              <a:rPr lang="en-US" smtClean="0"/>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E6CE8AB-7B6D-4AF7-8253-D2DBFC30858E}" type="datetimeFigureOut">
              <a:rPr lang="en-US" smtClean="0"/>
              <a:t>9/17/2015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21F007E-B0D8-47A5-9008-4388118EB75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6CE8AB-7B6D-4AF7-8253-D2DBFC30858E}" type="datetimeFigureOut">
              <a:rPr lang="en-US" smtClean="0"/>
              <a:t>9/17/2015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1F007E-B0D8-47A5-9008-4388118EB7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6CE8AB-7B6D-4AF7-8253-D2DBFC30858E}" type="datetimeFigureOut">
              <a:rPr lang="en-US" smtClean="0"/>
              <a:t>9/17/2015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1F007E-B0D8-47A5-9008-4388118EB75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E6CE8AB-7B6D-4AF7-8253-D2DBFC30858E}" type="datetimeFigureOut">
              <a:rPr lang="en-US" smtClean="0"/>
              <a:t>9/17/2015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1F007E-B0D8-47A5-9008-4388118EB7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E6CE8AB-7B6D-4AF7-8253-D2DBFC30858E}" type="datetimeFigureOut">
              <a:rPr lang="en-US" smtClean="0"/>
              <a:t>9/17/2015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1F007E-B0D8-47A5-9008-4388118EB75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E6CE8AB-7B6D-4AF7-8253-D2DBFC30858E}" type="datetimeFigureOut">
              <a:rPr lang="en-US" smtClean="0"/>
              <a:t>9/17/2015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1F007E-B0D8-47A5-9008-4388118EB75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E6CE8AB-7B6D-4AF7-8253-D2DBFC30858E}" type="datetimeFigureOut">
              <a:rPr lang="en-US" smtClean="0"/>
              <a:t>9/17/2015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21F007E-B0D8-47A5-9008-4388118EB7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E6CE8AB-7B6D-4AF7-8253-D2DBFC30858E}" type="datetimeFigureOut">
              <a:rPr lang="en-US" smtClean="0"/>
              <a:t>9/17/2015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21F007E-B0D8-47A5-9008-4388118EB7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E6CE8AB-7B6D-4AF7-8253-D2DBFC30858E}" type="datetimeFigureOut">
              <a:rPr lang="en-US" smtClean="0"/>
              <a:t>9/17/2015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21F007E-B0D8-47A5-9008-4388118EB7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E6CE8AB-7B6D-4AF7-8253-D2DBFC30858E}" type="datetimeFigureOut">
              <a:rPr lang="en-US" smtClean="0"/>
              <a:t>9/17/2015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1F007E-B0D8-47A5-9008-4388118EB75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E6CE8AB-7B6D-4AF7-8253-D2DBFC30858E}" type="datetimeFigureOut">
              <a:rPr lang="en-US" smtClean="0"/>
              <a:t>9/17/2015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21F007E-B0D8-47A5-9008-4388118EB759}"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E6CE8AB-7B6D-4AF7-8253-D2DBFC30858E}" type="datetimeFigureOut">
              <a:rPr lang="en-US" smtClean="0"/>
              <a:t>9/17/2015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21F007E-B0D8-47A5-9008-4388118EB7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752600"/>
            <a:ext cx="8183880" cy="2057400"/>
          </a:xfrm>
        </p:spPr>
        <p:txBody>
          <a:bodyPr>
            <a:normAutofit fontScale="90000"/>
          </a:bodyPr>
          <a:lstStyle/>
          <a:p>
            <a:pPr algn="ctr"/>
            <a:r>
              <a:rPr lang="en-US" dirty="0" smtClean="0">
                <a:solidFill>
                  <a:schemeClr val="tx1"/>
                </a:solidFill>
                <a:latin typeface="Times New Roman" pitchFamily="18" charset="0"/>
                <a:cs typeface="Times New Roman" pitchFamily="18" charset="0"/>
              </a:rPr>
              <a:t>CHƯƠNG 3</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HÌNH THÁI, CẤU TẠO GIẢI PHẪU </a:t>
            </a:r>
            <a:br>
              <a:rPr lang="en-US" dirty="0" smtClean="0">
                <a:solidFill>
                  <a:schemeClr val="tx1"/>
                </a:solidFill>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ĐỘNG VẬT THÂN MỀM (MOLLUSCA)</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81534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Song kinh có vỏ </a:t>
            </a: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Loricata</a:t>
            </a:r>
            <a:r>
              <a:rPr lang="en-US" sz="2400" b="1" dirty="0" smtClean="0">
                <a:latin typeface="Times New Roman" pitchFamily="18" charset="0"/>
                <a:cs typeface="Times New Roman" pitchFamily="18" charset="0"/>
              </a:rPr>
              <a:t>)</a:t>
            </a:r>
          </a:p>
        </p:txBody>
      </p:sp>
      <p:sp>
        <p:nvSpPr>
          <p:cNvPr id="5" name="Rectangle 4"/>
          <p:cNvSpPr/>
          <p:nvPr/>
        </p:nvSpPr>
        <p:spPr>
          <a:xfrm>
            <a:off x="381000" y="1752600"/>
            <a:ext cx="4038600" cy="3792448"/>
          </a:xfrm>
          <a:prstGeom prst="rect">
            <a:avLst/>
          </a:prstGeom>
        </p:spPr>
        <p:txBody>
          <a:bodyPr wrap="square">
            <a:spAutoFit/>
          </a:bodyPr>
          <a:lstStyle/>
          <a:p>
            <a:pPr algn="just">
              <a:lnSpc>
                <a:spcPct val="135000"/>
              </a:lnSpc>
            </a:pPr>
            <a:r>
              <a:rPr lang="en-US" dirty="0" smtClean="0"/>
              <a:t>- </a:t>
            </a:r>
            <a:r>
              <a:rPr lang="vi-VN" dirty="0" smtClean="0">
                <a:latin typeface="Times New Roman" pitchFamily="18" charset="0"/>
                <a:cs typeface="Times New Roman" pitchFamily="18" charset="0"/>
              </a:rPr>
              <a:t>Phía trước của chân là phần đầu, có lỗ miệng ở giữa. </a:t>
            </a:r>
            <a:endParaRPr lang="en-US" dirty="0" smtClean="0">
              <a:latin typeface="Times New Roman" pitchFamily="18" charset="0"/>
              <a:cs typeface="Times New Roman" pitchFamily="18" charset="0"/>
            </a:endParaRPr>
          </a:p>
          <a:p>
            <a:pPr algn="just">
              <a:lnSpc>
                <a:spcPct val="135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Hai bên chân là xoang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áo, bên trong có nhiều đôi mang, số lượng các đôi mang thay đổi tuỳ loài (từ 11 – 26</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đôi). </a:t>
            </a:r>
            <a:endParaRPr lang="en-US" dirty="0" smtClean="0">
              <a:latin typeface="Times New Roman" pitchFamily="18" charset="0"/>
              <a:cs typeface="Times New Roman" pitchFamily="18" charset="0"/>
            </a:endParaRPr>
          </a:p>
          <a:p>
            <a:pPr algn="just">
              <a:lnSpc>
                <a:spcPct val="135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Lúc con vật bám vào giá thể th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 xoang áo kín. </a:t>
            </a:r>
            <a:endParaRPr lang="en-US" dirty="0" smtClean="0">
              <a:latin typeface="Times New Roman" pitchFamily="18" charset="0"/>
              <a:cs typeface="Times New Roman" pitchFamily="18" charset="0"/>
            </a:endParaRPr>
          </a:p>
          <a:p>
            <a:pPr algn="just">
              <a:lnSpc>
                <a:spcPct val="135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Nước chảy vào xoang áo nhờ cử</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động của các tế bào có tiêm mao nằm trên đôi mang.</a:t>
            </a:r>
            <a:endParaRPr lang="en-US" dirty="0">
              <a:latin typeface="Times New Roman" pitchFamily="18" charset="0"/>
              <a:cs typeface="Times New Roman" pitchFamily="18" charset="0"/>
            </a:endParaRPr>
          </a:p>
        </p:txBody>
      </p:sp>
      <p:pic>
        <p:nvPicPr>
          <p:cNvPr id="182274" name="Picture 2" descr="http://www.k-state.edu/organismic/images/polyplacophora.jpg"/>
          <p:cNvPicPr>
            <a:picLocks noChangeAspect="1" noChangeArrowheads="1"/>
          </p:cNvPicPr>
          <p:nvPr/>
        </p:nvPicPr>
        <p:blipFill>
          <a:blip r:embed="rId2"/>
          <a:srcRect t="8163"/>
          <a:stretch>
            <a:fillRect/>
          </a:stretch>
        </p:blipFill>
        <p:spPr bwMode="auto">
          <a:xfrm>
            <a:off x="4419600" y="1905000"/>
            <a:ext cx="4286250" cy="3429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0"/>
            <a:ext cx="81534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Song kinh có vỏ </a:t>
            </a: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Loricata</a:t>
            </a:r>
            <a:r>
              <a:rPr lang="en-US" sz="2400" b="1" dirty="0" smtClean="0">
                <a:latin typeface="Times New Roman" pitchFamily="18" charset="0"/>
                <a:cs typeface="Times New Roman" pitchFamily="18" charset="0"/>
              </a:rPr>
              <a:t>)</a:t>
            </a:r>
          </a:p>
        </p:txBody>
      </p:sp>
      <p:sp>
        <p:nvSpPr>
          <p:cNvPr id="5" name="Rectangle 4"/>
          <p:cNvSpPr/>
          <p:nvPr/>
        </p:nvSpPr>
        <p:spPr>
          <a:xfrm>
            <a:off x="304800" y="1371600"/>
            <a:ext cx="3886200" cy="4833631"/>
          </a:xfrm>
          <a:prstGeom prst="rect">
            <a:avLst/>
          </a:prstGeom>
        </p:spPr>
        <p:txBody>
          <a:bodyPr wrap="square">
            <a:spAutoFit/>
          </a:bodyPr>
          <a:lstStyle/>
          <a:p>
            <a:pPr algn="just">
              <a:lnSpc>
                <a:spcPct val="110000"/>
              </a:lnSpc>
              <a:buFontTx/>
              <a:buChar char="-"/>
            </a:pPr>
            <a:r>
              <a:rPr lang="en-US" b="1" dirty="0" err="1" smtClean="0">
                <a:latin typeface="Times New Roman" pitchFamily="18" charset="0"/>
                <a:cs typeface="Times New Roman" pitchFamily="18" charset="0"/>
              </a:rPr>
              <a:t>Hệ</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hóa</a:t>
            </a:r>
            <a:r>
              <a:rPr lang="en-US" b="1" dirty="0" smtClean="0">
                <a:latin typeface="Times New Roman" pitchFamily="18" charset="0"/>
                <a:cs typeface="Times New Roman" pitchFamily="18" charset="0"/>
              </a:rPr>
              <a:t>: </a:t>
            </a:r>
          </a:p>
          <a:p>
            <a:pPr algn="just">
              <a:lnSpc>
                <a:spcPct val="11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Thức ăn</a:t>
            </a:r>
            <a:r>
              <a:rPr lang="en-US" sz="1600" dirty="0" smtClean="0">
                <a:latin typeface="Times New Roman" pitchFamily="18" charset="0"/>
                <a:cs typeface="Times New Roman" pitchFamily="18" charset="0"/>
              </a:rPr>
              <a:t>:</a:t>
            </a:r>
            <a:r>
              <a:rPr lang="vi-VN" sz="1600" dirty="0" smtClean="0">
                <a:latin typeface="Times New Roman" pitchFamily="18" charset="0"/>
                <a:cs typeface="Times New Roman" pitchFamily="18" charset="0"/>
              </a:rPr>
              <a:t> rong rêu, tảo bám trên đá. </a:t>
            </a:r>
            <a:endParaRPr lang="en-US" sz="1600" dirty="0" smtClean="0">
              <a:latin typeface="Times New Roman" pitchFamily="18" charset="0"/>
              <a:cs typeface="Times New Roman" pitchFamily="18" charset="0"/>
            </a:endParaRPr>
          </a:p>
          <a:p>
            <a:pPr algn="just">
              <a:lnSpc>
                <a:spcPct val="110000"/>
              </a:lnSpc>
            </a:pPr>
            <a:r>
              <a:rPr lang="en-US" sz="1600" dirty="0" smtClean="0">
                <a:latin typeface="Times New Roman" pitchFamily="18" charset="0"/>
                <a:cs typeface="Times New Roman" pitchFamily="18" charset="0"/>
              </a:rPr>
              <a:t>+ S</a:t>
            </a:r>
            <a:r>
              <a:rPr lang="vi-VN" sz="1600" dirty="0" smtClean="0">
                <a:latin typeface="Times New Roman" pitchFamily="18" charset="0"/>
                <a:cs typeface="Times New Roman" pitchFamily="18" charset="0"/>
              </a:rPr>
              <a:t>ử dụng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lưỡi bào để nạo vét rong rêu bám trên đá. </a:t>
            </a:r>
            <a:endParaRPr lang="en-US" sz="1600" dirty="0" smtClean="0">
              <a:latin typeface="Times New Roman" pitchFamily="18" charset="0"/>
              <a:cs typeface="Times New Roman" pitchFamily="18" charset="0"/>
            </a:endParaRPr>
          </a:p>
          <a:p>
            <a:pPr algn="just">
              <a:lnSpc>
                <a:spcPct val="11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Thức ăn được cuộn từng khối vào thực quản, sau đó vào dạ dày và tại đây</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được biến đổi nhờ các loại men tiêu hoá khác nhau. Thành dạ dày và phần đầu của</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ruột trước là nơi hấp thụ chất dinh dưỡng. </a:t>
            </a:r>
            <a:endParaRPr lang="en-US" sz="1600" dirty="0" smtClean="0">
              <a:latin typeface="Times New Roman" pitchFamily="18" charset="0"/>
              <a:cs typeface="Times New Roman" pitchFamily="18" charset="0"/>
            </a:endParaRPr>
          </a:p>
          <a:p>
            <a:pPr algn="just">
              <a:lnSpc>
                <a:spcPct val="11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Ruột giữa dài thích nghi với thành phần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thức ăn có nguồn gốc là thực vật. </a:t>
            </a:r>
            <a:endParaRPr lang="en-US" sz="1600" dirty="0" smtClean="0">
              <a:latin typeface="Times New Roman" pitchFamily="18" charset="0"/>
              <a:cs typeface="Times New Roman" pitchFamily="18" charset="0"/>
            </a:endParaRPr>
          </a:p>
          <a:p>
            <a:pPr algn="just">
              <a:lnSpc>
                <a:spcPct val="11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Ngoài ra song kinh có vỏ có thể tiêu hoá nội bào</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nhờ các tế bào thực bào di chuyển thường xuyên trong ruột và ngoài thành ruột. Tuy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nhiên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hoá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ngoại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chủ</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yếu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còn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hoá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nội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thứ</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yếu</a:t>
            </a:r>
            <a:r>
              <a:rPr lang="en-US" sz="1600" dirty="0" smtClean="0">
                <a:latin typeface="Times New Roman" pitchFamily="18" charset="0"/>
                <a:cs typeface="Times New Roman" pitchFamily="18" charset="0"/>
              </a:rPr>
              <a:t>.</a:t>
            </a:r>
            <a:endParaRPr lang="en-US" sz="1600" b="1" dirty="0" smtClean="0">
              <a:latin typeface="Times New Roman" pitchFamily="18" charset="0"/>
              <a:cs typeface="Times New Roman" pitchFamily="18" charset="0"/>
            </a:endParaRPr>
          </a:p>
          <a:p>
            <a:pPr algn="just">
              <a:lnSpc>
                <a:spcPct val="135000"/>
              </a:lnSpc>
            </a:pPr>
            <a:endParaRPr lang="en-US" dirty="0">
              <a:latin typeface="Times New Roman" pitchFamily="18" charset="0"/>
              <a:cs typeface="Times New Roman" pitchFamily="18" charset="0"/>
            </a:endParaRPr>
          </a:p>
        </p:txBody>
      </p:sp>
      <p:pic>
        <p:nvPicPr>
          <p:cNvPr id="183298" name="Picture 2" descr="http://www.bumblebee.org/invertebrates/images/Chiton-Anatomy.jpg"/>
          <p:cNvPicPr>
            <a:picLocks noChangeAspect="1" noChangeArrowheads="1"/>
          </p:cNvPicPr>
          <p:nvPr/>
        </p:nvPicPr>
        <p:blipFill>
          <a:blip r:embed="rId2"/>
          <a:srcRect/>
          <a:stretch>
            <a:fillRect/>
          </a:stretch>
        </p:blipFill>
        <p:spPr bwMode="auto">
          <a:xfrm>
            <a:off x="4191000" y="1524000"/>
            <a:ext cx="4495800" cy="390618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81534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Song kinh có vỏ </a:t>
            </a: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Loricata</a:t>
            </a:r>
            <a:r>
              <a:rPr lang="en-US" sz="2400" b="1" dirty="0" smtClean="0">
                <a:latin typeface="Times New Roman" pitchFamily="18" charset="0"/>
                <a:cs typeface="Times New Roman" pitchFamily="18" charset="0"/>
              </a:rPr>
              <a:t>)</a:t>
            </a:r>
          </a:p>
        </p:txBody>
      </p:sp>
      <p:sp>
        <p:nvSpPr>
          <p:cNvPr id="6" name="Rectangle 5"/>
          <p:cNvSpPr/>
          <p:nvPr/>
        </p:nvSpPr>
        <p:spPr>
          <a:xfrm>
            <a:off x="457200" y="1524000"/>
            <a:ext cx="4191000" cy="4343400"/>
          </a:xfrm>
          <a:prstGeom prst="rect">
            <a:avLst/>
          </a:prstGeom>
        </p:spPr>
        <p:txBody>
          <a:bodyPr wrap="square">
            <a:spAutoFit/>
          </a:bodyPr>
          <a:lstStyle/>
          <a:p>
            <a:pPr algn="just">
              <a:lnSpc>
                <a:spcPct val="150000"/>
              </a:lnSpc>
              <a:buFontTx/>
              <a:buChar char="-"/>
            </a:pPr>
            <a:r>
              <a:rPr lang="en-US" b="1" dirty="0" err="1" smtClean="0">
                <a:latin typeface="Times New Roman" pitchFamily="18" charset="0"/>
                <a:cs typeface="Times New Roman" pitchFamily="18" charset="0"/>
              </a:rPr>
              <a:t>Hệ</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tuần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gồm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nằm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xoang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bao tim ở phía cuối cơ thể. Tim gồm có 1 tâm thất nằm giữa và 2 tâm nhĩ nằm hai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bên. Máu từ mang theo từng đôi mạch đổ vào tâm nhĩ. Từ tâm thất có 1 động mạch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chủ hướng về phía trước.</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Hệ bài tiết</a:t>
            </a:r>
            <a:r>
              <a:rPr lang="en-US" b="1" dirty="0" smtClean="0">
                <a:latin typeface="Times New Roman" pitchFamily="18" charset="0"/>
                <a:cs typeface="Times New Roman" pitchFamily="18" charset="0"/>
              </a:rPr>
              <a:t>:</a:t>
            </a:r>
            <a:r>
              <a:rPr lang="vi-VN" b="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gồm có 1 đôi thận phân nhánh phức tạp, lỗ thận</a:t>
            </a:r>
            <a:r>
              <a:rPr lang="en-US"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Nephridiopore</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đổ ra ngoài ra 2 bên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cơ thể, phễu thận mở vào xoang bao tim</a:t>
            </a:r>
            <a:endParaRPr lang="en-US" dirty="0">
              <a:latin typeface="Times New Roman" pitchFamily="18" charset="0"/>
              <a:cs typeface="Times New Roman" pitchFamily="18" charset="0"/>
            </a:endParaRPr>
          </a:p>
        </p:txBody>
      </p:sp>
      <p:pic>
        <p:nvPicPr>
          <p:cNvPr id="185347" name="Picture 3"/>
          <p:cNvPicPr>
            <a:picLocks noChangeAspect="1" noChangeArrowheads="1"/>
          </p:cNvPicPr>
          <p:nvPr/>
        </p:nvPicPr>
        <p:blipFill>
          <a:blip r:embed="rId2"/>
          <a:srcRect/>
          <a:stretch>
            <a:fillRect/>
          </a:stretch>
        </p:blipFill>
        <p:spPr bwMode="auto">
          <a:xfrm>
            <a:off x="4648200" y="1524000"/>
            <a:ext cx="4114800" cy="2286000"/>
          </a:xfrm>
          <a:prstGeom prst="rect">
            <a:avLst/>
          </a:prstGeom>
          <a:noFill/>
          <a:ln w="9525">
            <a:noFill/>
            <a:miter lim="800000"/>
            <a:headEnd/>
            <a:tailEnd/>
          </a:ln>
          <a:effectLst/>
        </p:spPr>
      </p:pic>
      <p:pic>
        <p:nvPicPr>
          <p:cNvPr id="185349" name="Picture 5"/>
          <p:cNvPicPr>
            <a:picLocks noChangeAspect="1" noChangeArrowheads="1"/>
          </p:cNvPicPr>
          <p:nvPr/>
        </p:nvPicPr>
        <p:blipFill>
          <a:blip r:embed="rId3"/>
          <a:srcRect/>
          <a:stretch>
            <a:fillRect/>
          </a:stretch>
        </p:blipFill>
        <p:spPr bwMode="auto">
          <a:xfrm>
            <a:off x="4648200" y="3886200"/>
            <a:ext cx="41148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
            <a:ext cx="81534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Song kinh có vỏ </a:t>
            </a: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Loricata</a:t>
            </a:r>
            <a:r>
              <a:rPr lang="en-US" sz="2400" b="1" dirty="0" smtClean="0">
                <a:latin typeface="Times New Roman" pitchFamily="18" charset="0"/>
                <a:cs typeface="Times New Roman" pitchFamily="18" charset="0"/>
              </a:rPr>
              <a:t>)</a:t>
            </a:r>
          </a:p>
        </p:txBody>
      </p:sp>
      <p:sp>
        <p:nvSpPr>
          <p:cNvPr id="6" name="Rectangle 5"/>
          <p:cNvSpPr/>
          <p:nvPr/>
        </p:nvSpPr>
        <p:spPr>
          <a:xfrm>
            <a:off x="457200" y="838200"/>
            <a:ext cx="4724400" cy="5016758"/>
          </a:xfrm>
          <a:prstGeom prst="rect">
            <a:avLst/>
          </a:prstGeom>
        </p:spPr>
        <p:txBody>
          <a:bodyPr wrap="square">
            <a:spAutoFit/>
          </a:bodyPr>
          <a:lstStyle/>
          <a:p>
            <a:pPr algn="just">
              <a:buFontTx/>
              <a:buChar char="-"/>
            </a:pPr>
            <a:r>
              <a:rPr lang="vi-VN" sz="1600" b="1" dirty="0" smtClean="0">
                <a:latin typeface="Times New Roman" pitchFamily="18" charset="0"/>
                <a:cs typeface="Times New Roman" pitchFamily="18" charset="0"/>
              </a:rPr>
              <a:t>Hệ thần kinh và giác quan</a:t>
            </a:r>
            <a:r>
              <a:rPr lang="en-US" sz="1600" b="1" dirty="0" smtClean="0">
                <a:latin typeface="Times New Roman" pitchFamily="18" charset="0"/>
                <a:cs typeface="Times New Roman" pitchFamily="18" charset="0"/>
              </a:rPr>
              <a:t>: </a:t>
            </a:r>
          </a:p>
          <a:p>
            <a:pPr algn="just"/>
            <a:r>
              <a:rPr lang="en-US" sz="1600" b="1" dirty="0" smtClean="0">
                <a:latin typeface="Times New Roman" pitchFamily="18" charset="0"/>
                <a:cs typeface="Times New Roman" pitchFamily="18" charset="0"/>
              </a:rPr>
              <a:t>+ C</a:t>
            </a:r>
            <a:r>
              <a:rPr lang="vi-VN" sz="1600" dirty="0" smtClean="0">
                <a:latin typeface="Times New Roman" pitchFamily="18" charset="0"/>
                <a:cs typeface="Times New Roman" pitchFamily="18" charset="0"/>
              </a:rPr>
              <a:t>ó mức độ phát triển thấp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cấu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nguyên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thủy</a:t>
            </a:r>
            <a:r>
              <a:rPr lang="en-US" sz="1600" dirty="0" smtClean="0">
                <a:latin typeface="Times New Roman" pitchFamily="18" charset="0"/>
                <a:cs typeface="Times New Roman" pitchFamily="18" charset="0"/>
              </a:rPr>
              <a:t>. </a:t>
            </a:r>
          </a:p>
          <a:p>
            <a:pPr algn="just"/>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Tế</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rất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ít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tập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trung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chỉ</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số</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hạch thần kinh ở phần đầu. Quanh hầu có v</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ng thần kinh hầu</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Nerve ring</a:t>
            </a:r>
            <a:r>
              <a:rPr lang="en-US" sz="1600" dirty="0" smtClean="0">
                <a:latin typeface="Times New Roman" pitchFamily="18" charset="0"/>
                <a:cs typeface="Times New Roman" pitchFamily="18" charset="0"/>
              </a:rPr>
              <a:t>)</a:t>
            </a:r>
            <a:r>
              <a:rPr lang="vi-VN" sz="1600" dirty="0" smtClean="0">
                <a:latin typeface="Times New Roman" pitchFamily="18" charset="0"/>
                <a:cs typeface="Times New Roman" pitchFamily="18" charset="0"/>
              </a:rPr>
              <a:t>, từ v</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ng thần kinh hầu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2 đôi dây thần kinh hướng về sau. Có dây thần kinh </a:t>
            </a:r>
            <a:r>
              <a:rPr lang="en-US" sz="1600" b="1" dirty="0" smtClean="0">
                <a:latin typeface="Times New Roman" pitchFamily="18" charset="0"/>
                <a:cs typeface="Times New Roman" pitchFamily="18" charset="0"/>
              </a:rPr>
              <a:t>(Nerve cords) </a:t>
            </a:r>
            <a:r>
              <a:rPr lang="vi-VN" sz="1600" dirty="0" smtClean="0">
                <a:latin typeface="Times New Roman" pitchFamily="18" charset="0"/>
                <a:cs typeface="Times New Roman" pitchFamily="18" charset="0"/>
              </a:rPr>
              <a:t>chân điều khiển cơ chân và đôi</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dây thần kinh bên - tạng điều khiển áo và phủ tạng.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Giữa các dây thần kinh dọc có 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dây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không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theo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trật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tự</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cả</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song </a:t>
            </a:r>
            <a:r>
              <a:rPr lang="en-US" sz="1600" dirty="0" err="1" smtClean="0">
                <a:latin typeface="Times New Roman" pitchFamily="18" charset="0"/>
                <a:cs typeface="Times New Roman" pitchFamily="18" charset="0"/>
              </a:rPr>
              <a:t>kinh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thiếu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nang, thiếu mắt và râu trên đầu.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cơ quan dưới lưỡi gai, gờ cảm giác osphradi</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ở gốc mang và mũ cảm giác (estet).</a:t>
            </a:r>
            <a:endParaRPr lang="en-US" sz="1600" dirty="0" smtClean="0">
              <a:latin typeface="Times New Roman" pitchFamily="18" charset="0"/>
              <a:cs typeface="Times New Roman" pitchFamily="18" charset="0"/>
            </a:endParaRPr>
          </a:p>
          <a:p>
            <a:pPr algn="just"/>
            <a:r>
              <a:rPr lang="vi-VN" sz="1600" dirty="0" smtClean="0">
                <a:latin typeface="Times New Roman" pitchFamily="18" charset="0"/>
                <a:cs typeface="Times New Roman" pitchFamily="18" charset="0"/>
              </a:rPr>
              <a:t>Estet là giác quan đặc biệt gồm có 2 loại lớn và</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nhỏ. Tuỳ từng loài estet có thể là cơ quan xúc giác, hay c</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là cơ quan cảm giác ánh sáng </a:t>
            </a:r>
            <a:endParaRPr lang="en-US" sz="1600" dirty="0" smtClean="0">
              <a:latin typeface="Times New Roman" pitchFamily="18" charset="0"/>
              <a:cs typeface="Times New Roman" pitchFamily="18" charset="0"/>
            </a:endParaRPr>
          </a:p>
          <a:p>
            <a:pPr algn="just"/>
            <a:r>
              <a:rPr lang="en-US" sz="1600" dirty="0" err="1" smtClean="0">
                <a:latin typeface="Times New Roman" pitchFamily="18" charset="0"/>
                <a:cs typeface="Times New Roman" pitchFamily="18" charset="0"/>
              </a:rPr>
              <a:t>Cấu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tạo phức tạp gồm có màng cứng, thể thuỷ tinh, màng lưới... </a:t>
            </a:r>
            <a:r>
              <a:rPr lang="en-US" sz="1600" dirty="0" smtClean="0">
                <a:latin typeface="Times New Roman" pitchFamily="18" charset="0"/>
                <a:cs typeface="Times New Roman" pitchFamily="18" charset="0"/>
              </a:rPr>
              <a:t>Theo </a:t>
            </a:r>
            <a:r>
              <a:rPr lang="en-US" sz="1600" dirty="0" err="1" smtClean="0">
                <a:latin typeface="Times New Roman" pitchFamily="18" charset="0"/>
                <a:cs typeface="Times New Roman" pitchFamily="18" charset="0"/>
              </a:rPr>
              <a:t>Sirenko</a:t>
            </a:r>
            <a:r>
              <a:rPr lang="en-US" sz="1600" dirty="0" smtClean="0">
                <a:latin typeface="Times New Roman" pitchFamily="18" charset="0"/>
                <a:cs typeface="Times New Roman" pitchFamily="18" charset="0"/>
              </a:rPr>
              <a:t> (1992) </a:t>
            </a:r>
            <a:r>
              <a:rPr lang="en-US" sz="1600" dirty="0" err="1" smtClean="0">
                <a:latin typeface="Times New Roman" pitchFamily="18" charset="0"/>
                <a:cs typeface="Times New Roman" pitchFamily="18" charset="0"/>
              </a:rPr>
              <a:t>thì</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sự</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sắp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xếp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estet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lớn và nhỏ tạo thành các đơn vị cấu trúc đặc trưng cho song kinh</a:t>
            </a:r>
            <a:endParaRPr lang="en-US" sz="1600" dirty="0">
              <a:latin typeface="Times New Roman" pitchFamily="18" charset="0"/>
              <a:cs typeface="Times New Roman" pitchFamily="18" charset="0"/>
            </a:endParaRPr>
          </a:p>
        </p:txBody>
      </p:sp>
      <p:pic>
        <p:nvPicPr>
          <p:cNvPr id="186370" name="Picture 2"/>
          <p:cNvPicPr>
            <a:picLocks noChangeAspect="1" noChangeArrowheads="1"/>
          </p:cNvPicPr>
          <p:nvPr/>
        </p:nvPicPr>
        <p:blipFill>
          <a:blip r:embed="rId2"/>
          <a:srcRect/>
          <a:stretch>
            <a:fillRect/>
          </a:stretch>
        </p:blipFill>
        <p:spPr bwMode="auto">
          <a:xfrm>
            <a:off x="5181600" y="838200"/>
            <a:ext cx="3505200" cy="1973889"/>
          </a:xfrm>
          <a:prstGeom prst="rect">
            <a:avLst/>
          </a:prstGeom>
          <a:noFill/>
          <a:ln w="9525">
            <a:noFill/>
            <a:miter lim="800000"/>
            <a:headEnd/>
            <a:tailEnd/>
          </a:ln>
          <a:effectLst/>
        </p:spPr>
      </p:pic>
      <p:sp>
        <p:nvSpPr>
          <p:cNvPr id="8" name="Rectangle 7"/>
          <p:cNvSpPr/>
          <p:nvPr/>
        </p:nvSpPr>
        <p:spPr>
          <a:xfrm>
            <a:off x="5181600" y="2819400"/>
            <a:ext cx="3520900" cy="369332"/>
          </a:xfrm>
          <a:prstGeom prst="rect">
            <a:avLst/>
          </a:prstGeom>
        </p:spPr>
        <p:txBody>
          <a:bodyPr wrap="none">
            <a:spAutoFit/>
          </a:bodyPr>
          <a:lstStyle/>
          <a:p>
            <a:pPr algn="ctr"/>
            <a:r>
              <a:rPr lang="en-US" sz="1600" b="1" dirty="0" err="1" smtClean="0">
                <a:latin typeface="Times New Roman" pitchFamily="18" charset="0"/>
                <a:cs typeface="Times New Roman" pitchFamily="18" charset="0"/>
              </a:rPr>
              <a:t>Vòng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thần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kinh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bụng</a:t>
            </a:r>
            <a:r>
              <a:rPr lang="en-US" sz="1600" b="1" dirty="0" smtClean="0">
                <a:latin typeface="Times New Roman" pitchFamily="18" charset="0"/>
                <a:cs typeface="Times New Roman" pitchFamily="18" charset="0"/>
              </a:rPr>
              <a:t> (Ventral nerves</a:t>
            </a:r>
            <a:r>
              <a:rPr lang="en-US" dirty="0" smtClean="0">
                <a:latin typeface="Times New Roman" pitchFamily="18" charset="0"/>
                <a:cs typeface="Times New Roman" pitchFamily="18" charset="0"/>
              </a:rPr>
              <a:t>)</a:t>
            </a:r>
            <a:endParaRPr lang="en-US" dirty="0"/>
          </a:p>
        </p:txBody>
      </p:sp>
      <p:pic>
        <p:nvPicPr>
          <p:cNvPr id="186371" name="Picture 3"/>
          <p:cNvPicPr>
            <a:picLocks noChangeAspect="1" noChangeArrowheads="1"/>
          </p:cNvPicPr>
          <p:nvPr/>
        </p:nvPicPr>
        <p:blipFill>
          <a:blip r:embed="rId3"/>
          <a:srcRect/>
          <a:stretch>
            <a:fillRect/>
          </a:stretch>
        </p:blipFill>
        <p:spPr bwMode="auto">
          <a:xfrm>
            <a:off x="5181600" y="3200400"/>
            <a:ext cx="3505200" cy="2286000"/>
          </a:xfrm>
          <a:prstGeom prst="rect">
            <a:avLst/>
          </a:prstGeom>
          <a:noFill/>
          <a:ln w="9525">
            <a:noFill/>
            <a:miter lim="800000"/>
            <a:headEnd/>
            <a:tailEnd/>
          </a:ln>
          <a:effectLst/>
        </p:spPr>
      </p:pic>
      <p:sp>
        <p:nvSpPr>
          <p:cNvPr id="10" name="Rectangle 9"/>
          <p:cNvSpPr/>
          <p:nvPr/>
        </p:nvSpPr>
        <p:spPr>
          <a:xfrm>
            <a:off x="4343400" y="5486400"/>
            <a:ext cx="4572000" cy="954107"/>
          </a:xfrm>
          <a:prstGeom prst="rect">
            <a:avLst/>
          </a:prstGeom>
        </p:spPr>
        <p:txBody>
          <a:bodyPr>
            <a:spAutoFit/>
          </a:bodyPr>
          <a:lstStyle/>
          <a:p>
            <a:pPr algn="ctr"/>
            <a:r>
              <a:rPr lang="en-US" sz="1400" b="1" dirty="0" err="1" smtClean="0">
                <a:latin typeface="Times New Roman" pitchFamily="18" charset="0"/>
                <a:cs typeface="Times New Roman" pitchFamily="18" charset="0"/>
              </a:rPr>
              <a:t>Cấu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tạo</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estet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của</a:t>
            </a:r>
            <a:r>
              <a:rPr lang="en-US" sz="1400" b="1" dirty="0" smtClean="0">
                <a:latin typeface="Times New Roman" pitchFamily="18" charset="0"/>
                <a:cs typeface="Times New Roman" pitchFamily="18" charset="0"/>
              </a:rPr>
              <a:t> song </a:t>
            </a:r>
            <a:r>
              <a:rPr lang="en-US" sz="1400" b="1" dirty="0" err="1" smtClean="0">
                <a:latin typeface="Times New Roman" pitchFamily="18" charset="0"/>
                <a:cs typeface="Times New Roman" pitchFamily="18" charset="0"/>
              </a:rPr>
              <a:t>kinh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từ</a:t>
            </a:r>
            <a:r>
              <a:rPr lang="en-US" sz="1400" b="1" dirty="0" smtClean="0">
                <a:latin typeface="Times New Roman" pitchFamily="18" charset="0"/>
                <a:cs typeface="Times New Roman" pitchFamily="18" charset="0"/>
              </a:rPr>
              <a:t> Barnes)</a:t>
            </a:r>
          </a:p>
          <a:p>
            <a:pPr algn="ctr"/>
            <a:r>
              <a:rPr lang="en-US" sz="1400" dirty="0" smtClean="0">
                <a:latin typeface="Times New Roman" pitchFamily="18" charset="0"/>
                <a:cs typeface="Times New Roman" pitchFamily="18" charset="0"/>
              </a:rPr>
              <a:t>	1. </a:t>
            </a:r>
            <a:r>
              <a:rPr lang="en-US" sz="1400" dirty="0" err="1" smtClean="0">
                <a:latin typeface="Times New Roman" pitchFamily="18" charset="0"/>
                <a:cs typeface="Times New Roman" pitchFamily="18" charset="0"/>
              </a:rPr>
              <a:t>Thuỷ</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thể</a:t>
            </a:r>
            <a:r>
              <a:rPr lang="en-US" sz="1400" dirty="0" smtClean="0">
                <a:latin typeface="Times New Roman" pitchFamily="18" charset="0"/>
                <a:cs typeface="Times New Roman" pitchFamily="18" charset="0"/>
              </a:rPr>
              <a:t>; 2.Thân </a:t>
            </a:r>
            <a:r>
              <a:rPr lang="en-US" sz="1400" dirty="0" err="1" smtClean="0">
                <a:latin typeface="Times New Roman" pitchFamily="18" charset="0"/>
                <a:cs typeface="Times New Roman" pitchFamily="18" charset="0"/>
              </a:rPr>
              <a:t>thuỷ</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thể</a:t>
            </a:r>
            <a:r>
              <a:rPr lang="en-US" sz="1400" dirty="0" smtClean="0">
                <a:latin typeface="Times New Roman" pitchFamily="18" charset="0"/>
                <a:cs typeface="Times New Roman" pitchFamily="18" charset="0"/>
              </a:rPr>
              <a:t>; </a:t>
            </a:r>
          </a:p>
          <a:p>
            <a:pPr algn="ctr"/>
            <a:r>
              <a:rPr lang="vi-VN" sz="1400" dirty="0" smtClean="0">
                <a:latin typeface="Times New Roman" pitchFamily="18" charset="0"/>
                <a:cs typeface="Times New Roman" pitchFamily="18" charset="0"/>
              </a:rPr>
              <a:t>3. Mắt vỏ đơn; 4. Tế bào cảm nhận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ánh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sáng</a:t>
            </a:r>
            <a:r>
              <a:rPr lang="en-US" sz="1400" dirty="0" smtClean="0">
                <a:latin typeface="Times New Roman" pitchFamily="18" charset="0"/>
                <a:cs typeface="Times New Roman" pitchFamily="18" charset="0"/>
              </a:rPr>
              <a:t>; </a:t>
            </a:r>
          </a:p>
          <a:p>
            <a:pPr algn="ctr"/>
            <a:r>
              <a:rPr lang="en-US" sz="1400" dirty="0" smtClean="0">
                <a:latin typeface="Times New Roman" pitchFamily="18" charset="0"/>
                <a:cs typeface="Times New Roman" pitchFamily="18" charset="0"/>
              </a:rPr>
              <a:t>5. </a:t>
            </a:r>
            <a:r>
              <a:rPr lang="en-US" sz="1400" dirty="0" err="1" smtClean="0">
                <a:latin typeface="Times New Roman" pitchFamily="18" charset="0"/>
                <a:cs typeface="Times New Roman" pitchFamily="18" charset="0"/>
              </a:rPr>
              <a:t>Dây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kinh</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183880" cy="502920"/>
          </a:xfrm>
        </p:spPr>
        <p:txBody>
          <a:bodyPr>
            <a:normAutofit fontScale="90000"/>
          </a:bodyPr>
          <a:lstStyle/>
          <a:p>
            <a:pPr algn="ctr"/>
            <a:r>
              <a:rPr lang="en-US" sz="2700" dirty="0" smtClean="0">
                <a:solidFill>
                  <a:schemeClr val="tx1"/>
                </a:solidFill>
                <a:latin typeface="Times New Roman" pitchFamily="18" charset="0"/>
                <a:cs typeface="Times New Roman" pitchFamily="18" charset="0"/>
              </a:rPr>
              <a:t>A. </a:t>
            </a:r>
            <a:r>
              <a:rPr lang="en-US" sz="2800" dirty="0" err="1" smtClean="0">
                <a:solidFill>
                  <a:schemeClr val="tx1"/>
                </a:solidFill>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vi-VN" sz="2700" dirty="0" smtClean="0">
                <a:solidFill>
                  <a:schemeClr val="tx1"/>
                </a:solidFill>
                <a:latin typeface="Times New Roman" pitchFamily="18" charset="0"/>
                <a:cs typeface="Times New Roman" pitchFamily="18" charset="0"/>
              </a:rPr>
              <a:t>Song kinh có vỏ </a:t>
            </a:r>
            <a:r>
              <a:rPr lang="en-US" sz="2700" dirty="0" smtClean="0">
                <a:solidFill>
                  <a:schemeClr val="tx1"/>
                </a:solidFill>
                <a:latin typeface="Times New Roman" pitchFamily="18" charset="0"/>
                <a:cs typeface="Times New Roman" pitchFamily="18" charset="0"/>
              </a:rPr>
              <a:t>(</a:t>
            </a:r>
            <a:r>
              <a:rPr lang="en-US" sz="2700" dirty="0" err="1" smtClean="0">
                <a:solidFill>
                  <a:schemeClr val="tx1"/>
                </a:solidFill>
                <a:latin typeface="Times New Roman" pitchFamily="18" charset="0"/>
                <a:cs typeface="Times New Roman" pitchFamily="18" charset="0"/>
              </a:rPr>
              <a:t>Loricata</a:t>
            </a:r>
            <a:r>
              <a:rPr lang="en-US" sz="2700" dirty="0" smtClean="0">
                <a:solidFill>
                  <a:schemeClr val="tx1"/>
                </a:solidFill>
                <a:latin typeface="Times New Roman" pitchFamily="18"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4" name="Rectangle 3"/>
          <p:cNvSpPr/>
          <p:nvPr/>
        </p:nvSpPr>
        <p:spPr>
          <a:xfrm>
            <a:off x="381000" y="1028343"/>
            <a:ext cx="3886200" cy="4524315"/>
          </a:xfrm>
          <a:prstGeom prst="rect">
            <a:avLst/>
          </a:prstGeom>
        </p:spPr>
        <p:txBody>
          <a:bodyPr wrap="square">
            <a:spAutoFit/>
          </a:bodyPr>
          <a:lstStyle/>
          <a:p>
            <a:pPr algn="just">
              <a:lnSpc>
                <a:spcPct val="150000"/>
              </a:lnSpc>
              <a:buFontTx/>
              <a:buChar char="-"/>
            </a:pPr>
            <a:r>
              <a:rPr lang="vi-VN" sz="1600" b="1" dirty="0" smtClean="0">
                <a:latin typeface="Times New Roman" pitchFamily="18" charset="0"/>
                <a:cs typeface="Times New Roman" pitchFamily="18" charset="0"/>
              </a:rPr>
              <a:t>Hệ sinh dục</a:t>
            </a:r>
            <a:r>
              <a:rPr lang="vi-VN" sz="1600" dirty="0" smtClean="0">
                <a:latin typeface="Times New Roman" pitchFamily="18" charset="0"/>
                <a:cs typeface="Times New Roman" pitchFamily="18" charset="0"/>
              </a:rPr>
              <a:t>: Song kinh đơn tính, có tuyến sinh dục</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Gonad)</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kép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tập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trung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thùy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nằm</a:t>
            </a:r>
            <a:r>
              <a:rPr lang="en-US" sz="1600" dirty="0" smtClean="0">
                <a:latin typeface="Times New Roman" pitchFamily="18" charset="0"/>
                <a:cs typeface="Times New Roman" pitchFamily="18" charset="0"/>
              </a:rPr>
              <a:t> ở </a:t>
            </a:r>
            <a:r>
              <a:rPr lang="en-US" sz="1600" dirty="0" err="1" smtClean="0">
                <a:latin typeface="Times New Roman" pitchFamily="18" charset="0"/>
                <a:cs typeface="Times New Roman" pitchFamily="18" charset="0"/>
              </a:rPr>
              <a:t>giữa</a:t>
            </a:r>
            <a:r>
              <a:rPr lang="en-US" sz="1600" dirty="0" smtClean="0">
                <a:latin typeface="Times New Roman" pitchFamily="18" charset="0"/>
                <a:cs typeface="Times New Roman" pitchFamily="18" charset="0"/>
              </a:rPr>
              <a:t>. </a:t>
            </a:r>
          </a:p>
          <a:p>
            <a:pPr algn="just">
              <a:lnSpc>
                <a:spcPct val="150000"/>
              </a:lnSpc>
            </a:pP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tuyến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sinh dục có 2 ống dẫn sinh dục đổ ra ngoài gần lỗ thận.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Thụ</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giữa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sản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phẩm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cá thể khác nhau (dị thụ tinh). Trứng được đẻ từng cái một</a:t>
            </a:r>
            <a:r>
              <a:rPr lang="en-US" sz="1600" dirty="0" smtClean="0">
                <a:latin typeface="Times New Roman" pitchFamily="18" charset="0"/>
                <a:cs typeface="Times New Roman" pitchFamily="18" charset="0"/>
              </a:rPr>
              <a:t> hay </a:t>
            </a:r>
            <a:r>
              <a:rPr lang="en-US" sz="1600" dirty="0" err="1" smtClean="0">
                <a:latin typeface="Times New Roman" pitchFamily="18" charset="0"/>
                <a:cs typeface="Times New Roman" pitchFamily="18" charset="0"/>
              </a:rPr>
              <a:t>từng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chùm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chuỗi</a:t>
            </a:r>
            <a:r>
              <a:rPr lang="en-US" sz="1600" dirty="0" smtClean="0">
                <a:latin typeface="Times New Roman" pitchFamily="18" charset="0"/>
                <a:cs typeface="Times New Roman" pitchFamily="18" charset="0"/>
              </a:rPr>
              <a:t>. Ở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số</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loài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trứng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bám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triển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ấu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trùng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giống</a:t>
            </a:r>
            <a:r>
              <a:rPr lang="en-US" sz="1600"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Hemiarthrum</a:t>
            </a:r>
            <a:r>
              <a:rPr lang="en-US" sz="1600" i="1" dirty="0" smtClean="0">
                <a:latin typeface="Times New Roman" pitchFamily="18" charset="0"/>
                <a:cs typeface="Times New Roman" pitchFamily="18" charset="0"/>
              </a:rPr>
              <a:t>) hay </a:t>
            </a:r>
            <a:r>
              <a:rPr lang="en-US" sz="1600" i="1" dirty="0" err="1" smtClean="0">
                <a:latin typeface="Times New Roman" pitchFamily="18" charset="0"/>
                <a:cs typeface="Times New Roman" pitchFamily="18" charset="0"/>
              </a:rPr>
              <a:t>có</a:t>
            </a:r>
            <a:r>
              <a:rPr lang="en-US" sz="1600" i="1"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loài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trứng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triển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con non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ống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dẫn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trứng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loài</a:t>
            </a:r>
            <a:r>
              <a:rPr lang="en-US" sz="1600"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Callistrochiton</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viviparus</a:t>
            </a:r>
            <a:r>
              <a:rPr lang="en-US" sz="1600" i="1"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a:srcRect/>
          <a:stretch>
            <a:fillRect/>
          </a:stretch>
        </p:blipFill>
        <p:spPr bwMode="auto">
          <a:xfrm>
            <a:off x="4343400" y="1066800"/>
            <a:ext cx="4389120" cy="2438400"/>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4343400" y="3581400"/>
            <a:ext cx="4408714"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183880" cy="502920"/>
          </a:xfrm>
        </p:spPr>
        <p:txBody>
          <a:bodyPr>
            <a:normAutofit fontScale="90000"/>
          </a:bodyPr>
          <a:lstStyle/>
          <a:p>
            <a:pPr algn="ctr"/>
            <a:r>
              <a:rPr lang="en-US" sz="2700" dirty="0" smtClean="0">
                <a:solidFill>
                  <a:schemeClr val="tx1"/>
                </a:solidFill>
                <a:latin typeface="Times New Roman" pitchFamily="18" charset="0"/>
                <a:cs typeface="Times New Roman" pitchFamily="18" charset="0"/>
              </a:rPr>
              <a:t>A. </a:t>
            </a:r>
            <a:r>
              <a:rPr lang="en-US" sz="2400" dirty="0" err="1" smtClean="0">
                <a:solidFill>
                  <a:schemeClr val="tx1"/>
                </a:solidFill>
                <a:latin typeface="Times New Roman" pitchFamily="18" charset="0"/>
                <a:cs typeface="Times New Roman" pitchFamily="18" charset="0"/>
              </a:rPr>
              <a:t>Lớp</a:t>
            </a:r>
            <a:r>
              <a:rPr lang="en-US" sz="2400" dirty="0" smtClean="0">
                <a:solidFill>
                  <a:schemeClr val="tx1"/>
                </a:solidFill>
                <a:latin typeface="Times New Roman" pitchFamily="18" charset="0"/>
                <a:cs typeface="Times New Roman" pitchFamily="18" charset="0"/>
              </a:rPr>
              <a:t> </a:t>
            </a:r>
            <a:r>
              <a:rPr lang="vi-VN" sz="2700" dirty="0" smtClean="0">
                <a:solidFill>
                  <a:schemeClr val="tx1"/>
                </a:solidFill>
                <a:latin typeface="Times New Roman" pitchFamily="18" charset="0"/>
                <a:cs typeface="Times New Roman" pitchFamily="18" charset="0"/>
              </a:rPr>
              <a:t>Song kinh có vỏ </a:t>
            </a:r>
            <a:r>
              <a:rPr lang="en-US" sz="2700" dirty="0" smtClean="0">
                <a:solidFill>
                  <a:schemeClr val="tx1"/>
                </a:solidFill>
                <a:latin typeface="Times New Roman" pitchFamily="18" charset="0"/>
                <a:cs typeface="Times New Roman" pitchFamily="18" charset="0"/>
              </a:rPr>
              <a:t>(</a:t>
            </a:r>
            <a:r>
              <a:rPr lang="en-US" sz="2700" dirty="0" err="1" smtClean="0">
                <a:solidFill>
                  <a:schemeClr val="tx1"/>
                </a:solidFill>
                <a:latin typeface="Times New Roman" pitchFamily="18" charset="0"/>
                <a:cs typeface="Times New Roman" pitchFamily="18" charset="0"/>
              </a:rPr>
              <a:t>Loricata</a:t>
            </a:r>
            <a:r>
              <a:rPr lang="en-US" sz="2700" dirty="0" smtClean="0">
                <a:solidFill>
                  <a:schemeClr val="tx1"/>
                </a:solidFill>
                <a:latin typeface="Times New Roman" pitchFamily="18"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4" name="Rectangle 3"/>
          <p:cNvSpPr/>
          <p:nvPr/>
        </p:nvSpPr>
        <p:spPr>
          <a:xfrm>
            <a:off x="457200" y="1219200"/>
            <a:ext cx="3886200" cy="3831818"/>
          </a:xfrm>
          <a:prstGeom prst="rect">
            <a:avLst/>
          </a:prstGeom>
        </p:spPr>
        <p:txBody>
          <a:bodyPr wrap="square">
            <a:spAutoFit/>
          </a:bodyPr>
          <a:lstStyle/>
          <a:p>
            <a:pPr algn="just">
              <a:lnSpc>
                <a:spcPct val="150000"/>
              </a:lnSpc>
            </a:pPr>
            <a:r>
              <a:rPr lang="vi-VN" b="1" dirty="0" smtClean="0">
                <a:latin typeface="Times New Roman" pitchFamily="18" charset="0"/>
                <a:cs typeface="Times New Roman" pitchFamily="18" charset="0"/>
              </a:rPr>
              <a:t>Phát triển</a:t>
            </a:r>
            <a:r>
              <a:rPr lang="vi-VN" i="1" dirty="0" smtClean="0">
                <a:latin typeface="Times New Roman" pitchFamily="18" charset="0"/>
                <a:cs typeface="Times New Roman" pitchFamily="18" charset="0"/>
              </a:rPr>
              <a:t>: Trứng phân cắt hoàn toàn, đều ở giai</a:t>
            </a:r>
            <a:r>
              <a:rPr lang="en-US"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đoạn đầu. </a:t>
            </a:r>
            <a:endParaRPr lang="en-US" dirty="0" smtClean="0">
              <a:latin typeface="Times New Roman" pitchFamily="18" charset="0"/>
              <a:cs typeface="Times New Roman" pitchFamily="18" charset="0"/>
            </a:endParaRPr>
          </a:p>
          <a:p>
            <a:pPr algn="just">
              <a:lnSpc>
                <a:spcPct val="150000"/>
              </a:lnSpc>
            </a:pPr>
            <a:r>
              <a:rPr lang="vi-VN" dirty="0" smtClean="0">
                <a:latin typeface="Times New Roman" pitchFamily="18" charset="0"/>
                <a:cs typeface="Times New Roman" pitchFamily="18" charset="0"/>
              </a:rPr>
              <a:t>Phôi vị được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thành bằng cách l</a:t>
            </a:r>
            <a:r>
              <a:rPr lang="en-US" dirty="0" smtClean="0">
                <a:latin typeface="Times New Roman" pitchFamily="18" charset="0"/>
                <a:cs typeface="Times New Roman" pitchFamily="18" charset="0"/>
              </a:rPr>
              <a:t>õ</a:t>
            </a:r>
            <a:r>
              <a:rPr lang="vi-VN" dirty="0" smtClean="0">
                <a:latin typeface="Times New Roman" pitchFamily="18" charset="0"/>
                <a:cs typeface="Times New Roman" pitchFamily="18" charset="0"/>
              </a:rPr>
              <a:t>m, lá phôi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thứ 3 được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thành theo kiểu đoạn bào. </a:t>
            </a:r>
            <a:endParaRPr lang="en-US" dirty="0" smtClean="0">
              <a:latin typeface="Times New Roman" pitchFamily="18" charset="0"/>
              <a:cs typeface="Times New Roman" pitchFamily="18" charset="0"/>
            </a:endParaRPr>
          </a:p>
          <a:p>
            <a:pPr algn="just">
              <a:lnSpc>
                <a:spcPct val="150000"/>
              </a:lnSpc>
            </a:pPr>
            <a:r>
              <a:rPr lang="vi-VN" dirty="0" smtClean="0">
                <a:latin typeface="Times New Roman" pitchFamily="18" charset="0"/>
                <a:cs typeface="Times New Roman" pitchFamily="18" charset="0"/>
              </a:rPr>
              <a:t>Phát triển qua</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ấu trùng trochophora, tuy nhiên không thấy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thành đôi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túi thể xoang từ lá phôi giữa như đ</a:t>
            </a:r>
            <a:r>
              <a:rPr lang="en-US" dirty="0" smtClean="0">
                <a:latin typeface="Times New Roman" pitchFamily="18" charset="0"/>
                <a:cs typeface="Times New Roman" pitchFamily="18" charset="0"/>
              </a:rPr>
              <a:t>ã</a:t>
            </a:r>
            <a:r>
              <a:rPr lang="vi-VN" dirty="0" smtClean="0">
                <a:latin typeface="Times New Roman" pitchFamily="18" charset="0"/>
                <a:cs typeface="Times New Roman" pitchFamily="18" charset="0"/>
              </a:rPr>
              <a:t> gặp ở Giun đốt</a:t>
            </a:r>
            <a:endParaRPr lang="en-US" dirty="0">
              <a:latin typeface="Times New Roman" pitchFamily="18" charset="0"/>
              <a:cs typeface="Times New Roman" pitchFamily="18" charset="0"/>
            </a:endParaRPr>
          </a:p>
        </p:txBody>
      </p:sp>
      <p:pic>
        <p:nvPicPr>
          <p:cNvPr id="187394" name="Picture 2"/>
          <p:cNvPicPr>
            <a:picLocks noChangeAspect="1" noChangeArrowheads="1"/>
          </p:cNvPicPr>
          <p:nvPr/>
        </p:nvPicPr>
        <p:blipFill>
          <a:blip r:embed="rId2"/>
          <a:srcRect/>
          <a:stretch>
            <a:fillRect/>
          </a:stretch>
        </p:blipFill>
        <p:spPr bwMode="auto">
          <a:xfrm>
            <a:off x="4419600" y="1295400"/>
            <a:ext cx="4267200" cy="3962758"/>
          </a:xfrm>
          <a:prstGeom prst="rect">
            <a:avLst/>
          </a:prstGeom>
          <a:noFill/>
          <a:ln w="9525">
            <a:noFill/>
            <a:miter lim="800000"/>
            <a:headEnd/>
            <a:tailEnd/>
          </a:ln>
          <a:effectLst/>
        </p:spPr>
      </p:pic>
      <p:sp>
        <p:nvSpPr>
          <p:cNvPr id="7" name="Rectangle 6"/>
          <p:cNvSpPr/>
          <p:nvPr/>
        </p:nvSpPr>
        <p:spPr>
          <a:xfrm>
            <a:off x="4038600" y="5334000"/>
            <a:ext cx="4800600" cy="830997"/>
          </a:xfrm>
          <a:prstGeom prst="rect">
            <a:avLst/>
          </a:prstGeom>
        </p:spPr>
        <p:txBody>
          <a:bodyPr wrap="square">
            <a:spAutoFit/>
          </a:bodyPr>
          <a:lstStyle/>
          <a:p>
            <a:pPr algn="ctr"/>
            <a:r>
              <a:rPr lang="en-US" sz="1600" dirty="0" err="1" smtClean="0">
                <a:latin typeface="Times New Roman" pitchFamily="18" charset="0"/>
                <a:cs typeface="Times New Roman" pitchFamily="18" charset="0"/>
              </a:rPr>
              <a:t>Ấu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trùng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Song </a:t>
            </a:r>
            <a:r>
              <a:rPr lang="en-US" sz="1600" dirty="0" err="1" smtClean="0">
                <a:latin typeface="Times New Roman" pitchFamily="18" charset="0"/>
                <a:cs typeface="Times New Roman" pitchFamily="18" charset="0"/>
              </a:rPr>
              <a:t>kinh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theo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Hikman</a:t>
            </a:r>
            <a:r>
              <a:rPr lang="en-US" sz="1600" dirty="0" smtClean="0">
                <a:latin typeface="Times New Roman" pitchFamily="18" charset="0"/>
                <a:cs typeface="Times New Roman" pitchFamily="18" charset="0"/>
              </a:rPr>
              <a:t>)</a:t>
            </a:r>
          </a:p>
          <a:p>
            <a:pPr algn="ctr"/>
            <a:r>
              <a:rPr lang="en-US" sz="1600" dirty="0" smtClean="0">
                <a:latin typeface="Times New Roman" pitchFamily="18" charset="0"/>
                <a:cs typeface="Times New Roman" pitchFamily="18" charset="0"/>
              </a:rPr>
              <a:t>1. </a:t>
            </a:r>
            <a:r>
              <a:rPr lang="en-US" sz="1600" dirty="0" err="1" smtClean="0">
                <a:latin typeface="Times New Roman" pitchFamily="18" charset="0"/>
                <a:cs typeface="Times New Roman" pitchFamily="18" charset="0"/>
              </a:rPr>
              <a:t>Túm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đỉnh</a:t>
            </a:r>
            <a:r>
              <a:rPr lang="en-US" sz="1600" dirty="0" smtClean="0">
                <a:latin typeface="Times New Roman" pitchFamily="18" charset="0"/>
                <a:cs typeface="Times New Roman" pitchFamily="18" charset="0"/>
              </a:rPr>
              <a:t>; 2. </a:t>
            </a:r>
            <a:r>
              <a:rPr lang="en-US" sz="1600" dirty="0" err="1" smtClean="0">
                <a:latin typeface="Times New Roman" pitchFamily="18" charset="0"/>
                <a:cs typeface="Times New Roman" pitchFamily="18" charset="0"/>
              </a:rPr>
              <a:t>Vành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quanh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miệng</a:t>
            </a:r>
            <a:endParaRPr lang="en-US" sz="1600"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3. </a:t>
            </a:r>
            <a:r>
              <a:rPr lang="en-US" sz="1600" dirty="0" err="1" smtClean="0">
                <a:latin typeface="Times New Roman" pitchFamily="18" charset="0"/>
                <a:cs typeface="Times New Roman" pitchFamily="18" charset="0"/>
              </a:rPr>
              <a:t>Hậu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môn</a:t>
            </a:r>
            <a:r>
              <a:rPr lang="en-US" sz="1600" dirty="0" smtClean="0">
                <a:latin typeface="Times New Roman" pitchFamily="18" charset="0"/>
                <a:cs typeface="Times New Roman" pitchFamily="18" charset="0"/>
              </a:rPr>
              <a:t>; 4. </a:t>
            </a:r>
            <a:r>
              <a:rPr lang="en-US" sz="1600" dirty="0" err="1" smtClean="0">
                <a:latin typeface="Times New Roman" pitchFamily="18" charset="0"/>
                <a:cs typeface="Times New Roman" pitchFamily="18" charset="0"/>
              </a:rPr>
              <a:t>Trung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bì</a:t>
            </a:r>
            <a:r>
              <a:rPr lang="en-US" sz="1600" dirty="0" smtClean="0">
                <a:latin typeface="Times New Roman" pitchFamily="18" charset="0"/>
                <a:cs typeface="Times New Roman" pitchFamily="18" charset="0"/>
              </a:rPr>
              <a:t>; 5. </a:t>
            </a:r>
            <a:r>
              <a:rPr lang="en-US" sz="1600" dirty="0" err="1" smtClean="0">
                <a:latin typeface="Times New Roman" pitchFamily="18" charset="0"/>
                <a:cs typeface="Times New Roman" pitchFamily="18" charset="0"/>
              </a:rPr>
              <a:t>Miệng</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3880" cy="502920"/>
          </a:xfrm>
        </p:spPr>
        <p:txBody>
          <a:bodyPr>
            <a:normAutofit/>
          </a:bodyPr>
          <a:lstStyle/>
          <a:p>
            <a:pPr algn="ctr"/>
            <a:r>
              <a:rPr lang="en-US" sz="2000" dirty="0" smtClean="0">
                <a:solidFill>
                  <a:schemeClr val="tx1"/>
                </a:solidFill>
                <a:latin typeface="Times New Roman" pitchFamily="18" charset="0"/>
                <a:cs typeface="Times New Roman" pitchFamily="18" charset="0"/>
              </a:rPr>
              <a:t>B. </a:t>
            </a:r>
            <a:r>
              <a:rPr lang="en-US" sz="2000" dirty="0" err="1" smtClean="0">
                <a:solidFill>
                  <a:schemeClr val="tx1"/>
                </a:solidFill>
                <a:latin typeface="Times New Roman" pitchFamily="18" charset="0"/>
                <a:cs typeface="Times New Roman" pitchFamily="18" charset="0"/>
              </a:rPr>
              <a:t>Lớp</a:t>
            </a:r>
            <a:r>
              <a:rPr lang="en-US"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Song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kinh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vỏ</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Aplacophora</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endParaRPr>
          </a:p>
        </p:txBody>
      </p:sp>
      <p:pic>
        <p:nvPicPr>
          <p:cNvPr id="6" name="Picture 2" descr="https://ferrebeekeeper.files.wordpress.com/2012/08/08731_580_360.jpg"/>
          <p:cNvPicPr>
            <a:picLocks noChangeAspect="1" noChangeArrowheads="1"/>
          </p:cNvPicPr>
          <p:nvPr/>
        </p:nvPicPr>
        <p:blipFill>
          <a:blip r:embed="rId2"/>
          <a:srcRect/>
          <a:stretch>
            <a:fillRect/>
          </a:stretch>
        </p:blipFill>
        <p:spPr bwMode="auto">
          <a:xfrm>
            <a:off x="5105400" y="1143000"/>
            <a:ext cx="3584400" cy="2819400"/>
          </a:xfrm>
          <a:prstGeom prst="rect">
            <a:avLst/>
          </a:prstGeom>
          <a:noFill/>
        </p:spPr>
      </p:pic>
      <p:sp>
        <p:nvSpPr>
          <p:cNvPr id="8" name="Rectangle 7"/>
          <p:cNvSpPr/>
          <p:nvPr/>
        </p:nvSpPr>
        <p:spPr>
          <a:xfrm>
            <a:off x="457200" y="1219200"/>
            <a:ext cx="4419600" cy="2800767"/>
          </a:xfrm>
          <a:prstGeom prst="rect">
            <a:avLst/>
          </a:prstGeom>
        </p:spPr>
        <p:txBody>
          <a:bodyPr wrap="square">
            <a:spAutoFit/>
          </a:bodyPr>
          <a:lstStyle/>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Hiện nay đ</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 biết khoảng 300 loài</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C</a:t>
            </a:r>
            <a:r>
              <a:rPr lang="vi-VN" sz="1600" dirty="0" smtClean="0">
                <a:latin typeface="Times New Roman" pitchFamily="18" charset="0"/>
                <a:cs typeface="Times New Roman" pitchFamily="18" charset="0"/>
              </a:rPr>
              <a:t>ơ thể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giun, kích thước bé (dưới 10</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mm).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Cơ thể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giun, chân tiêu giảm, chỉ c</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lại mặt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rãnh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với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gờ</a:t>
            </a:r>
            <a:r>
              <a:rPr lang="en-US" sz="1600" dirty="0" smtClean="0">
                <a:latin typeface="Times New Roman" pitchFamily="18" charset="0"/>
                <a:cs typeface="Times New Roman" pitchFamily="18" charset="0"/>
              </a:rPr>
              <a:t> ở </a:t>
            </a:r>
            <a:r>
              <a:rPr lang="en-US" sz="1600" dirty="0" err="1" smtClean="0">
                <a:latin typeface="Times New Roman" pitchFamily="18" charset="0"/>
                <a:cs typeface="Times New Roman" pitchFamily="18" charset="0"/>
              </a:rPr>
              <a:t>giữa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còn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gọi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Rãnh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 </a:t>
            </a:r>
            <a:r>
              <a:rPr lang="en-US" sz="1600" b="1" i="1" dirty="0" err="1" smtClean="0">
                <a:latin typeface="Times New Roman" pitchFamily="18" charset="0"/>
                <a:cs typeface="Times New Roman" pitchFamily="18" charset="0"/>
              </a:rPr>
              <a:t>Solenogastres</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Vỏ tiêu giảm chỉ c</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lại các gai hay vẩy đá vôi là sản phẩm của tế bào tiết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riêng lẻ.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Lưỡi gai chỉ phát triển ở một số ít loài, thường đơn giản hay thiếu hẳn. Ruột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thẳng, không có dạ dày và các tuyến tiêu hoá. Chỉ có một đôi mang cuối cơ thể, đôi</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khi biến mất. </a:t>
            </a:r>
            <a:endParaRPr lang="en-US" sz="1600" dirty="0" smtClean="0">
              <a:latin typeface="Times New Roman" pitchFamily="18" charset="0"/>
              <a:cs typeface="Times New Roman" pitchFamily="18" charset="0"/>
            </a:endParaRPr>
          </a:p>
        </p:txBody>
      </p:sp>
      <p:sp>
        <p:nvSpPr>
          <p:cNvPr id="9" name="Rectangle 8"/>
          <p:cNvSpPr/>
          <p:nvPr/>
        </p:nvSpPr>
        <p:spPr>
          <a:xfrm>
            <a:off x="381000" y="3962400"/>
            <a:ext cx="8382000" cy="1815882"/>
          </a:xfrm>
          <a:prstGeom prst="rect">
            <a:avLst/>
          </a:prstGeom>
        </p:spPr>
        <p:txBody>
          <a:bodyPr wrap="square">
            <a:spAutoFit/>
          </a:bodyPr>
          <a:lstStyle/>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Hệ thần kinh cấu tạo theo sơ đồ chung của song kinh có cỏ.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sản</a:t>
            </a:r>
            <a:r>
              <a:rPr lang="en-US" sz="1600" dirty="0" smtClean="0">
                <a:latin typeface="Times New Roman" pitchFamily="18" charset="0"/>
                <a:cs typeface="Times New Roman" pitchFamily="18" charset="0"/>
              </a:rPr>
              <a:t> l</a:t>
            </a:r>
            <a:r>
              <a:rPr lang="vi-VN" sz="1600" dirty="0" smtClean="0">
                <a:latin typeface="Times New Roman" pitchFamily="18" charset="0"/>
                <a:cs typeface="Times New Roman" pitchFamily="18" charset="0"/>
              </a:rPr>
              <a:t>ưỡng tính,</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tuyến sinh dục đổ vào xoang bao tim, sản phẩm sinh dục sau đó được chuyển theo hệ</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bài tiết rồi đổ vào huyệt.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Một số song kinh không có vỏ phát triển qua biến thái. </a:t>
            </a:r>
            <a:r>
              <a:rPr lang="en-US" sz="1600" dirty="0" smtClean="0">
                <a:latin typeface="Times New Roman" pitchFamily="18" charset="0"/>
                <a:cs typeface="Times New Roman" pitchFamily="18" charset="0"/>
              </a:rPr>
              <a:t> </a:t>
            </a: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Phần lớn sống ở đáy biển sâu, trong bùn lầy xen lẫn với các vùng có thủy tức</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tập đoàn là thức ăn của chúng. </a:t>
            </a:r>
            <a:endParaRPr lang="en-US" sz="1600" dirty="0" smtClean="0">
              <a:latin typeface="Times New Roman" pitchFamily="18" charset="0"/>
              <a:cs typeface="Times New Roman" pitchFamily="18" charset="0"/>
            </a:endParaRPr>
          </a:p>
          <a:p>
            <a:pPr algn="just"/>
            <a:r>
              <a:rPr lang="vi-VN" sz="1600" dirty="0" smtClean="0">
                <a:latin typeface="Times New Roman" pitchFamily="18" charset="0"/>
                <a:cs typeface="Times New Roman" pitchFamily="18" charset="0"/>
              </a:rPr>
              <a:t>Ở Việt</a:t>
            </a:r>
            <a:r>
              <a:rPr lang="en-US" sz="1600" dirty="0" smtClean="0">
                <a:latin typeface="Times New Roman" pitchFamily="18" charset="0"/>
                <a:cs typeface="Times New Roman" pitchFamily="18" charset="0"/>
              </a:rPr>
              <a:t> Nam </a:t>
            </a:r>
            <a:r>
              <a:rPr lang="vi-VN" sz="1600" dirty="0" smtClean="0">
                <a:latin typeface="Times New Roman" pitchFamily="18" charset="0"/>
                <a:cs typeface="Times New Roman" pitchFamily="18" charset="0"/>
              </a:rPr>
              <a:t>mới chỉ gặp một số ít loài thuộc các giống </a:t>
            </a:r>
            <a:r>
              <a:rPr lang="vi-VN" sz="1600" i="1" dirty="0" smtClean="0">
                <a:latin typeface="Times New Roman" pitchFamily="18" charset="0"/>
                <a:cs typeface="Times New Roman" pitchFamily="18" charset="0"/>
              </a:rPr>
              <a:t>Chaetoderma, Dondersia ở độ sâu 15 -</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25m.</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051560"/>
          </a:xfrm>
        </p:spPr>
        <p:txBody>
          <a:bodyPr>
            <a:normAutofit/>
          </a:bodyPr>
          <a:lstStyle/>
          <a:p>
            <a:r>
              <a:rPr lang="en-US" sz="2800" dirty="0" smtClean="0">
                <a:solidFill>
                  <a:schemeClr val="tx1"/>
                </a:solidFill>
                <a:latin typeface="Times New Roman" pitchFamily="18" charset="0"/>
                <a:cs typeface="Times New Roman" pitchFamily="18" charset="0"/>
              </a:rPr>
              <a:t>3.3.2. </a:t>
            </a:r>
            <a:r>
              <a:rPr lang="en-US" sz="2800" dirty="0" err="1" smtClean="0">
                <a:solidFill>
                  <a:schemeClr val="tx1"/>
                </a:solidFill>
                <a:latin typeface="Times New Roman" pitchFamily="18" charset="0"/>
                <a:cs typeface="Times New Roman" pitchFamily="18" charset="0"/>
              </a:rPr>
              <a:t>Phân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Vỏ</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liền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Conchifera</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sp>
        <p:nvSpPr>
          <p:cNvPr id="5" name="Rectangle 4"/>
          <p:cNvSpPr/>
          <p:nvPr/>
        </p:nvSpPr>
        <p:spPr>
          <a:xfrm>
            <a:off x="457200" y="1676400"/>
            <a:ext cx="8077200" cy="3785652"/>
          </a:xfrm>
          <a:prstGeom prst="rect">
            <a:avLst/>
          </a:prstGeom>
        </p:spPr>
        <p:txBody>
          <a:bodyPr wrap="square">
            <a:spAutoFit/>
          </a:bodyPr>
          <a:lstStyle/>
          <a:p>
            <a:pPr algn="just">
              <a:lnSpc>
                <a:spcPct val="150000"/>
              </a:lnSpc>
              <a:buFontTx/>
              <a:buChar char="-"/>
            </a:pPr>
            <a:r>
              <a:rPr lang="vi-VN" sz="2000" dirty="0" smtClean="0">
                <a:latin typeface="Times New Roman" pitchFamily="18" charset="0"/>
                <a:cs typeface="Times New Roman" pitchFamily="18" charset="0"/>
              </a:rPr>
              <a:t>Đặc trưng của nhóm động vật này là cơ thể được bọc trong một vỏ kín (một</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mảnh hay 2 mảnh). </a:t>
            </a:r>
            <a:endParaRPr lang="en-US" sz="2000" dirty="0" smtClean="0">
              <a:latin typeface="Times New Roman" pitchFamily="18" charset="0"/>
              <a:cs typeface="Times New Roman" pitchFamily="18" charset="0"/>
            </a:endParaRPr>
          </a:p>
          <a:p>
            <a:pPr algn="just">
              <a:lnSpc>
                <a:spcPct val="150000"/>
              </a:lnSpc>
              <a:buFontTx/>
              <a:buChar char="-"/>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Phần thân nhô cao lên (được gọi là khối hay bao nội tạng). Khác</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với động vật song kinh, động vật vỏ liền có hệ thần kinh cấu tạo kiểu hạch phân tán,</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giác quan tương đối phát triển. </a:t>
            </a: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Chia làm 5 lớp là Vỏ một tấm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Monoplacophora</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 Chân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bụng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Gastropoda</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Hai mảnh vỏ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Bivalvia</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thùy</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Chân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xẻng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Scaphopoda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Chân đầu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Cephalopoda</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457200"/>
            <a:ext cx="6083718" cy="523220"/>
          </a:xfrm>
          <a:prstGeom prst="rect">
            <a:avLst/>
          </a:prstGeom>
        </p:spPr>
        <p:txBody>
          <a:bodyPr wrap="none">
            <a:spAutoFit/>
          </a:bodyPr>
          <a:lstStyle/>
          <a:p>
            <a:pPr algn="ctr"/>
            <a:r>
              <a:rPr lang="en-US" sz="2800" b="1" dirty="0" smtClean="0">
                <a:latin typeface="Times New Roman" pitchFamily="18" charset="0"/>
                <a:cs typeface="Times New Roman" pitchFamily="18" charset="0"/>
              </a:rPr>
              <a:t>A. </a:t>
            </a:r>
            <a:r>
              <a:rPr lang="en-US" sz="2800" b="1"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Vỏ một tấm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Monoplacophora</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5" name="Rectangle 4"/>
          <p:cNvSpPr/>
          <p:nvPr/>
        </p:nvSpPr>
        <p:spPr>
          <a:xfrm>
            <a:off x="381000" y="1066800"/>
            <a:ext cx="4800600" cy="4524315"/>
          </a:xfrm>
          <a:prstGeom prst="rect">
            <a:avLst/>
          </a:prstGeom>
        </p:spPr>
        <p:txBody>
          <a:bodyPr wrap="square">
            <a:spAutoFit/>
          </a:bodyPr>
          <a:lstStyle/>
          <a:p>
            <a:pPr algn="just">
              <a:buFontTx/>
              <a:buChar char="-"/>
            </a:pP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phát hiện được 19 loài đang tồn tại, tất cả đều ở đáy biển sâu trên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2.000m. </a:t>
            </a:r>
            <a:endParaRPr lang="en-US" dirty="0" smtClean="0">
              <a:latin typeface="Times New Roman" pitchFamily="18" charset="0"/>
              <a:cs typeface="Times New Roman" pitchFamily="18" charset="0"/>
            </a:endParaRPr>
          </a:p>
          <a:p>
            <a:pPr algn="just">
              <a:buFontTx/>
              <a:buChar char="-"/>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Kích thước thay đổi, loài lớn nhất là </a:t>
            </a:r>
            <a:r>
              <a:rPr lang="vi-VN" i="1" dirty="0" smtClean="0">
                <a:latin typeface="Times New Roman" pitchFamily="18" charset="0"/>
                <a:cs typeface="Times New Roman" pitchFamily="18" charset="0"/>
              </a:rPr>
              <a:t>Neopilina galatheae dài tới 37mm và</a:t>
            </a:r>
            <a:r>
              <a:rPr lang="en-US"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loài bé nhất là </a:t>
            </a:r>
            <a:r>
              <a:rPr lang="vi-VN" i="1" dirty="0" smtClean="0">
                <a:latin typeface="Times New Roman" pitchFamily="18" charset="0"/>
                <a:cs typeface="Times New Roman" pitchFamily="18" charset="0"/>
              </a:rPr>
              <a:t>Micropilina arntzi </a:t>
            </a:r>
            <a:r>
              <a:rPr lang="vi-VN" dirty="0" smtClean="0">
                <a:latin typeface="Times New Roman" pitchFamily="18" charset="0"/>
                <a:cs typeface="Times New Roman" pitchFamily="18" charset="0"/>
              </a:rPr>
              <a:t>dài không hơn 1mm. </a:t>
            </a:r>
            <a:endParaRPr lang="en-US" dirty="0" smtClean="0">
              <a:latin typeface="Times New Roman" pitchFamily="18" charset="0"/>
              <a:cs typeface="Times New Roman" pitchFamily="18" charset="0"/>
            </a:endParaRPr>
          </a:p>
          <a:p>
            <a:pPr algn="just">
              <a:buFontTx/>
              <a:buChar char="-"/>
            </a:pPr>
            <a:r>
              <a:rPr lang="en-US"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Con trưởng thành có vỏ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chóp nón, mặt trong của vỏ có vết bám của cơ sắp xếp theo kiểu phân đốt. </a:t>
            </a:r>
            <a:endParaRPr lang="en-US" dirty="0" smtClean="0">
              <a:latin typeface="Times New Roman" pitchFamily="18" charset="0"/>
              <a:cs typeface="Times New Roman" pitchFamily="18" charset="0"/>
            </a:endParaRPr>
          </a:p>
          <a:p>
            <a:pPr algn="just">
              <a:buFontTx/>
              <a:buChar char="-"/>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Vỏ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chóp nón, toàn bộ thân nằm dưới vỏ, chân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đĩa, đầu ở phía trước chân và không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phân biệt r</a:t>
            </a:r>
            <a:r>
              <a:rPr lang="en-US" dirty="0" smtClean="0">
                <a:latin typeface="Times New Roman" pitchFamily="18" charset="0"/>
                <a:cs typeface="Times New Roman" pitchFamily="18" charset="0"/>
              </a:rPr>
              <a:t>õ</a:t>
            </a:r>
            <a:r>
              <a:rPr lang="vi-VN" dirty="0" smtClean="0">
                <a:latin typeface="Times New Roman" pitchFamily="18" charset="0"/>
                <a:cs typeface="Times New Roman" pitchFamily="18" charset="0"/>
              </a:rPr>
              <a:t> ràng với phần thân, hai bên chân là r</a:t>
            </a:r>
            <a:r>
              <a:rPr lang="en-US" dirty="0" smtClean="0">
                <a:latin typeface="Times New Roman" pitchFamily="18" charset="0"/>
                <a:cs typeface="Times New Roman" pitchFamily="18" charset="0"/>
              </a:rPr>
              <a:t>ã</a:t>
            </a:r>
            <a:r>
              <a:rPr lang="vi-VN" dirty="0" smtClean="0">
                <a:latin typeface="Times New Roman" pitchFamily="18" charset="0"/>
                <a:cs typeface="Times New Roman" pitchFamily="18" charset="0"/>
              </a:rPr>
              <a:t>nh áo có từ 3 - 6 đôi mang lá 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môn</a:t>
            </a:r>
            <a:r>
              <a:rPr lang="en-US" dirty="0" smtClean="0">
                <a:latin typeface="Times New Roman" pitchFamily="18" charset="0"/>
                <a:cs typeface="Times New Roman" pitchFamily="18" charset="0"/>
              </a:rPr>
              <a:t>. </a:t>
            </a:r>
          </a:p>
          <a:p>
            <a:pPr algn="just">
              <a:buFontTx/>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miệng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tua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miệng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thùy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tua</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miệng và bờ trước của chân có cơ quan chia nhánh làm nhiệm vụ cảm giác</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89442" name="Picture 2"/>
          <p:cNvPicPr>
            <a:picLocks noChangeAspect="1" noChangeArrowheads="1"/>
          </p:cNvPicPr>
          <p:nvPr/>
        </p:nvPicPr>
        <p:blipFill>
          <a:blip r:embed="rId2"/>
          <a:srcRect/>
          <a:stretch>
            <a:fillRect/>
          </a:stretch>
        </p:blipFill>
        <p:spPr bwMode="auto">
          <a:xfrm>
            <a:off x="5181600" y="1143000"/>
            <a:ext cx="3505200" cy="3810001"/>
          </a:xfrm>
          <a:prstGeom prst="rect">
            <a:avLst/>
          </a:prstGeom>
          <a:noFill/>
          <a:ln w="9525">
            <a:noFill/>
            <a:miter lim="800000"/>
            <a:headEnd/>
            <a:tailEnd/>
          </a:ln>
          <a:effectLst/>
        </p:spPr>
      </p:pic>
      <p:sp>
        <p:nvSpPr>
          <p:cNvPr id="7" name="Rectangle 6"/>
          <p:cNvSpPr/>
          <p:nvPr/>
        </p:nvSpPr>
        <p:spPr>
          <a:xfrm>
            <a:off x="5334000" y="5029200"/>
            <a:ext cx="3581400" cy="1323439"/>
          </a:xfrm>
          <a:prstGeom prst="rect">
            <a:avLst/>
          </a:prstGeom>
        </p:spPr>
        <p:txBody>
          <a:bodyPr wrap="square">
            <a:spAutoFit/>
          </a:bodyPr>
          <a:lstStyle/>
          <a:p>
            <a:pPr algn="ctr"/>
            <a:r>
              <a:rPr lang="en-US" sz="1600" dirty="0" err="1" smtClean="0">
                <a:latin typeface="Times New Roman" pitchFamily="18" charset="0"/>
                <a:cs typeface="Times New Roman" pitchFamily="18" charset="0"/>
              </a:rPr>
              <a:t>Hình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dạng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cấu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Neopilina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galatheae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theo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Lemche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Vingstrand</a:t>
            </a:r>
            <a:r>
              <a:rPr lang="en-US" sz="1600" dirty="0" smtClean="0">
                <a:latin typeface="Times New Roman" pitchFamily="18" charset="0"/>
                <a:cs typeface="Times New Roman" pitchFamily="18" charset="0"/>
              </a:rPr>
              <a:t>)</a:t>
            </a:r>
          </a:p>
          <a:p>
            <a:pPr marL="342900" indent="-342900" algn="ctr">
              <a:buAutoNum type="alphaUcPeriod"/>
            </a:pPr>
            <a:r>
              <a:rPr lang="en-US" sz="1600" dirty="0" err="1" smtClean="0">
                <a:latin typeface="Times New Roman" pitchFamily="18" charset="0"/>
                <a:cs typeface="Times New Roman" pitchFamily="18" charset="0"/>
              </a:rPr>
              <a:t>Nhìn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mặt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1. </a:t>
            </a:r>
            <a:r>
              <a:rPr lang="en-US" sz="1600" dirty="0" err="1" smtClean="0">
                <a:latin typeface="Times New Roman" pitchFamily="18" charset="0"/>
                <a:cs typeface="Times New Roman" pitchFamily="18" charset="0"/>
              </a:rPr>
              <a:t>Miệng</a:t>
            </a:r>
            <a:r>
              <a:rPr lang="en-US" sz="1600" dirty="0" smtClean="0">
                <a:latin typeface="Times New Roman" pitchFamily="18" charset="0"/>
                <a:cs typeface="Times New Roman" pitchFamily="18" charset="0"/>
              </a:rPr>
              <a:t>; 2. </a:t>
            </a:r>
            <a:r>
              <a:rPr lang="en-US" sz="1600" dirty="0" err="1" smtClean="0">
                <a:latin typeface="Times New Roman" pitchFamily="18" charset="0"/>
                <a:cs typeface="Times New Roman" pitchFamily="18" charset="0"/>
              </a:rPr>
              <a:t>Vỏ</a:t>
            </a:r>
            <a:r>
              <a:rPr lang="en-US" sz="1600" dirty="0" smtClean="0">
                <a:latin typeface="Times New Roman" pitchFamily="18" charset="0"/>
                <a:cs typeface="Times New Roman" pitchFamily="18" charset="0"/>
              </a:rPr>
              <a:t>; 3. </a:t>
            </a:r>
            <a:r>
              <a:rPr lang="en-US" sz="1600" dirty="0" err="1" smtClean="0">
                <a:latin typeface="Times New Roman" pitchFamily="18" charset="0"/>
                <a:cs typeface="Times New Roman" pitchFamily="18" charset="0"/>
              </a:rPr>
              <a:t>Chân</a:t>
            </a:r>
            <a:r>
              <a:rPr lang="en-US" sz="1600" dirty="0" smtClean="0">
                <a:latin typeface="Times New Roman" pitchFamily="18" charset="0"/>
                <a:cs typeface="Times New Roman" pitchFamily="18" charset="0"/>
              </a:rPr>
              <a:t>; 4.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5. </a:t>
            </a:r>
            <a:r>
              <a:rPr lang="en-US" sz="1600" dirty="0" err="1" smtClean="0">
                <a:latin typeface="Times New Roman" pitchFamily="18" charset="0"/>
                <a:cs typeface="Times New Roman" pitchFamily="18" charset="0"/>
              </a:rPr>
              <a:t>Mang</a:t>
            </a:r>
            <a:endParaRPr lang="en-US" sz="1600" dirty="0" smtClean="0">
              <a:latin typeface="Times New Roman" pitchFamily="18" charset="0"/>
              <a:cs typeface="Times New Roman" pitchFamily="18" charset="0"/>
            </a:endParaRPr>
          </a:p>
          <a:p>
            <a:pPr marL="342900" indent="-342900" algn="ctr"/>
            <a:r>
              <a:rPr lang="en-US" sz="1600" dirty="0" smtClean="0">
                <a:latin typeface="Times New Roman" pitchFamily="18" charset="0"/>
                <a:cs typeface="Times New Roman" pitchFamily="18" charset="0"/>
              </a:rPr>
              <a:t>B. </a:t>
            </a:r>
            <a:r>
              <a:rPr lang="en-US" sz="1600" dirty="0" err="1" smtClean="0">
                <a:latin typeface="Times New Roman" pitchFamily="18" charset="0"/>
                <a:cs typeface="Times New Roman" pitchFamily="18" charset="0"/>
              </a:rPr>
              <a:t>Nhìn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mặt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lưng</a:t>
            </a:r>
            <a:r>
              <a:rPr lang="en-US" sz="1600" dirty="0" smtClean="0">
                <a:latin typeface="Times New Roman" pitchFamily="18" charset="0"/>
                <a:cs typeface="Times New Roman" pitchFamily="18" charset="0"/>
              </a:rPr>
              <a:t>: 2. </a:t>
            </a:r>
            <a:r>
              <a:rPr lang="en-US" sz="1600" dirty="0" err="1" smtClean="0">
                <a:latin typeface="Times New Roman" pitchFamily="18" charset="0"/>
                <a:cs typeface="Times New Roman" pitchFamily="18" charset="0"/>
              </a:rPr>
              <a:t>Áo</a:t>
            </a:r>
            <a:endParaRPr lang="en-US"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533400"/>
            <a:ext cx="5298245"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Vỏ một tấm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Monoplacophora</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6" name="Rectangle 5"/>
          <p:cNvSpPr/>
          <p:nvPr/>
        </p:nvSpPr>
        <p:spPr>
          <a:xfrm>
            <a:off x="381000" y="1219200"/>
            <a:ext cx="8305800" cy="4053417"/>
          </a:xfrm>
          <a:prstGeom prst="rect">
            <a:avLst/>
          </a:prstGeom>
        </p:spPr>
        <p:txBody>
          <a:bodyPr wrap="square">
            <a:spAutoFit/>
          </a:bodyPr>
          <a:lstStyle/>
          <a:p>
            <a:pPr algn="just">
              <a:lnSpc>
                <a:spcPct val="130000"/>
              </a:lnSpc>
            </a:pPr>
            <a:r>
              <a:rPr lang="vi-VN" b="1" dirty="0" smtClean="0">
                <a:latin typeface="Times New Roman" pitchFamily="18" charset="0"/>
                <a:cs typeface="Times New Roman" pitchFamily="18" charset="0"/>
              </a:rPr>
              <a:t>Hệ tiêu hoá</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a:t>
            </a:r>
            <a:r>
              <a:rPr lang="vi-VN" dirty="0" smtClean="0">
                <a:latin typeface="Times New Roman" pitchFamily="18" charset="0"/>
                <a:cs typeface="Times New Roman" pitchFamily="18" charset="0"/>
              </a:rPr>
              <a:t>ó hầu, thực quản, dạ dày, ruột giữa và ruột sau. Có tuyến gan đổ</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vào dạ dày, lưỡi gai có răng sừng khoẻ. </a:t>
            </a:r>
            <a:endParaRPr lang="en-US" dirty="0" smtClean="0">
              <a:latin typeface="Times New Roman" pitchFamily="18" charset="0"/>
              <a:cs typeface="Times New Roman" pitchFamily="18" charset="0"/>
            </a:endParaRPr>
          </a:p>
          <a:p>
            <a:pPr algn="just">
              <a:lnSpc>
                <a:spcPct val="130000"/>
              </a:lnSpc>
            </a:pPr>
            <a:r>
              <a:rPr lang="vi-VN" b="1" dirty="0" smtClean="0">
                <a:latin typeface="Times New Roman" pitchFamily="18" charset="0"/>
                <a:cs typeface="Times New Roman" pitchFamily="18" charset="0"/>
              </a:rPr>
              <a:t>Hệ tuần hoàn</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a:t>
            </a:r>
            <a:r>
              <a:rPr lang="vi-VN" dirty="0" smtClean="0">
                <a:latin typeface="Times New Roman" pitchFamily="18" charset="0"/>
                <a:cs typeface="Times New Roman" pitchFamily="18" charset="0"/>
              </a:rPr>
              <a:t>ó một đôi tim bên và mạch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máu. Máu từ mang đổ vào 2 đôi tâm nhĩ rồi vào 1 đôi tâm thất. </a:t>
            </a:r>
            <a:endParaRPr lang="en-US" dirty="0" smtClean="0">
              <a:latin typeface="Times New Roman" pitchFamily="18" charset="0"/>
              <a:cs typeface="Times New Roman" pitchFamily="18" charset="0"/>
            </a:endParaRPr>
          </a:p>
          <a:p>
            <a:pPr algn="just">
              <a:lnSpc>
                <a:spcPct val="130000"/>
              </a:lnSpc>
            </a:pPr>
            <a:r>
              <a:rPr lang="en-US" b="1" dirty="0" err="1" smtClean="0">
                <a:latin typeface="Times New Roman" pitchFamily="18" charset="0"/>
                <a:cs typeface="Times New Roman" pitchFamily="18" charset="0"/>
              </a:rPr>
              <a:t>Hệ</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tiết</a:t>
            </a:r>
            <a:r>
              <a:rPr lang="en-US" b="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Thể xoang rộng, hệ</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bài tiết có 6 - 7 đôi thận, một đầu thông với thể xoang, đầu kia đổ ra ngoài vùng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xoang áo, cạnh mang. </a:t>
            </a:r>
            <a:endParaRPr lang="en-US" dirty="0" smtClean="0">
              <a:latin typeface="Times New Roman" pitchFamily="18" charset="0"/>
              <a:cs typeface="Times New Roman" pitchFamily="18" charset="0"/>
            </a:endParaRPr>
          </a:p>
          <a:p>
            <a:pPr algn="just">
              <a:lnSpc>
                <a:spcPct val="130000"/>
              </a:lnSpc>
            </a:pPr>
            <a:r>
              <a:rPr lang="vi-VN" b="1" dirty="0" smtClean="0">
                <a:latin typeface="Times New Roman" pitchFamily="18" charset="0"/>
                <a:cs typeface="Times New Roman" pitchFamily="18" charset="0"/>
              </a:rPr>
              <a:t>Hệ thần kinh</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a:t>
            </a:r>
            <a:r>
              <a:rPr lang="vi-VN" dirty="0" smtClean="0">
                <a:latin typeface="Times New Roman" pitchFamily="18" charset="0"/>
                <a:cs typeface="Times New Roman" pitchFamily="18" charset="0"/>
              </a:rPr>
              <a:t>ó cấu tạo điển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của song kinh, có 1 đôi cơ</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quan cảm giác thăng bằng là b</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nang.</a:t>
            </a:r>
            <a:endParaRPr lang="en-US" dirty="0" smtClean="0">
              <a:latin typeface="Times New Roman" pitchFamily="18" charset="0"/>
              <a:cs typeface="Times New Roman" pitchFamily="18" charset="0"/>
            </a:endParaRPr>
          </a:p>
          <a:p>
            <a:pPr algn="just">
              <a:lnSpc>
                <a:spcPct val="130000"/>
              </a:lnSpc>
            </a:pPr>
            <a:r>
              <a:rPr lang="en-US" b="1" dirty="0" err="1" smtClean="0">
                <a:latin typeface="Times New Roman" pitchFamily="18" charset="0"/>
                <a:cs typeface="Times New Roman" pitchFamily="18" charset="0"/>
              </a:rPr>
              <a:t>Hệ</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sản</a:t>
            </a:r>
            <a:r>
              <a:rPr lang="en-US" b="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Đơn tính, tuyến sinh dục có 2 đôi trong thể</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xoang. Sản phẩm sinh dục được chuyển ra ngoài qua thận. Thụ tinh ngoài. </a:t>
            </a:r>
            <a:endParaRPr lang="en-US" dirty="0" smtClean="0">
              <a:latin typeface="Times New Roman" pitchFamily="18" charset="0"/>
              <a:cs typeface="Times New Roman" pitchFamily="18" charset="0"/>
            </a:endParaRPr>
          </a:p>
          <a:p>
            <a:pPr algn="just">
              <a:lnSpc>
                <a:spcPct val="130000"/>
              </a:lnSpc>
            </a:pPr>
            <a:r>
              <a:rPr lang="vi-VN" dirty="0" smtClean="0">
                <a:latin typeface="Times New Roman" pitchFamily="18" charset="0"/>
                <a:cs typeface="Times New Roman" pitchFamily="18" charset="0"/>
              </a:rPr>
              <a:t>Cấu tạo cơ thể của Vỏ một tấm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giữ được tính chất phân đốt của thân mềm cổ.</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685800"/>
          </a:xfrm>
        </p:spPr>
        <p:txBody>
          <a:bodyPr>
            <a:normAutofit/>
          </a:bodyPr>
          <a:lstStyle/>
          <a:p>
            <a:r>
              <a:rPr lang="en-US" sz="2400" dirty="0" smtClean="0">
                <a:solidFill>
                  <a:schemeClr val="tx1"/>
                </a:solidFill>
                <a:latin typeface="Times New Roman" pitchFamily="18" charset="0"/>
                <a:cs typeface="Times New Roman" pitchFamily="18" charset="0"/>
              </a:rPr>
              <a:t>3.1.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đặt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Mollusca</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3505200" cy="4187952"/>
          </a:xfrm>
        </p:spPr>
        <p:txBody>
          <a:bodyPr/>
          <a:lstStyle/>
          <a:p>
            <a:pPr algn="just">
              <a:buNone/>
            </a:pPr>
            <a:r>
              <a:rPr lang="en-US" sz="2000" b="1" dirty="0" smtClean="0">
                <a:latin typeface="Times New Roman" pitchFamily="18" charset="0"/>
                <a:cs typeface="Times New Roman" pitchFamily="18" charset="0"/>
              </a:rPr>
              <a:t>	1) </a:t>
            </a:r>
            <a:r>
              <a:rPr lang="vi-VN" sz="2000" dirty="0" smtClean="0">
                <a:latin typeface="Times New Roman" pitchFamily="18" charset="0"/>
                <a:cs typeface="Times New Roman" pitchFamily="18" charset="0"/>
              </a:rPr>
              <a:t>Cơ thể được chia thành 3 phần là đầu, thân và chân, mức độ phát triển của</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các phần tuỳ thuộc vào từng nhóm khác nhau trong đó phần đầu xác định. Hầu hết</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động vật thân mềm có đối xứng 2 bên, riêng nhóm chân bụng (ốc) có hiện tượng</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mất đối xứng</a:t>
            </a:r>
            <a:endParaRPr lang="en-US"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581400" y="1524000"/>
            <a:ext cx="5105400" cy="3657600"/>
          </a:xfrm>
          <a:prstGeom prst="rect">
            <a:avLst/>
          </a:prstGeom>
          <a:noFill/>
          <a:ln w="9525">
            <a:noFill/>
            <a:miter lim="800000"/>
            <a:headEnd/>
            <a:tailEnd/>
          </a:ln>
          <a:effectLst/>
        </p:spPr>
      </p:pic>
      <p:sp>
        <p:nvSpPr>
          <p:cNvPr id="5" name="Rectangle 4"/>
          <p:cNvSpPr/>
          <p:nvPr/>
        </p:nvSpPr>
        <p:spPr>
          <a:xfrm>
            <a:off x="1905000" y="5181600"/>
            <a:ext cx="7010400" cy="830997"/>
          </a:xfrm>
          <a:prstGeom prst="rect">
            <a:avLst/>
          </a:prstGeom>
        </p:spPr>
        <p:txBody>
          <a:bodyPr wrap="square">
            <a:spAutoFit/>
          </a:bodyPr>
          <a:lstStyle/>
          <a:p>
            <a:pPr algn="ctr"/>
            <a:r>
              <a:rPr lang="vi-VN" sz="1600" b="1" dirty="0" smtClean="0">
                <a:latin typeface="Times New Roman" pitchFamily="18" charset="0"/>
                <a:cs typeface="Times New Roman" pitchFamily="18" charset="0"/>
              </a:rPr>
              <a:t>Sơ đồ cấu trúc cơ thể của 4 lớp của ngành động vật </a:t>
            </a:r>
            <a:r>
              <a:rPr lang="en-US" sz="1600" b="1" dirty="0" smtClean="0">
                <a:latin typeface="Times New Roman" pitchFamily="18" charset="0"/>
                <a:cs typeface="Times New Roman" pitchFamily="18" charset="0"/>
              </a:rPr>
              <a:t> </a:t>
            </a:r>
            <a:r>
              <a:rPr lang="vi-VN" sz="1600" b="1" dirty="0" smtClean="0">
                <a:latin typeface="Times New Roman" pitchFamily="18" charset="0"/>
                <a:cs typeface="Times New Roman" pitchFamily="18" charset="0"/>
              </a:rPr>
              <a:t>Thân mềm (theo Raven)</a:t>
            </a:r>
            <a:endParaRPr lang="en-US" sz="1600" b="1" dirty="0" smtClean="0">
              <a:latin typeface="Times New Roman" pitchFamily="18" charset="0"/>
              <a:cs typeface="Times New Roman" pitchFamily="18" charset="0"/>
            </a:endParaRPr>
          </a:p>
          <a:p>
            <a:pPr algn="ctr"/>
            <a:r>
              <a:rPr lang="vi-VN" sz="1600" dirty="0" smtClean="0">
                <a:latin typeface="Times New Roman" pitchFamily="18" charset="0"/>
                <a:cs typeface="Times New Roman" pitchFamily="18" charset="0"/>
              </a:rPr>
              <a:t>A. Tổ tiên giả thiết; B. Song kinh; C. Chân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bụng; D. Hai mảnh vỏ; E. Chân đầu</a:t>
            </a:r>
            <a:r>
              <a:rPr lang="en-US" sz="1600" dirty="0" smtClean="0">
                <a:latin typeface="Times New Roman" pitchFamily="18" charset="0"/>
                <a:cs typeface="Times New Roman" pitchFamily="18" charset="0"/>
              </a:rPr>
              <a:t> </a:t>
            </a:r>
          </a:p>
          <a:p>
            <a:pPr algn="just"/>
            <a:r>
              <a:rPr lang="en-US" sz="1600" dirty="0" smtClean="0">
                <a:latin typeface="Times New Roman" pitchFamily="18" charset="0"/>
                <a:cs typeface="Times New Roman" pitchFamily="18" charset="0"/>
              </a:rPr>
              <a:t>1.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2. </a:t>
            </a:r>
            <a:r>
              <a:rPr lang="en-US" sz="1600" dirty="0" err="1" smtClean="0">
                <a:latin typeface="Times New Roman" pitchFamily="18" charset="0"/>
                <a:cs typeface="Times New Roman" pitchFamily="18" charset="0"/>
              </a:rPr>
              <a:t>Ruột</a:t>
            </a:r>
            <a:r>
              <a:rPr lang="en-US" sz="1600" dirty="0" smtClean="0">
                <a:latin typeface="Times New Roman" pitchFamily="18" charset="0"/>
                <a:cs typeface="Times New Roman" pitchFamily="18" charset="0"/>
              </a:rPr>
              <a:t>; 3. </a:t>
            </a:r>
            <a:r>
              <a:rPr lang="en-US" sz="1600" dirty="0" err="1" smtClean="0">
                <a:latin typeface="Times New Roman" pitchFamily="18" charset="0"/>
                <a:cs typeface="Times New Roman" pitchFamily="18" charset="0"/>
              </a:rPr>
              <a:t>Radula</a:t>
            </a:r>
            <a:r>
              <a:rPr lang="en-US" sz="1600" dirty="0" smtClean="0">
                <a:latin typeface="Times New Roman" pitchFamily="18" charset="0"/>
                <a:cs typeface="Times New Roman" pitchFamily="18" charset="0"/>
              </a:rPr>
              <a:t>; 4. </a:t>
            </a:r>
            <a:r>
              <a:rPr lang="en-US" sz="1600" dirty="0" err="1" smtClean="0">
                <a:latin typeface="Times New Roman" pitchFamily="18" charset="0"/>
                <a:cs typeface="Times New Roman" pitchFamily="18" charset="0"/>
              </a:rPr>
              <a:t>Chân</a:t>
            </a:r>
            <a:r>
              <a:rPr lang="en-US" sz="1600" dirty="0" smtClean="0">
                <a:latin typeface="Times New Roman" pitchFamily="18" charset="0"/>
                <a:cs typeface="Times New Roman" pitchFamily="18" charset="0"/>
              </a:rPr>
              <a:t>; 5.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6.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7. </a:t>
            </a:r>
            <a:r>
              <a:rPr lang="en-US" sz="1600" dirty="0" err="1" smtClean="0">
                <a:latin typeface="Times New Roman" pitchFamily="18" charset="0"/>
                <a:cs typeface="Times New Roman" pitchFamily="18" charset="0"/>
              </a:rPr>
              <a:t>Vỏ</a:t>
            </a:r>
            <a:r>
              <a:rPr lang="en-US" sz="1600" dirty="0" smtClean="0">
                <a:latin typeface="Times New Roman" pitchFamily="18" charset="0"/>
                <a:cs typeface="Times New Roman" pitchFamily="18" charset="0"/>
              </a:rPr>
              <a:t>; 8. </a:t>
            </a:r>
            <a:r>
              <a:rPr lang="en-US" sz="1600" dirty="0" err="1" smtClean="0">
                <a:latin typeface="Times New Roman" pitchFamily="18" charset="0"/>
                <a:cs typeface="Times New Roman" pitchFamily="18" charset="0"/>
              </a:rPr>
              <a:t>Tay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bắt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mồi</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57200"/>
            <a:ext cx="442383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Gastropoda</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8" name="Rectangle 7"/>
          <p:cNvSpPr/>
          <p:nvPr/>
        </p:nvSpPr>
        <p:spPr>
          <a:xfrm>
            <a:off x="2438400" y="838200"/>
            <a:ext cx="41148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I</a:t>
            </a:r>
            <a:r>
              <a:rPr lang="en-US" b="1" i="1"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Đặc điểm cấu tạo và sinh </a:t>
            </a:r>
            <a:r>
              <a:rPr lang="en-US" b="1" i="1" dirty="0" err="1" smtClean="0">
                <a:latin typeface="Times New Roman" pitchFamily="18" charset="0"/>
                <a:cs typeface="Times New Roman" pitchFamily="18" charset="0"/>
              </a:rPr>
              <a:t>lý</a:t>
            </a:r>
            <a:endParaRPr lang="en-US" b="1" dirty="0">
              <a:latin typeface="Times New Roman" pitchFamily="18" charset="0"/>
              <a:cs typeface="Times New Roman" pitchFamily="18" charset="0"/>
            </a:endParaRPr>
          </a:p>
        </p:txBody>
      </p:sp>
      <p:sp>
        <p:nvSpPr>
          <p:cNvPr id="9" name="Rectangle 8"/>
          <p:cNvSpPr/>
          <p:nvPr/>
        </p:nvSpPr>
        <p:spPr>
          <a:xfrm>
            <a:off x="457200" y="1143000"/>
            <a:ext cx="4953000" cy="5293757"/>
          </a:xfrm>
          <a:prstGeom prst="rect">
            <a:avLst/>
          </a:prstGeom>
        </p:spPr>
        <p:txBody>
          <a:bodyPr wrap="square">
            <a:spAutoFit/>
          </a:bodyPr>
          <a:lstStyle/>
          <a:p>
            <a:pPr algn="just"/>
            <a:r>
              <a:rPr lang="en-US"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Đặc điểm nổi bật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cơ thể mất đối xứng và được</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chia thành 3 phần là phần đầu, phần thân và phần chân.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Đầu ở phía trước, có mắt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và các tua cảm giác (râu).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Thân (hay được gọi là khối phủ tạng) nằm trên chân, là </a:t>
            </a:r>
            <a:r>
              <a:rPr lang="en-US" sz="1600" dirty="0" smtClean="0">
                <a:latin typeface="Times New Roman" pitchFamily="18" charset="0"/>
                <a:cs typeface="Times New Roman" pitchFamily="18" charset="0"/>
              </a:rPr>
              <a:t>m</a:t>
            </a:r>
            <a:r>
              <a:rPr lang="vi-VN" sz="1600" dirty="0" smtClean="0">
                <a:latin typeface="Times New Roman" pitchFamily="18" charset="0"/>
                <a:cs typeface="Times New Roman" pitchFamily="18" charset="0"/>
              </a:rPr>
              <a:t>ột</a:t>
            </a:r>
          </a:p>
          <a:p>
            <a:pPr algn="just"/>
            <a:r>
              <a:rPr lang="vi-VN" sz="1600" dirty="0" smtClean="0">
                <a:latin typeface="Times New Roman" pitchFamily="18" charset="0"/>
                <a:cs typeface="Times New Roman" pitchFamily="18" charset="0"/>
              </a:rPr>
              <a:t>túi xoắn.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Chân là khối cơ khoẻ nằm ở mặt bụng, cử động uốn sóng khi b</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Toàn bộ cơ thể được bao trong một vỏ xoắn, thường xoắn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chóp hay xoắn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trên một mặt phẳng, có thể có thêm nắp vỏ. Mức độ phát triển vỏ rất khác nhau.</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Cấu tạo vỏ điển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từ ngoài vào trong có các lớp như lớp sừng (periostracum),</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lớp lăng trụ canxi và lớp xà cừ (chỉ có ở một số như bào ngư, ốc xà cừ...)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Số v</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ng xoắn của vỏ ốc trưởng thành thay đổi ví dụ như ở ốc nhồi (</a:t>
            </a:r>
            <a:r>
              <a:rPr lang="vi-VN" sz="1600" i="1" dirty="0" smtClean="0">
                <a:latin typeface="Times New Roman" pitchFamily="18" charset="0"/>
                <a:cs typeface="Times New Roman" pitchFamily="18" charset="0"/>
              </a:rPr>
              <a:t>Pila polita) </a:t>
            </a:r>
            <a:r>
              <a:rPr lang="vi-VN" sz="1600" dirty="0"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5, ở ốc sên (</a:t>
            </a:r>
            <a:r>
              <a:rPr lang="vi-VN" sz="1600" i="1" dirty="0" smtClean="0">
                <a:latin typeface="Times New Roman" pitchFamily="18" charset="0"/>
                <a:cs typeface="Times New Roman" pitchFamily="18" charset="0"/>
              </a:rPr>
              <a:t>Achatina fulica) thường là 6 đến 7 v</a:t>
            </a:r>
            <a:r>
              <a:rPr lang="en-US" sz="1600" i="1" dirty="0" smtClean="0">
                <a:latin typeface="Times New Roman" pitchFamily="18" charset="0"/>
                <a:cs typeface="Times New Roman" pitchFamily="18" charset="0"/>
              </a:rPr>
              <a:t>ò</a:t>
            </a:r>
            <a:r>
              <a:rPr lang="vi-VN" sz="1600" i="1" dirty="0" smtClean="0">
                <a:latin typeface="Times New Roman" pitchFamily="18" charset="0"/>
                <a:cs typeface="Times New Roman" pitchFamily="18" charset="0"/>
              </a:rPr>
              <a:t>ng. </a:t>
            </a:r>
            <a:endParaRPr lang="en-US" sz="1600" i="1" dirty="0" smtClean="0">
              <a:latin typeface="Times New Roman" pitchFamily="18" charset="0"/>
              <a:cs typeface="Times New Roman" pitchFamily="18" charset="0"/>
            </a:endParaRPr>
          </a:p>
          <a:p>
            <a:pPr algn="just"/>
            <a:r>
              <a:rPr lang="en-US" sz="1600" i="1"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ng xoắn có thể theo chiều kim</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đồng hồ (xoắn thuận) hay ngược chiều kim đồng hồ (xoắn ngược).</a:t>
            </a: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Nội quan của động vật thân mềm được lớp áo bao phủ, nằm trong vỏ.</a:t>
            </a:r>
            <a:endParaRPr lang="en-US" sz="1600" dirty="0">
              <a:latin typeface="Times New Roman" pitchFamily="18" charset="0"/>
              <a:cs typeface="Times New Roman" pitchFamily="18" charset="0"/>
            </a:endParaRPr>
          </a:p>
        </p:txBody>
      </p:sp>
      <p:sp>
        <p:nvSpPr>
          <p:cNvPr id="10" name="Rectangle 9"/>
          <p:cNvSpPr/>
          <p:nvPr/>
        </p:nvSpPr>
        <p:spPr>
          <a:xfrm>
            <a:off x="5334000" y="5257800"/>
            <a:ext cx="3810000" cy="1169551"/>
          </a:xfrm>
          <a:prstGeom prst="rect">
            <a:avLst/>
          </a:prstGeom>
        </p:spPr>
        <p:txBody>
          <a:bodyPr wrap="square">
            <a:spAutoFit/>
          </a:bodyPr>
          <a:lstStyle/>
          <a:p>
            <a:pPr algn="ctr"/>
            <a:r>
              <a:rPr lang="vi-VN" sz="1400" dirty="0" smtClean="0">
                <a:latin typeface="Times New Roman" pitchFamily="18" charset="0"/>
                <a:cs typeface="Times New Roman" pitchFamily="18" charset="0"/>
              </a:rPr>
              <a:t>V</a:t>
            </a:r>
            <a:r>
              <a:rPr lang="en-US" sz="1400" dirty="0" smtClean="0">
                <a:latin typeface="Times New Roman" pitchFamily="18" charset="0"/>
                <a:cs typeface="Times New Roman" pitchFamily="18" charset="0"/>
              </a:rPr>
              <a:t>ỏ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bụng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theo</a:t>
            </a:r>
            <a:r>
              <a:rPr lang="en-US" sz="1400" dirty="0" smtClean="0">
                <a:latin typeface="Times New Roman" pitchFamily="18" charset="0"/>
                <a:cs typeface="Times New Roman" pitchFamily="18" charset="0"/>
              </a:rPr>
              <a:t> Hickman)</a:t>
            </a:r>
          </a:p>
          <a:p>
            <a:pPr algn="ctr"/>
            <a:r>
              <a:rPr lang="en-US" sz="1400" dirty="0" smtClean="0">
                <a:latin typeface="Times New Roman" pitchFamily="18" charset="0"/>
                <a:cs typeface="Times New Roman" pitchFamily="18" charset="0"/>
              </a:rPr>
              <a:t>1. </a:t>
            </a:r>
            <a:r>
              <a:rPr lang="en-US" sz="1400" dirty="0" err="1" smtClean="0">
                <a:latin typeface="Times New Roman" pitchFamily="18" charset="0"/>
                <a:cs typeface="Times New Roman" pitchFamily="18" charset="0"/>
              </a:rPr>
              <a:t>Đỉnh</a:t>
            </a:r>
            <a:r>
              <a:rPr lang="en-US" sz="1400" dirty="0" smtClean="0">
                <a:latin typeface="Times New Roman" pitchFamily="18" charset="0"/>
                <a:cs typeface="Times New Roman" pitchFamily="18" charset="0"/>
              </a:rPr>
              <a:t>; 2.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vòng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xoắn</a:t>
            </a:r>
            <a:r>
              <a:rPr lang="en-US" sz="1400" dirty="0" smtClean="0">
                <a:latin typeface="Times New Roman" pitchFamily="18" charset="0"/>
                <a:cs typeface="Times New Roman" pitchFamily="18" charset="0"/>
              </a:rPr>
              <a:t>; 3. </a:t>
            </a:r>
            <a:r>
              <a:rPr lang="en-US" sz="1400" dirty="0" err="1" smtClean="0">
                <a:latin typeface="Times New Roman" pitchFamily="18" charset="0"/>
                <a:cs typeface="Times New Roman" pitchFamily="18" charset="0"/>
              </a:rPr>
              <a:t>Phần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lồi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vỏ</a:t>
            </a:r>
            <a:r>
              <a:rPr lang="en-US" sz="1400" dirty="0" smtClean="0">
                <a:latin typeface="Times New Roman" pitchFamily="18" charset="0"/>
                <a:cs typeface="Times New Roman" pitchFamily="18" charset="0"/>
              </a:rPr>
              <a:t>;</a:t>
            </a:r>
          </a:p>
          <a:p>
            <a:pPr algn="ctr"/>
            <a:r>
              <a:rPr lang="en-US" sz="1400" dirty="0" smtClean="0">
                <a:latin typeface="Times New Roman" pitchFamily="18" charset="0"/>
                <a:cs typeface="Times New Roman" pitchFamily="18" charset="0"/>
              </a:rPr>
              <a:t> 4.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gờ</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ngoài</a:t>
            </a:r>
            <a:r>
              <a:rPr lang="en-US" sz="1400" dirty="0" smtClean="0">
                <a:latin typeface="Times New Roman" pitchFamily="18" charset="0"/>
                <a:cs typeface="Times New Roman" pitchFamily="18" charset="0"/>
              </a:rPr>
              <a:t>; 5. </a:t>
            </a:r>
            <a:r>
              <a:rPr lang="en-US" sz="1400" dirty="0" err="1" smtClean="0">
                <a:latin typeface="Times New Roman" pitchFamily="18" charset="0"/>
                <a:cs typeface="Times New Roman" pitchFamily="18" charset="0"/>
              </a:rPr>
              <a:t>Gờ</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p>
          <a:p>
            <a:pPr algn="ctr"/>
            <a:r>
              <a:rPr lang="en-US" sz="1400" dirty="0" smtClean="0">
                <a:latin typeface="Times New Roman" pitchFamily="18" charset="0"/>
                <a:cs typeface="Times New Roman" pitchFamily="18" charset="0"/>
              </a:rPr>
              <a:t>6. </a:t>
            </a:r>
            <a:r>
              <a:rPr lang="en-US" sz="1400" dirty="0" err="1" smtClean="0">
                <a:latin typeface="Times New Roman" pitchFamily="18" charset="0"/>
                <a:cs typeface="Times New Roman" pitchFamily="18" charset="0"/>
              </a:rPr>
              <a:t>Mép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7. </a:t>
            </a:r>
            <a:r>
              <a:rPr lang="en-US" sz="1400" dirty="0" err="1" smtClean="0">
                <a:latin typeface="Times New Roman" pitchFamily="18" charset="0"/>
                <a:cs typeface="Times New Roman" pitchFamily="18" charset="0"/>
              </a:rPr>
              <a:t>Mép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ngoài</a:t>
            </a:r>
            <a:r>
              <a:rPr lang="en-US" sz="1400" dirty="0" smtClean="0">
                <a:latin typeface="Times New Roman" pitchFamily="18" charset="0"/>
                <a:cs typeface="Times New Roman" pitchFamily="18" charset="0"/>
              </a:rPr>
              <a:t>; 8. </a:t>
            </a:r>
            <a:r>
              <a:rPr lang="en-US" sz="1400" dirty="0" err="1" smtClean="0">
                <a:latin typeface="Times New Roman" pitchFamily="18" charset="0"/>
                <a:cs typeface="Times New Roman" pitchFamily="18" charset="0"/>
              </a:rPr>
              <a:t>Rãnh</a:t>
            </a:r>
            <a:r>
              <a:rPr lang="en-US" sz="1400" dirty="0" smtClean="0">
                <a:latin typeface="Times New Roman" pitchFamily="18" charset="0"/>
                <a:cs typeface="Times New Roman" pitchFamily="18" charset="0"/>
              </a:rPr>
              <a:t> siphon;</a:t>
            </a:r>
          </a:p>
          <a:p>
            <a:pPr algn="ctr"/>
            <a:r>
              <a:rPr lang="en-US" sz="1400" dirty="0" smtClean="0">
                <a:latin typeface="Times New Roman" pitchFamily="18" charset="0"/>
                <a:cs typeface="Times New Roman" pitchFamily="18" charset="0"/>
              </a:rPr>
              <a:t> 9. </a:t>
            </a:r>
            <a:r>
              <a:rPr lang="en-US" sz="1400" dirty="0" err="1" smtClean="0">
                <a:latin typeface="Times New Roman" pitchFamily="18" charset="0"/>
                <a:cs typeface="Times New Roman" pitchFamily="18" charset="0"/>
              </a:rPr>
              <a:t>Tru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vỏ</a:t>
            </a:r>
            <a:endParaRPr lang="en-US" sz="1400" dirty="0"/>
          </a:p>
        </p:txBody>
      </p:sp>
      <p:pic>
        <p:nvPicPr>
          <p:cNvPr id="190467" name="Picture 3"/>
          <p:cNvPicPr>
            <a:picLocks noChangeAspect="1" noChangeArrowheads="1"/>
          </p:cNvPicPr>
          <p:nvPr/>
        </p:nvPicPr>
        <p:blipFill>
          <a:blip r:embed="rId2"/>
          <a:srcRect/>
          <a:stretch>
            <a:fillRect/>
          </a:stretch>
        </p:blipFill>
        <p:spPr bwMode="auto">
          <a:xfrm>
            <a:off x="5410200" y="1143000"/>
            <a:ext cx="3286125" cy="414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724400" y="381000"/>
            <a:ext cx="4114800" cy="5410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381000" y="381000"/>
            <a:ext cx="4191000" cy="5410200"/>
          </a:xfrm>
          <a:prstGeom prst="rect">
            <a:avLst/>
          </a:prstGeom>
          <a:noFill/>
          <a:ln w="9525">
            <a:noFill/>
            <a:miter lim="800000"/>
            <a:headEnd/>
            <a:tailEnd/>
          </a:ln>
          <a:effectLst/>
        </p:spPr>
      </p:pic>
      <p:sp>
        <p:nvSpPr>
          <p:cNvPr id="5" name="Rectangle 4"/>
          <p:cNvSpPr/>
          <p:nvPr/>
        </p:nvSpPr>
        <p:spPr>
          <a:xfrm>
            <a:off x="2057400" y="6096000"/>
            <a:ext cx="5880777" cy="369332"/>
          </a:xfrm>
          <a:prstGeom prst="rect">
            <a:avLst/>
          </a:prstGeom>
        </p:spPr>
        <p:txBody>
          <a:bodyPr wrap="none">
            <a:spAutoFit/>
          </a:bodyPr>
          <a:lstStyle/>
          <a:p>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ngoài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loài</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Gastropoda</a:t>
            </a:r>
            <a:r>
              <a:rPr lang="en-US" b="1" dirty="0" smtClean="0">
                <a:latin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p:cNvPicPr>
            <a:picLocks noChangeAspect="1" noChangeArrowheads="1"/>
          </p:cNvPicPr>
          <p:nvPr/>
        </p:nvPicPr>
        <p:blipFill>
          <a:blip r:embed="rId2"/>
          <a:srcRect/>
          <a:stretch>
            <a:fillRect/>
          </a:stretch>
        </p:blipFill>
        <p:spPr bwMode="auto">
          <a:xfrm>
            <a:off x="381000" y="380999"/>
            <a:ext cx="4038600" cy="5486401"/>
          </a:xfrm>
          <a:prstGeom prst="rect">
            <a:avLst/>
          </a:prstGeom>
          <a:noFill/>
          <a:ln w="9525">
            <a:noFill/>
            <a:miter lim="800000"/>
            <a:headEnd/>
            <a:tailEnd/>
          </a:ln>
          <a:effectLst/>
        </p:spPr>
      </p:pic>
      <p:pic>
        <p:nvPicPr>
          <p:cNvPr id="231427" name="Picture 3"/>
          <p:cNvPicPr>
            <a:picLocks noChangeAspect="1" noChangeArrowheads="1"/>
          </p:cNvPicPr>
          <p:nvPr/>
        </p:nvPicPr>
        <p:blipFill>
          <a:blip r:embed="rId3"/>
          <a:srcRect/>
          <a:stretch>
            <a:fillRect/>
          </a:stretch>
        </p:blipFill>
        <p:spPr bwMode="auto">
          <a:xfrm>
            <a:off x="4648200" y="381000"/>
            <a:ext cx="4191000" cy="5486400"/>
          </a:xfrm>
          <a:prstGeom prst="rect">
            <a:avLst/>
          </a:prstGeom>
          <a:noFill/>
          <a:ln w="9525">
            <a:noFill/>
            <a:miter lim="800000"/>
            <a:headEnd/>
            <a:tailEnd/>
          </a:ln>
          <a:effectLst/>
        </p:spPr>
      </p:pic>
      <p:sp>
        <p:nvSpPr>
          <p:cNvPr id="4" name="Rectangle 3"/>
          <p:cNvSpPr/>
          <p:nvPr/>
        </p:nvSpPr>
        <p:spPr>
          <a:xfrm>
            <a:off x="1905000" y="6019800"/>
            <a:ext cx="5943600" cy="369332"/>
          </a:xfrm>
          <a:prstGeom prst="rect">
            <a:avLst/>
          </a:prstGeom>
        </p:spPr>
        <p:txBody>
          <a:bodyPr wrap="square">
            <a:spAutoFit/>
          </a:bodyPr>
          <a:lstStyle/>
          <a:p>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ngoài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loài</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Gastropoda</a:t>
            </a:r>
            <a:r>
              <a:rPr lang="en-US" b="1" dirty="0" smtClean="0">
                <a:latin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p:cNvPicPr>
            <a:picLocks noChangeAspect="1" noChangeArrowheads="1"/>
          </p:cNvPicPr>
          <p:nvPr/>
        </p:nvPicPr>
        <p:blipFill>
          <a:blip r:embed="rId2"/>
          <a:srcRect/>
          <a:stretch>
            <a:fillRect/>
          </a:stretch>
        </p:blipFill>
        <p:spPr bwMode="auto">
          <a:xfrm>
            <a:off x="381001" y="381000"/>
            <a:ext cx="3200399" cy="5202555"/>
          </a:xfrm>
          <a:prstGeom prst="rect">
            <a:avLst/>
          </a:prstGeom>
          <a:noFill/>
          <a:ln w="9525">
            <a:noFill/>
            <a:miter lim="800000"/>
            <a:headEnd/>
            <a:tailEnd/>
          </a:ln>
          <a:effectLst/>
        </p:spPr>
      </p:pic>
      <p:sp>
        <p:nvSpPr>
          <p:cNvPr id="3" name="Rectangle 2"/>
          <p:cNvSpPr/>
          <p:nvPr/>
        </p:nvSpPr>
        <p:spPr>
          <a:xfrm>
            <a:off x="1752600" y="6019800"/>
            <a:ext cx="6324600" cy="369332"/>
          </a:xfrm>
          <a:prstGeom prst="rect">
            <a:avLst/>
          </a:prstGeom>
        </p:spPr>
        <p:txBody>
          <a:bodyPr wrap="square">
            <a:spAutoFit/>
          </a:bodyPr>
          <a:lstStyle/>
          <a:p>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ngoài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loài</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Gastropoda</a:t>
            </a:r>
            <a:r>
              <a:rPr lang="en-US" b="1" dirty="0" smtClean="0">
                <a:latin typeface="Times New Roman" pitchFamily="18" charset="0"/>
                <a:cs typeface="Times New Roman" pitchFamily="18" charset="0"/>
              </a:rPr>
              <a:t>)</a:t>
            </a:r>
            <a:endParaRPr lang="en-US" dirty="0"/>
          </a:p>
        </p:txBody>
      </p:sp>
      <p:pic>
        <p:nvPicPr>
          <p:cNvPr id="232451" name="Picture 3"/>
          <p:cNvPicPr>
            <a:picLocks noChangeAspect="1" noChangeArrowheads="1"/>
          </p:cNvPicPr>
          <p:nvPr/>
        </p:nvPicPr>
        <p:blipFill>
          <a:blip r:embed="rId3"/>
          <a:srcRect/>
          <a:stretch>
            <a:fillRect/>
          </a:stretch>
        </p:blipFill>
        <p:spPr bwMode="auto">
          <a:xfrm>
            <a:off x="3581400" y="381000"/>
            <a:ext cx="5210175"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ChangeAspect="1" noChangeArrowheads="1"/>
          </p:cNvPicPr>
          <p:nvPr/>
        </p:nvPicPr>
        <p:blipFill>
          <a:blip r:embed="rId2"/>
          <a:srcRect/>
          <a:stretch>
            <a:fillRect/>
          </a:stretch>
        </p:blipFill>
        <p:spPr bwMode="auto">
          <a:xfrm>
            <a:off x="381000" y="381000"/>
            <a:ext cx="3124200" cy="5562600"/>
          </a:xfrm>
          <a:prstGeom prst="rect">
            <a:avLst/>
          </a:prstGeom>
          <a:noFill/>
          <a:ln w="9525">
            <a:noFill/>
            <a:miter lim="800000"/>
            <a:headEnd/>
            <a:tailEnd/>
          </a:ln>
          <a:effectLst/>
        </p:spPr>
      </p:pic>
      <p:pic>
        <p:nvPicPr>
          <p:cNvPr id="233475" name="Picture 3"/>
          <p:cNvPicPr>
            <a:picLocks noChangeAspect="1" noChangeArrowheads="1"/>
          </p:cNvPicPr>
          <p:nvPr/>
        </p:nvPicPr>
        <p:blipFill>
          <a:blip r:embed="rId3"/>
          <a:srcRect/>
          <a:stretch>
            <a:fillRect/>
          </a:stretch>
        </p:blipFill>
        <p:spPr bwMode="auto">
          <a:xfrm>
            <a:off x="3733800" y="381000"/>
            <a:ext cx="4572000" cy="5562408"/>
          </a:xfrm>
          <a:prstGeom prst="rect">
            <a:avLst/>
          </a:prstGeom>
          <a:noFill/>
          <a:ln w="9525">
            <a:noFill/>
            <a:miter lim="800000"/>
            <a:headEnd/>
            <a:tailEnd/>
          </a:ln>
          <a:effectLst/>
        </p:spPr>
      </p:pic>
      <p:sp>
        <p:nvSpPr>
          <p:cNvPr id="4" name="Rectangle 3"/>
          <p:cNvSpPr/>
          <p:nvPr/>
        </p:nvSpPr>
        <p:spPr>
          <a:xfrm>
            <a:off x="2286000" y="6096000"/>
            <a:ext cx="6019800" cy="369332"/>
          </a:xfrm>
          <a:prstGeom prst="rect">
            <a:avLst/>
          </a:prstGeom>
        </p:spPr>
        <p:txBody>
          <a:bodyPr wrap="square">
            <a:spAutoFit/>
          </a:bodyPr>
          <a:lstStyle/>
          <a:p>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ngoài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loài</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Gastropoda</a:t>
            </a:r>
            <a:r>
              <a:rPr lang="en-US" b="1" dirty="0" smtClean="0">
                <a:latin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381000"/>
            <a:ext cx="49530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Gastropoda</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3" name="Rectangle 2"/>
          <p:cNvSpPr/>
          <p:nvPr/>
        </p:nvSpPr>
        <p:spPr>
          <a:xfrm>
            <a:off x="457200" y="1143000"/>
            <a:ext cx="3962400" cy="4716932"/>
          </a:xfrm>
          <a:prstGeom prst="rect">
            <a:avLst/>
          </a:prstGeom>
        </p:spPr>
        <p:txBody>
          <a:bodyPr wrap="square">
            <a:spAutoFit/>
          </a:bodyPr>
          <a:lstStyle/>
          <a:p>
            <a:pPr algn="just">
              <a:lnSpc>
                <a:spcPct val="120000"/>
              </a:lnSpc>
            </a:pPr>
            <a:r>
              <a:rPr lang="en-US"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Hệ tiêu hoá</a:t>
            </a:r>
            <a:r>
              <a:rPr lang="vi-VN" dirty="0" smtClean="0">
                <a:latin typeface="Times New Roman" pitchFamily="18" charset="0"/>
                <a:cs typeface="Times New Roman" pitchFamily="18" charset="0"/>
              </a:rPr>
              <a:t>: Phần lớn chân bụng ăn thực vật, một số khác ăn thịt bằng cách bắt</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mồi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men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huỷ</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mồi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lọc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thức ăn trong nước hay sống k</a:t>
            </a:r>
            <a:r>
              <a:rPr lang="en-US" dirty="0" smtClean="0">
                <a:latin typeface="Times New Roman" pitchFamily="18" charset="0"/>
                <a:cs typeface="Times New Roman" pitchFamily="18" charset="0"/>
              </a:rPr>
              <a:t>í</a:t>
            </a:r>
            <a:r>
              <a:rPr lang="vi-VN" dirty="0" smtClean="0">
                <a:latin typeface="Times New Roman" pitchFamily="18" charset="0"/>
                <a:cs typeface="Times New Roman" pitchFamily="18" charset="0"/>
              </a:rPr>
              <a:t> sinh. </a:t>
            </a:r>
            <a:endParaRPr lang="en-US" dirty="0" smtClean="0">
              <a:latin typeface="Times New Roman" pitchFamily="18" charset="0"/>
              <a:cs typeface="Times New Roman" pitchFamily="18" charset="0"/>
            </a:endParaRPr>
          </a:p>
          <a:p>
            <a:pPr algn="just">
              <a:lnSpc>
                <a:spcPct val="12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Đặc điểm đáng chú </a:t>
            </a:r>
            <a:r>
              <a:rPr lang="en-US" dirty="0" smtClean="0">
                <a:latin typeface="Times New Roman" pitchFamily="18" charset="0"/>
                <a:cs typeface="Times New Roman" pitchFamily="18" charset="0"/>
              </a:rPr>
              <a:t>ý:</a:t>
            </a:r>
            <a:r>
              <a:rPr lang="vi-VN" dirty="0" smtClean="0">
                <a:latin typeface="Times New Roman" pitchFamily="18" charset="0"/>
                <a:cs typeface="Times New Roman" pitchFamily="18" charset="0"/>
              </a:rPr>
              <a:t> có nhiều răng ở lưỡi gai (tới hàng trăm ngàn răng), tiêu hoá ngoại bào</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dạ dày quay hướng trước ra sau, tuyến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nước bọt có thể tiết các chất hoà tan đá vôi hay chất độc, ruột sau có thể xuyên qua tâm thất. </a:t>
            </a:r>
            <a:endParaRPr lang="en-US" dirty="0" smtClean="0">
              <a:latin typeface="Times New Roman" pitchFamily="18" charset="0"/>
              <a:cs typeface="Times New Roman" pitchFamily="18" charset="0"/>
            </a:endParaRPr>
          </a:p>
          <a:p>
            <a:pPr algn="just">
              <a:lnSpc>
                <a:spcPct val="120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hóa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96610" name="Picture 2" descr="http://bio1152.nicerweb.com/Locked/media/ch33/33_19GastropodTorsion.jpg"/>
          <p:cNvPicPr>
            <a:picLocks noChangeAspect="1" noChangeArrowheads="1"/>
          </p:cNvPicPr>
          <p:nvPr/>
        </p:nvPicPr>
        <p:blipFill>
          <a:blip r:embed="rId2"/>
          <a:srcRect/>
          <a:stretch>
            <a:fillRect/>
          </a:stretch>
        </p:blipFill>
        <p:spPr bwMode="auto">
          <a:xfrm>
            <a:off x="4419600" y="1295400"/>
            <a:ext cx="4343400" cy="4343400"/>
          </a:xfrm>
          <a:prstGeom prst="rect">
            <a:avLst/>
          </a:prstGeom>
          <a:noFill/>
        </p:spPr>
      </p:pic>
      <p:sp>
        <p:nvSpPr>
          <p:cNvPr id="5" name="Rectangle 4"/>
          <p:cNvSpPr/>
          <p:nvPr/>
        </p:nvSpPr>
        <p:spPr>
          <a:xfrm>
            <a:off x="3200400" y="762000"/>
            <a:ext cx="3018775" cy="369332"/>
          </a:xfrm>
          <a:prstGeom prst="rect">
            <a:avLst/>
          </a:prstGeom>
        </p:spPr>
        <p:txBody>
          <a:bodyPr wrap="none">
            <a:spAutoFit/>
          </a:bodyPr>
          <a:lstStyle/>
          <a:p>
            <a:pPr algn="ctr"/>
            <a:r>
              <a:rPr lang="en-US" b="1" dirty="0" smtClean="0">
                <a:latin typeface="Times New Roman" pitchFamily="18" charset="0"/>
                <a:cs typeface="Times New Roman" pitchFamily="18" charset="0"/>
              </a:rPr>
              <a:t>I</a:t>
            </a:r>
            <a:r>
              <a:rPr lang="en-US" b="1" i="1"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Đặc điểm cấu tạo và sinh </a:t>
            </a:r>
            <a:r>
              <a:rPr lang="en-US" b="1" i="1" dirty="0" err="1" smtClean="0">
                <a:latin typeface="Times New Roman" pitchFamily="18" charset="0"/>
                <a:cs typeface="Times New Roman" pitchFamily="18" charset="0"/>
              </a:rPr>
              <a:t>lý</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2"/>
          <a:srcRect/>
          <a:stretch>
            <a:fillRect/>
          </a:stretch>
        </p:blipFill>
        <p:spPr bwMode="auto">
          <a:xfrm>
            <a:off x="1295400" y="685800"/>
            <a:ext cx="6400800" cy="4693920"/>
          </a:xfrm>
          <a:prstGeom prst="rect">
            <a:avLst/>
          </a:prstGeom>
          <a:noFill/>
          <a:ln w="9525">
            <a:noFill/>
            <a:miter lim="800000"/>
            <a:headEnd/>
            <a:tailEnd/>
          </a:ln>
          <a:effectLst/>
        </p:spPr>
      </p:pic>
      <p:sp>
        <p:nvSpPr>
          <p:cNvPr id="199683" name="Rectangle 3"/>
          <p:cNvSpPr>
            <a:spLocks noChangeArrowheads="1"/>
          </p:cNvSpPr>
          <p:nvPr/>
        </p:nvSpPr>
        <p:spPr bwMode="auto">
          <a:xfrm>
            <a:off x="1600200" y="5943600"/>
            <a:ext cx="529023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Cấu</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tạo</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cơ</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quan</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ốc</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sên</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Achatina</a:t>
            </a: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fulica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a:srcRect/>
          <a:stretch>
            <a:fillRect/>
          </a:stretch>
        </p:blipFill>
        <p:spPr bwMode="auto">
          <a:xfrm>
            <a:off x="1066800" y="762000"/>
            <a:ext cx="7171891" cy="4267200"/>
          </a:xfrm>
          <a:prstGeom prst="rect">
            <a:avLst/>
          </a:prstGeom>
          <a:noFill/>
          <a:ln w="9525">
            <a:noFill/>
            <a:miter lim="800000"/>
            <a:headEnd/>
            <a:tailEnd/>
          </a:ln>
          <a:effectLst/>
        </p:spPr>
      </p:pic>
      <p:sp>
        <p:nvSpPr>
          <p:cNvPr id="200707" name="Rectangle 3"/>
          <p:cNvSpPr>
            <a:spLocks noChangeArrowheads="1"/>
          </p:cNvSpPr>
          <p:nvPr/>
        </p:nvSpPr>
        <p:spPr bwMode="auto">
          <a:xfrm>
            <a:off x="2057400" y="5638800"/>
            <a:ext cx="6248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Cấu</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tạo</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cơ</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ốc</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nhồi</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(con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cái</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000" b="1" i="1" dirty="0" err="1" smtClean="0">
                <a:latin typeface="Times New Roman" pitchFamily="18" charset="0"/>
                <a:ea typeface="Times New Roman" pitchFamily="18" charset="0"/>
                <a:cs typeface="Times New Roman" pitchFamily="18" charset="0"/>
              </a:rPr>
              <a:t>Pila</a:t>
            </a:r>
            <a:r>
              <a:rPr lang="en-US" sz="2000" b="1" i="1" dirty="0" smtClean="0">
                <a:latin typeface="Times New Roman" pitchFamily="18" charset="0"/>
                <a:ea typeface="Times New Roman" pitchFamily="18" charset="0"/>
                <a:cs typeface="Times New Roman" pitchFamily="18" charset="0"/>
              </a:rPr>
              <a:t> </a:t>
            </a:r>
            <a:r>
              <a:rPr lang="en-US" sz="2000" b="1" i="1" dirty="0" err="1" smtClean="0">
                <a:latin typeface="Times New Roman" pitchFamily="18" charset="0"/>
                <a:ea typeface="Times New Roman" pitchFamily="18" charset="0"/>
                <a:cs typeface="Times New Roman" pitchFamily="18" charset="0"/>
              </a:rPr>
              <a:t>polita</a:t>
            </a:r>
            <a:endParaRPr lang="en-US" sz="2000" b="1" i="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2"/>
          <a:srcRect/>
          <a:stretch>
            <a:fillRect/>
          </a:stretch>
        </p:blipFill>
        <p:spPr bwMode="auto">
          <a:xfrm>
            <a:off x="609600" y="533400"/>
            <a:ext cx="8001000" cy="5530314"/>
          </a:xfrm>
          <a:prstGeom prst="rect">
            <a:avLst/>
          </a:prstGeom>
          <a:noFill/>
          <a:ln w="9525">
            <a:noFill/>
            <a:miter lim="800000"/>
            <a:headEnd/>
            <a:tailEnd/>
          </a:ln>
          <a:effectLst/>
        </p:spPr>
      </p:pic>
      <p:sp>
        <p:nvSpPr>
          <p:cNvPr id="201731" name="Rectangle 3"/>
          <p:cNvSpPr>
            <a:spLocks noChangeArrowheads="1"/>
          </p:cNvSpPr>
          <p:nvPr/>
        </p:nvSpPr>
        <p:spPr bwMode="auto">
          <a:xfrm>
            <a:off x="1600200" y="6019800"/>
            <a:ext cx="646202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Hệ</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tiêu</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hóa</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kinh</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tuần</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hoàn</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ốc</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nhồi</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lang="en-US" sz="2000" b="1" i="1" dirty="0" err="1" smtClean="0">
                <a:latin typeface="Times New Roman" pitchFamily="18" charset="0"/>
                <a:ea typeface="Times New Roman" pitchFamily="18" charset="0"/>
                <a:cs typeface="Times New Roman" pitchFamily="18" charset="0"/>
              </a:rPr>
              <a:t>Pila</a:t>
            </a:r>
            <a:r>
              <a:rPr lang="en-US" sz="2000" b="1" i="1" dirty="0" smtClean="0">
                <a:latin typeface="Times New Roman" pitchFamily="18" charset="0"/>
                <a:ea typeface="Times New Roman" pitchFamily="18" charset="0"/>
                <a:cs typeface="Times New Roman" pitchFamily="18" charset="0"/>
              </a:rPr>
              <a:t> </a:t>
            </a:r>
            <a:r>
              <a:rPr lang="en-US" sz="2000" b="1" i="1" dirty="0" err="1" smtClean="0">
                <a:latin typeface="Times New Roman" pitchFamily="18" charset="0"/>
                <a:ea typeface="Times New Roman" pitchFamily="18" charset="0"/>
                <a:cs typeface="Times New Roman" pitchFamily="18" charset="0"/>
              </a:rPr>
              <a:t>polita</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457200"/>
            <a:ext cx="4953000" cy="523220"/>
          </a:xfrm>
          <a:prstGeom prst="rect">
            <a:avLst/>
          </a:prstGeom>
        </p:spPr>
        <p:txBody>
          <a:bodyPr wrap="square">
            <a:spAutoFit/>
          </a:bodyPr>
          <a:lstStyle/>
          <a:p>
            <a:pPr algn="ct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Gastropoda</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5" name="Rectangle 4"/>
          <p:cNvSpPr/>
          <p:nvPr/>
        </p:nvSpPr>
        <p:spPr>
          <a:xfrm>
            <a:off x="533400" y="1447800"/>
            <a:ext cx="4495800" cy="4801314"/>
          </a:xfrm>
          <a:prstGeom prst="rect">
            <a:avLst/>
          </a:prstGeom>
        </p:spPr>
        <p:txBody>
          <a:bodyPr wrap="square">
            <a:spAutoFit/>
          </a:bodyPr>
          <a:lstStyle/>
          <a:p>
            <a:pPr algn="just"/>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Hệ</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tuần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hoàn</a:t>
            </a:r>
            <a:r>
              <a:rPr lang="en-US" sz="1600" b="1" dirty="0" smtClean="0">
                <a:latin typeface="Times New Roman" pitchFamily="18" charset="0"/>
                <a:cs typeface="Times New Roman" pitchFamily="18" charset="0"/>
              </a:rPr>
              <a:t>: </a:t>
            </a:r>
          </a:p>
          <a:p>
            <a:pPr algn="just"/>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Động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vật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hệ</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tuần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hoàn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hở</a:t>
            </a:r>
            <a:r>
              <a:rPr lang="vi-VN" sz="1600" dirty="0" smtClean="0">
                <a:latin typeface="Times New Roman" pitchFamily="18" charset="0"/>
                <a:cs typeface="Times New Roman" pitchFamily="18" charset="0"/>
              </a:rPr>
              <a:t>. Máu </a:t>
            </a:r>
            <a:r>
              <a:rPr lang="en-US" sz="1600" dirty="0" smtClean="0">
                <a:latin typeface="Times New Roman" pitchFamily="18" charset="0"/>
                <a:cs typeface="Times New Roman" pitchFamily="18" charset="0"/>
              </a:rPr>
              <a:t>k</a:t>
            </a:r>
            <a:r>
              <a:rPr lang="vi-VN" sz="1600" dirty="0" smtClean="0">
                <a:latin typeface="Times New Roman" pitchFamily="18" charset="0"/>
                <a:cs typeface="Times New Roman" pitchFamily="18" charset="0"/>
              </a:rPr>
              <a:t>hông có màu, nhịp tim thay đổi tuỳ loài (20 - 40 lần/phút ở nhiệt độ 20</a:t>
            </a:r>
            <a:r>
              <a:rPr lang="vi-VN" sz="1600" baseline="30000" dirty="0" smtClean="0">
                <a:latin typeface="Times New Roman" pitchFamily="18" charset="0"/>
                <a:cs typeface="Times New Roman" pitchFamily="18" charset="0"/>
              </a:rPr>
              <a:t>0</a:t>
            </a:r>
            <a:r>
              <a:rPr lang="vi-VN" sz="1600" dirty="0" smtClean="0">
                <a:latin typeface="Times New Roman" pitchFamily="18" charset="0"/>
                <a:cs typeface="Times New Roman" pitchFamily="18" charset="0"/>
              </a:rPr>
              <a:t>C).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Tim có 1 tâm thất với 1 hay 2 tâm nhĩ, màu nâu nhạt nằm trong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bao tim trong suốt.</a:t>
            </a:r>
            <a:endParaRPr lang="en-US" sz="1600"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 </a:t>
            </a:r>
            <a:r>
              <a:rPr lang="vi-VN" sz="1600" b="1" dirty="0" smtClean="0">
                <a:latin typeface="Times New Roman" pitchFamily="18" charset="0"/>
                <a:cs typeface="Times New Roman" pitchFamily="18" charset="0"/>
              </a:rPr>
              <a:t>Hệ hô hấp của chân bụng</a:t>
            </a:r>
            <a:r>
              <a:rPr lang="en-US" sz="1600" b="1"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 M</a:t>
            </a:r>
            <a:r>
              <a:rPr lang="vi-VN" sz="1600" dirty="0" smtClean="0">
                <a:latin typeface="Times New Roman" pitchFamily="18" charset="0"/>
                <a:cs typeface="Times New Roman" pitchFamily="18" charset="0"/>
              </a:rPr>
              <a:t>ang lá đối hay phổi. Mang đặc trưng cho chân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bụng sống dưới nước có từ 1 đến 2 mang hướng về phía trước và phía sau cơ thể.</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Một số chân bụng chuyển sang đời sống trên cạn th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 cơ quan hô hấp là phổi (một số</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loài sống ở nước vẫn có phổi) </a:t>
            </a:r>
            <a:endParaRPr lang="en-US" sz="1600" dirty="0" smtClean="0">
              <a:latin typeface="Times New Roman" pitchFamily="18" charset="0"/>
              <a:cs typeface="Times New Roman" pitchFamily="18" charset="0"/>
            </a:endParaRPr>
          </a:p>
          <a:p>
            <a:pPr algn="just"/>
            <a:r>
              <a:rPr lang="vi-VN" sz="1600" dirty="0" smtClean="0">
                <a:latin typeface="Times New Roman" pitchFamily="18" charset="0"/>
                <a:cs typeface="Times New Roman" pitchFamily="18" charset="0"/>
              </a:rPr>
              <a:t>Ngoài ra nhiều loài chân bụng có cơ quan hô</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thay đổi, các phần phụ thứ sinh mọc ra trên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bề mặt cơ thể. Số lượng và vị trí của mang quyết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định số lượng và vị trí của tâm nhĩ, có liên quan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đến lần quay 1800 và lần quay nhả xoắn điều hoà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tiến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hoá của động vật chân bụng</a:t>
            </a:r>
            <a:endParaRPr lang="en-US" sz="1600" dirty="0" smtClean="0">
              <a:latin typeface="Times New Roman" pitchFamily="18" charset="0"/>
              <a:cs typeface="Times New Roman" pitchFamily="18" charset="0"/>
            </a:endParaRPr>
          </a:p>
          <a:p>
            <a:endParaRPr lang="en-US" dirty="0" smtClean="0"/>
          </a:p>
        </p:txBody>
      </p:sp>
      <p:sp>
        <p:nvSpPr>
          <p:cNvPr id="7" name="Rectangle 6"/>
          <p:cNvSpPr/>
          <p:nvPr/>
        </p:nvSpPr>
        <p:spPr>
          <a:xfrm>
            <a:off x="5257800" y="5029200"/>
            <a:ext cx="3657600" cy="1384995"/>
          </a:xfrm>
          <a:prstGeom prst="rect">
            <a:avLst/>
          </a:prstGeom>
        </p:spPr>
        <p:txBody>
          <a:bodyPr wrap="square">
            <a:spAutoFit/>
          </a:bodyPr>
          <a:lstStyle/>
          <a:p>
            <a:pPr algn="ctr"/>
            <a:r>
              <a:rPr lang="en-US" sz="1400" b="1" dirty="0" err="1" smtClean="0">
                <a:latin typeface="Times New Roman" pitchFamily="18" charset="0"/>
                <a:cs typeface="Times New Roman" pitchFamily="18" charset="0"/>
              </a:rPr>
              <a:t>Tiến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hoá</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của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mang</a:t>
            </a:r>
            <a:r>
              <a:rPr lang="en-US" sz="1400" b="1" dirty="0" smtClean="0">
                <a:latin typeface="Times New Roman" pitchFamily="18" charset="0"/>
                <a:cs typeface="Times New Roman" pitchFamily="18" charset="0"/>
              </a:rPr>
              <a:t> ở </a:t>
            </a:r>
            <a:r>
              <a:rPr lang="en-US" sz="1400" b="1" dirty="0" err="1" smtClean="0">
                <a:latin typeface="Times New Roman" pitchFamily="18" charset="0"/>
                <a:cs typeface="Times New Roman" pitchFamily="18" charset="0"/>
              </a:rPr>
              <a:t>Chân</a:t>
            </a:r>
            <a:endParaRPr lang="en-US" sz="1400" b="1" dirty="0" smtClean="0">
              <a:latin typeface="Times New Roman" pitchFamily="18" charset="0"/>
              <a:cs typeface="Times New Roman" pitchFamily="18" charset="0"/>
            </a:endParaRPr>
          </a:p>
          <a:p>
            <a:pPr algn="ctr"/>
            <a:r>
              <a:rPr lang="en-US" sz="1400" b="1" dirty="0" err="1" smtClean="0">
                <a:latin typeface="Times New Roman" pitchFamily="18" charset="0"/>
                <a:cs typeface="Times New Roman" pitchFamily="18" charset="0"/>
              </a:rPr>
              <a:t>bụng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theo</a:t>
            </a:r>
            <a:r>
              <a:rPr lang="en-US" sz="1400" b="1" dirty="0" smtClean="0">
                <a:latin typeface="Times New Roman" pitchFamily="18" charset="0"/>
                <a:cs typeface="Times New Roman" pitchFamily="18" charset="0"/>
              </a:rPr>
              <a:t> Hickman)</a:t>
            </a:r>
          </a:p>
          <a:p>
            <a:pPr algn="ctr"/>
            <a:r>
              <a:rPr lang="vi-VN" sz="1400" dirty="0" smtClean="0">
                <a:latin typeface="Times New Roman" pitchFamily="18" charset="0"/>
                <a:cs typeface="Times New Roman" pitchFamily="18" charset="0"/>
              </a:rPr>
              <a:t>A. Tổ tiên đối xứng 2 bên</a:t>
            </a:r>
          </a:p>
          <a:p>
            <a:pPr algn="ctr"/>
            <a:r>
              <a:rPr lang="vi-VN" sz="1400" dirty="0" smtClean="0">
                <a:latin typeface="Times New Roman" pitchFamily="18" charset="0"/>
                <a:cs typeface="Times New Roman" pitchFamily="18" charset="0"/>
              </a:rPr>
              <a:t>B. Mất đối xứng, một mang bị tiêu giảm;</a:t>
            </a:r>
            <a:r>
              <a:rPr lang="en-US" sz="1400" dirty="0" smtClean="0">
                <a:latin typeface="Times New Roman" pitchFamily="18" charset="0"/>
                <a:cs typeface="Times New Roman" pitchFamily="18" charset="0"/>
              </a:rPr>
              <a:t> </a:t>
            </a:r>
          </a:p>
          <a:p>
            <a:pPr algn="ctr"/>
            <a:r>
              <a:rPr lang="en-US" sz="1400" dirty="0" smtClean="0">
                <a:latin typeface="Times New Roman" pitchFamily="18" charset="0"/>
                <a:cs typeface="Times New Roman" pitchFamily="18" charset="0"/>
              </a:rPr>
              <a:t>C.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còn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triển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gắn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biểu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xoang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áo</a:t>
            </a:r>
            <a:r>
              <a:rPr lang="en-US" sz="1400" dirty="0" smtClean="0">
                <a:latin typeface="Times New Roman" pitchFamily="18" charset="0"/>
                <a:cs typeface="Times New Roman" pitchFamily="18" charset="0"/>
              </a:rPr>
              <a:t> 1. </a:t>
            </a:r>
            <a:r>
              <a:rPr lang="en-US" sz="1400" dirty="0" err="1" smtClean="0">
                <a:latin typeface="Times New Roman" pitchFamily="18" charset="0"/>
                <a:cs typeface="Times New Roman" pitchFamily="18" charset="0"/>
              </a:rPr>
              <a:t>Mang</a:t>
            </a:r>
            <a:r>
              <a:rPr lang="en-US" sz="1400" dirty="0" smtClean="0">
                <a:latin typeface="Times New Roman" pitchFamily="18" charset="0"/>
                <a:cs typeface="Times New Roman" pitchFamily="18" charset="0"/>
              </a:rPr>
              <a:t>; 2. </a:t>
            </a:r>
            <a:r>
              <a:rPr lang="en-US" sz="1400" dirty="0" err="1" smtClean="0">
                <a:latin typeface="Times New Roman" pitchFamily="18" charset="0"/>
                <a:cs typeface="Times New Roman" pitchFamily="18" charset="0"/>
              </a:rPr>
              <a:t>Xoang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áo</a:t>
            </a:r>
            <a:r>
              <a:rPr lang="en-US" sz="1400" dirty="0" smtClean="0">
                <a:latin typeface="Times New Roman" pitchFamily="18" charset="0"/>
                <a:cs typeface="Times New Roman" pitchFamily="18" charset="0"/>
              </a:rPr>
              <a:t>; 3. </a:t>
            </a:r>
            <a:r>
              <a:rPr lang="en-US" sz="1400" dirty="0" err="1" smtClean="0">
                <a:latin typeface="Times New Roman" pitchFamily="18" charset="0"/>
                <a:cs typeface="Times New Roman" pitchFamily="18" charset="0"/>
              </a:rPr>
              <a:t>Ruột</a:t>
            </a:r>
            <a:endParaRPr lang="en-US" sz="1400" dirty="0">
              <a:latin typeface="Times New Roman" pitchFamily="18" charset="0"/>
              <a:cs typeface="Times New Roman" pitchFamily="18" charset="0"/>
            </a:endParaRPr>
          </a:p>
        </p:txBody>
      </p:sp>
      <p:pic>
        <p:nvPicPr>
          <p:cNvPr id="191489" name="Picture 1"/>
          <p:cNvPicPr>
            <a:picLocks noChangeAspect="1" noChangeArrowheads="1"/>
          </p:cNvPicPr>
          <p:nvPr/>
        </p:nvPicPr>
        <p:blipFill>
          <a:blip r:embed="rId2"/>
          <a:srcRect/>
          <a:stretch>
            <a:fillRect/>
          </a:stretch>
        </p:blipFill>
        <p:spPr bwMode="auto">
          <a:xfrm>
            <a:off x="5486400" y="1066800"/>
            <a:ext cx="3352800" cy="3914775"/>
          </a:xfrm>
          <a:prstGeom prst="rect">
            <a:avLst/>
          </a:prstGeom>
          <a:noFill/>
          <a:ln w="9525">
            <a:noFill/>
            <a:miter lim="800000"/>
            <a:headEnd/>
            <a:tailEnd/>
          </a:ln>
          <a:effectLst/>
        </p:spPr>
      </p:pic>
      <p:sp>
        <p:nvSpPr>
          <p:cNvPr id="8" name="Rectangle 7"/>
          <p:cNvSpPr/>
          <p:nvPr/>
        </p:nvSpPr>
        <p:spPr>
          <a:xfrm>
            <a:off x="2438400" y="990600"/>
            <a:ext cx="3018775" cy="369332"/>
          </a:xfrm>
          <a:prstGeom prst="rect">
            <a:avLst/>
          </a:prstGeom>
        </p:spPr>
        <p:txBody>
          <a:bodyPr wrap="none">
            <a:spAutoFit/>
          </a:bodyPr>
          <a:lstStyle/>
          <a:p>
            <a:pPr algn="ctr"/>
            <a:r>
              <a:rPr lang="en-US" b="1" dirty="0" smtClean="0">
                <a:latin typeface="Times New Roman" pitchFamily="18" charset="0"/>
                <a:cs typeface="Times New Roman" pitchFamily="18" charset="0"/>
              </a:rPr>
              <a:t>I</a:t>
            </a:r>
            <a:r>
              <a:rPr lang="en-US" b="1" i="1"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Đặc điểm cấu tạo và sinh </a:t>
            </a:r>
            <a:r>
              <a:rPr lang="en-US" b="1" i="1" dirty="0" err="1" smtClean="0">
                <a:latin typeface="Times New Roman" pitchFamily="18" charset="0"/>
                <a:cs typeface="Times New Roman" pitchFamily="18" charset="0"/>
              </a:rPr>
              <a:t>lý</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051560"/>
          </a:xfrm>
        </p:spPr>
        <p:txBody>
          <a:bodyPr>
            <a:normAutofit/>
          </a:bodyPr>
          <a:lstStyle/>
          <a:p>
            <a:r>
              <a:rPr lang="en-US" sz="2400" dirty="0" smtClean="0">
                <a:solidFill>
                  <a:schemeClr val="tx1"/>
                </a:solidFill>
                <a:latin typeface="Times New Roman" pitchFamily="18" charset="0"/>
                <a:cs typeface="Times New Roman" pitchFamily="18" charset="0"/>
              </a:rPr>
              <a:t>3.1.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đặt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Mollusca</a:t>
            </a:r>
            <a:endParaRPr lang="en-US" sz="2400" dirty="0">
              <a:solidFill>
                <a:schemeClr val="tx1"/>
              </a:solidFill>
              <a:latin typeface="Times New Roman" pitchFamily="18" charset="0"/>
              <a:cs typeface="Times New Roman" pitchFamily="18" charset="0"/>
            </a:endParaRPr>
          </a:p>
        </p:txBody>
      </p:sp>
      <p:sp>
        <p:nvSpPr>
          <p:cNvPr id="7" name="Rectangle 6"/>
          <p:cNvSpPr/>
          <p:nvPr/>
        </p:nvSpPr>
        <p:spPr>
          <a:xfrm>
            <a:off x="381000" y="1295400"/>
            <a:ext cx="8382000" cy="3901068"/>
          </a:xfrm>
          <a:prstGeom prst="rect">
            <a:avLst/>
          </a:prstGeom>
        </p:spPr>
        <p:txBody>
          <a:bodyPr wrap="square">
            <a:spAutoFit/>
          </a:bodyPr>
          <a:lstStyle/>
          <a:p>
            <a:pPr algn="just">
              <a:lnSpc>
                <a:spcPct val="125000"/>
              </a:lnSpc>
            </a:pPr>
            <a:r>
              <a:rPr lang="vi-VN" b="1" dirty="0" smtClean="0">
                <a:latin typeface="Times New Roman" pitchFamily="18" charset="0"/>
                <a:cs typeface="Times New Roman" pitchFamily="18" charset="0"/>
              </a:rPr>
              <a:t>2)</a:t>
            </a:r>
            <a:r>
              <a:rPr lang="vi-VN" dirty="0" smtClean="0">
                <a:latin typeface="Times New Roman" pitchFamily="18" charset="0"/>
                <a:cs typeface="Times New Roman" pitchFamily="18" charset="0"/>
              </a:rPr>
              <a:t> Chân được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thành ở mặt bụng, có một số chức phận nhưng quan 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chuyển</a:t>
            </a:r>
            <a:r>
              <a:rPr lang="en-US" dirty="0" smtClean="0">
                <a:latin typeface="Times New Roman" pitchFamily="18" charset="0"/>
                <a:cs typeface="Times New Roman" pitchFamily="18" charset="0"/>
              </a:rPr>
              <a:t>.</a:t>
            </a:r>
          </a:p>
          <a:p>
            <a:pPr algn="just">
              <a:lnSpc>
                <a:spcPct val="125000"/>
              </a:lnSpc>
            </a:pPr>
            <a:r>
              <a:rPr lang="vi-VN" b="1" dirty="0" smtClean="0">
                <a:latin typeface="Times New Roman" pitchFamily="18" charset="0"/>
                <a:cs typeface="Times New Roman" pitchFamily="18" charset="0"/>
              </a:rPr>
              <a:t>3) </a:t>
            </a:r>
            <a:r>
              <a:rPr lang="vi-VN" dirty="0" smtClean="0">
                <a:latin typeface="Times New Roman" pitchFamily="18" charset="0"/>
                <a:cs typeface="Times New Roman" pitchFamily="18" charset="0"/>
              </a:rPr>
              <a:t>Có một cơ quan đặc trưng nằm ở mặt lưng là áo, có xoang áo bao lấy mang</a:t>
            </a:r>
            <a:r>
              <a:rPr lang="en-US" dirty="0" smtClean="0">
                <a:latin typeface="Times New Roman" pitchFamily="18" charset="0"/>
                <a:cs typeface="Times New Roman" pitchFamily="18" charset="0"/>
              </a:rPr>
              <a:t> hay </a:t>
            </a:r>
            <a:r>
              <a:rPr lang="en-US" dirty="0" err="1" smtClean="0">
                <a:latin typeface="Times New Roman" pitchFamily="18" charset="0"/>
                <a:cs typeface="Times New Roman" pitchFamily="18" charset="0"/>
              </a:rPr>
              <a:t>phổi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vỏ</a:t>
            </a:r>
            <a:r>
              <a:rPr lang="en-US" dirty="0" smtClean="0">
                <a:latin typeface="Times New Roman" pitchFamily="18" charset="0"/>
                <a:cs typeface="Times New Roman" pitchFamily="18" charset="0"/>
              </a:rPr>
              <a:t>.</a:t>
            </a:r>
          </a:p>
          <a:p>
            <a:pPr algn="just">
              <a:lnSpc>
                <a:spcPct val="125000"/>
              </a:lnSpc>
            </a:pPr>
            <a:r>
              <a:rPr lang="en-US" b="1"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tuyến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nhầy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a:t>
            </a:r>
          </a:p>
          <a:p>
            <a:pPr algn="just">
              <a:lnSpc>
                <a:spcPct val="125000"/>
              </a:lnSpc>
            </a:pPr>
            <a:r>
              <a:rPr lang="vi-VN" b="1" dirty="0" smtClean="0">
                <a:latin typeface="Times New Roman" pitchFamily="18" charset="0"/>
                <a:cs typeface="Times New Roman" pitchFamily="18" charset="0"/>
              </a:rPr>
              <a:t>5)</a:t>
            </a:r>
            <a:r>
              <a:rPr lang="vi-VN" dirty="0" smtClean="0">
                <a:latin typeface="Times New Roman" pitchFamily="18" charset="0"/>
                <a:cs typeface="Times New Roman" pitchFamily="18" charset="0"/>
              </a:rPr>
              <a:t> Xoang cơ thể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lại là xoang bao tim và một số phần khác như xoang thận.</a:t>
            </a:r>
          </a:p>
          <a:p>
            <a:pPr algn="just">
              <a:lnSpc>
                <a:spcPct val="125000"/>
              </a:lnSpc>
            </a:pPr>
            <a:r>
              <a:rPr lang="vi-VN" b="1" dirty="0" smtClean="0">
                <a:latin typeface="Times New Roman" pitchFamily="18" charset="0"/>
                <a:cs typeface="Times New Roman" pitchFamily="18" charset="0"/>
              </a:rPr>
              <a:t>6) </a:t>
            </a:r>
            <a:r>
              <a:rPr lang="vi-VN" dirty="0" smtClean="0">
                <a:latin typeface="Times New Roman" pitchFamily="18" charset="0"/>
                <a:cs typeface="Times New Roman" pitchFamily="18" charset="0"/>
              </a:rPr>
              <a:t>Hệ tiêu hoá cấu tạo hoàn ch</a:t>
            </a:r>
            <a:r>
              <a:rPr lang="en-US" dirty="0" smtClean="0">
                <a:latin typeface="Times New Roman" pitchFamily="18" charset="0"/>
                <a:cs typeface="Times New Roman" pitchFamily="18" charset="0"/>
              </a:rPr>
              <a:t>ỉ</a:t>
            </a:r>
            <a:r>
              <a:rPr lang="vi-VN" dirty="0" smtClean="0">
                <a:latin typeface="Times New Roman" pitchFamily="18" charset="0"/>
                <a:cs typeface="Times New Roman" pitchFamily="18" charset="0"/>
              </a:rPr>
              <a:t>nh, ở miệng có các lưỡi gai (radula)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hậu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môn thường đổ vào xoang áo.</a:t>
            </a:r>
          </a:p>
          <a:p>
            <a:pPr algn="just">
              <a:lnSpc>
                <a:spcPct val="125000"/>
              </a:lnSpc>
            </a:pPr>
            <a:r>
              <a:rPr lang="vi-VN" b="1" dirty="0" smtClean="0">
                <a:latin typeface="Times New Roman" pitchFamily="18" charset="0"/>
                <a:cs typeface="Times New Roman" pitchFamily="18" charset="0"/>
              </a:rPr>
              <a:t>7)</a:t>
            </a:r>
            <a:r>
              <a:rPr lang="vi-VN" dirty="0" smtClean="0">
                <a:latin typeface="Times New Roman" pitchFamily="18" charset="0"/>
                <a:cs typeface="Times New Roman" pitchFamily="18" charset="0"/>
              </a:rPr>
              <a:t> Hệ tuần hoàn hở (trừ Chân đầu là tuần hoàn kín), tim thường có 3 buồng. </a:t>
            </a:r>
            <a:r>
              <a:rPr lang="en-US" dirty="0" smtClean="0">
                <a:latin typeface="Times New Roman" pitchFamily="18" charset="0"/>
                <a:cs typeface="Times New Roman" pitchFamily="18" charset="0"/>
              </a:rPr>
              <a:t>H</a:t>
            </a:r>
            <a:r>
              <a:rPr lang="vi-VN" dirty="0" smtClean="0">
                <a:latin typeface="Times New Roman" pitchFamily="18" charset="0"/>
                <a:cs typeface="Times New Roman" pitchFamily="18" charset="0"/>
              </a:rPr>
              <a:t>ệ</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mạch gồm các động mạch, tĩnh mạch, mao mạch và có sắc tố hô hấp trong máu.</a:t>
            </a:r>
          </a:p>
          <a:p>
            <a:pPr algn="just">
              <a:lnSpc>
                <a:spcPct val="125000"/>
              </a:lnSpc>
            </a:pPr>
            <a:r>
              <a:rPr lang="vi-VN" b="1" dirty="0" smtClean="0">
                <a:latin typeface="Times New Roman" pitchFamily="18" charset="0"/>
                <a:cs typeface="Times New Roman" pitchFamily="18" charset="0"/>
              </a:rPr>
              <a:t>8)</a:t>
            </a:r>
            <a:r>
              <a:rPr lang="vi-VN" dirty="0" smtClean="0">
                <a:latin typeface="Times New Roman" pitchFamily="18" charset="0"/>
                <a:cs typeface="Times New Roman" pitchFamily="18" charset="0"/>
              </a:rPr>
              <a:t> Hô hấp bằng mang, phổi nằm trong xoang áo, một số hô hấp qua bề mặt 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381000"/>
            <a:ext cx="4465518"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Gastropoda</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3" name="Rectangle 2"/>
          <p:cNvSpPr/>
          <p:nvPr/>
        </p:nvSpPr>
        <p:spPr>
          <a:xfrm>
            <a:off x="381000" y="990600"/>
            <a:ext cx="8305800" cy="2339102"/>
          </a:xfrm>
          <a:prstGeom prst="rect">
            <a:avLst/>
          </a:prstGeom>
        </p:spPr>
        <p:txBody>
          <a:bodyPr wrap="square">
            <a:spAutoFit/>
          </a:bodyPr>
          <a:lstStyle/>
          <a:p>
            <a:pPr algn="just"/>
            <a:r>
              <a:rPr lang="en-US" b="1" dirty="0" smtClean="0"/>
              <a:t>- </a:t>
            </a:r>
            <a:r>
              <a:rPr lang="vi-VN" sz="1600" b="1" dirty="0" smtClean="0">
                <a:latin typeface="Times New Roman" pitchFamily="18" charset="0"/>
                <a:cs typeface="Times New Roman" pitchFamily="18" charset="0"/>
              </a:rPr>
              <a:t>Hệ thần kinh và giác quan: </a:t>
            </a:r>
            <a:r>
              <a:rPr lang="vi-VN" sz="1600" dirty="0" smtClean="0">
                <a:latin typeface="Times New Roman" pitchFamily="18" charset="0"/>
                <a:cs typeface="Times New Roman" pitchFamily="18" charset="0"/>
              </a:rPr>
              <a:t>Ở mức độ cấu trúc hạch thần kinh phân tán.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Cấu tạo phổ biến gồm có 5 đôi hạch lớn</a:t>
            </a:r>
            <a:r>
              <a:rPr lang="en-US" sz="1600" dirty="0" smtClean="0">
                <a:latin typeface="Times New Roman" pitchFamily="18" charset="0"/>
                <a:cs typeface="Times New Roman" pitchFamily="18" charset="0"/>
              </a:rPr>
              <a:t>:</a:t>
            </a:r>
            <a:r>
              <a:rPr lang="vi-VN" sz="1600" dirty="0" smtClean="0">
                <a:latin typeface="Times New Roman" pitchFamily="18" charset="0"/>
                <a:cs typeface="Times New Roman" pitchFamily="18" charset="0"/>
              </a:rPr>
              <a:t>1- n</a:t>
            </a:r>
            <a:r>
              <a:rPr lang="en-US" sz="1600" dirty="0" err="1" smtClean="0">
                <a:latin typeface="Times New Roman" pitchFamily="18" charset="0"/>
                <a:cs typeface="Times New Roman" pitchFamily="18" charset="0"/>
              </a:rPr>
              <a:t>ão</a:t>
            </a:r>
            <a:r>
              <a:rPr lang="vi-VN" sz="1600" dirty="0" smtClean="0">
                <a:latin typeface="Times New Roman" pitchFamily="18" charset="0"/>
                <a:cs typeface="Times New Roman" pitchFamily="18" charset="0"/>
              </a:rPr>
              <a:t> nằm phía trên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hầu điều khiển các hoạt động của giác quan phần đầu, thành hầu và b</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nang, 2 -hạch chân điều khiển chân, 3 - hạch áo điều khiển cơ quan áo, 4 - hạch mang điều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khiển mang và osphradium và 5 - hạch nội quan điều khiển khối nội quan.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Một số</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khác c</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có thêm các hạch phụ như hạch miệng, hạch osphradi.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M</a:t>
            </a:r>
            <a:r>
              <a:rPr lang="vi-VN" sz="1600" dirty="0" smtClean="0">
                <a:latin typeface="Times New Roman" pitchFamily="18" charset="0"/>
                <a:cs typeface="Times New Roman" pitchFamily="18" charset="0"/>
              </a:rPr>
              <a:t>ột số chân bụng c</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có dấu vết của hạch thần kinh kép hay tập trung cao độ các</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hạch quanh vùng hầu. </a:t>
            </a:r>
            <a:endParaRPr lang="en-US" sz="1600" dirty="0" smtClean="0">
              <a:latin typeface="Times New Roman" pitchFamily="18" charset="0"/>
              <a:cs typeface="Times New Roman" pitchFamily="18" charset="0"/>
            </a:endParaRPr>
          </a:p>
          <a:p>
            <a:pPr algn="just"/>
            <a:r>
              <a:rPr lang="vi-VN" sz="1600" dirty="0" smtClean="0">
                <a:latin typeface="Times New Roman" pitchFamily="18" charset="0"/>
                <a:cs typeface="Times New Roman" pitchFamily="18" charset="0"/>
              </a:rPr>
              <a:t>Do hiện tượng xoắn vặn cơ thể nên hệ thần kinh bị bắt chéo,</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rất đặc trưng cho chân bụng</a:t>
            </a:r>
            <a:endParaRPr lang="en-US" sz="1600" dirty="0">
              <a:latin typeface="Times New Roman" pitchFamily="18" charset="0"/>
              <a:cs typeface="Times New Roman" pitchFamily="18" charset="0"/>
            </a:endParaRPr>
          </a:p>
        </p:txBody>
      </p:sp>
      <p:pic>
        <p:nvPicPr>
          <p:cNvPr id="195585" name="Picture 1"/>
          <p:cNvPicPr>
            <a:picLocks noChangeAspect="1" noChangeArrowheads="1"/>
          </p:cNvPicPr>
          <p:nvPr/>
        </p:nvPicPr>
        <p:blipFill>
          <a:blip r:embed="rId3"/>
          <a:srcRect/>
          <a:stretch>
            <a:fillRect/>
          </a:stretch>
        </p:blipFill>
        <p:spPr bwMode="auto">
          <a:xfrm>
            <a:off x="1600200" y="3352800"/>
            <a:ext cx="5915025" cy="2276475"/>
          </a:xfrm>
          <a:prstGeom prst="rect">
            <a:avLst/>
          </a:prstGeom>
          <a:noFill/>
          <a:ln w="9525">
            <a:noFill/>
            <a:miter lim="800000"/>
            <a:headEnd/>
            <a:tailEnd/>
          </a:ln>
          <a:effectLst/>
        </p:spPr>
      </p:pic>
      <p:sp>
        <p:nvSpPr>
          <p:cNvPr id="5" name="Rectangle 4"/>
          <p:cNvSpPr/>
          <p:nvPr/>
        </p:nvSpPr>
        <p:spPr>
          <a:xfrm>
            <a:off x="609600" y="5410200"/>
            <a:ext cx="8077200" cy="1169551"/>
          </a:xfrm>
          <a:prstGeom prst="rect">
            <a:avLst/>
          </a:prstGeom>
        </p:spPr>
        <p:txBody>
          <a:bodyPr wrap="square">
            <a:spAutoFit/>
          </a:bodyPr>
          <a:lstStyle/>
          <a:p>
            <a:pPr algn="ctr"/>
            <a:r>
              <a:rPr lang="en-US" sz="1400" b="1" dirty="0" err="1" smtClean="0">
                <a:latin typeface="Times New Roman" pitchFamily="18" charset="0"/>
                <a:cs typeface="Times New Roman" pitchFamily="18" charset="0"/>
              </a:rPr>
              <a:t>Hệ</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thần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kinh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của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một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số</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Chân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bụng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từ</a:t>
            </a:r>
            <a:r>
              <a:rPr lang="en-US" sz="1400" b="1" dirty="0" smtClean="0">
                <a:latin typeface="Times New Roman" pitchFamily="18" charset="0"/>
                <a:cs typeface="Times New Roman" pitchFamily="18" charset="0"/>
              </a:rPr>
              <a:t> Barnes)</a:t>
            </a:r>
          </a:p>
          <a:p>
            <a:pPr algn="ctr"/>
            <a:r>
              <a:rPr lang="vi-VN" sz="1400" dirty="0" smtClean="0">
                <a:latin typeface="Times New Roman" pitchFamily="18" charset="0"/>
                <a:cs typeface="Times New Roman" pitchFamily="18" charset="0"/>
              </a:rPr>
              <a:t>A. Bào ngư; B. </a:t>
            </a:r>
            <a:r>
              <a:rPr lang="vi-VN" sz="1400" i="1" dirty="0" smtClean="0">
                <a:latin typeface="Times New Roman" pitchFamily="18" charset="0"/>
                <a:cs typeface="Times New Roman" pitchFamily="18" charset="0"/>
              </a:rPr>
              <a:t>Busycon; C. Helix; D. Aplysia. </a:t>
            </a:r>
            <a:endParaRPr lang="en-US" sz="1400" i="1" dirty="0" smtClean="0">
              <a:latin typeface="Times New Roman" pitchFamily="18" charset="0"/>
              <a:cs typeface="Times New Roman" pitchFamily="18" charset="0"/>
            </a:endParaRPr>
          </a:p>
          <a:p>
            <a:pPr algn="ctr"/>
            <a:r>
              <a:rPr lang="vi-VN" sz="1400" dirty="0" smtClean="0">
                <a:latin typeface="Times New Roman" pitchFamily="18" charset="0"/>
                <a:cs typeface="Times New Roman" pitchFamily="18" charset="0"/>
              </a:rPr>
              <a:t>1. Hạch n</a:t>
            </a:r>
            <a:r>
              <a:rPr lang="en-US" sz="1400" dirty="0" smtClean="0">
                <a:latin typeface="Times New Roman" pitchFamily="18" charset="0"/>
                <a:cs typeface="Times New Roman" pitchFamily="18" charset="0"/>
              </a:rPr>
              <a:t>ã</a:t>
            </a:r>
            <a:r>
              <a:rPr lang="vi-VN" sz="1400" dirty="0" smtClean="0">
                <a:latin typeface="Times New Roman" pitchFamily="18" charset="0"/>
                <a:cs typeface="Times New Roman" pitchFamily="18" charset="0"/>
              </a:rPr>
              <a:t>o; 2. Hạch bên; 3. Hạch chân; 4. Hạch nội tạng;</a:t>
            </a:r>
          </a:p>
          <a:p>
            <a:pPr algn="ctr"/>
            <a:r>
              <a:rPr lang="en-US" sz="1400" dirty="0" smtClean="0">
                <a:latin typeface="Times New Roman" pitchFamily="18" charset="0"/>
                <a:cs typeface="Times New Roman" pitchFamily="18" charset="0"/>
              </a:rPr>
              <a:t>5. </a:t>
            </a:r>
            <a:r>
              <a:rPr lang="en-US" sz="1400" dirty="0" err="1" smtClean="0">
                <a:latin typeface="Times New Roman" pitchFamily="18" charset="0"/>
                <a:cs typeface="Times New Roman" pitchFamily="18" charset="0"/>
              </a:rPr>
              <a:t>Hạch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miệng</a:t>
            </a:r>
            <a:r>
              <a:rPr lang="en-US" sz="1400" dirty="0" smtClean="0">
                <a:latin typeface="Times New Roman" pitchFamily="18" charset="0"/>
                <a:cs typeface="Times New Roman" pitchFamily="18" charset="0"/>
              </a:rPr>
              <a:t>; 6. </a:t>
            </a:r>
            <a:r>
              <a:rPr lang="en-US" sz="1400" dirty="0" err="1" smtClean="0">
                <a:latin typeface="Times New Roman" pitchFamily="18" charset="0"/>
                <a:cs typeface="Times New Roman" pitchFamily="18" charset="0"/>
              </a:rPr>
              <a:t>Hạch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mang</a:t>
            </a:r>
            <a:r>
              <a:rPr lang="en-US" sz="1400" dirty="0" smtClean="0">
                <a:latin typeface="Times New Roman" pitchFamily="18" charset="0"/>
                <a:cs typeface="Times New Roman" pitchFamily="18" charset="0"/>
              </a:rPr>
              <a:t>; 7. </a:t>
            </a:r>
            <a:r>
              <a:rPr lang="en-US" sz="1400" dirty="0" err="1" smtClean="0">
                <a:latin typeface="Times New Roman" pitchFamily="18" charset="0"/>
                <a:cs typeface="Times New Roman" pitchFamily="18" charset="0"/>
              </a:rPr>
              <a:t>Hạch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chân</a:t>
            </a:r>
            <a:r>
              <a:rPr lang="en-US" sz="1400" dirty="0" smtClean="0">
                <a:latin typeface="Times New Roman" pitchFamily="18" charset="0"/>
                <a:cs typeface="Times New Roman" pitchFamily="18" charset="0"/>
              </a:rPr>
              <a:t> - </a:t>
            </a:r>
            <a:r>
              <a:rPr lang="en-US" sz="1400" dirty="0" err="1" smtClean="0">
                <a:latin typeface="Times New Roman" pitchFamily="18" charset="0"/>
                <a:cs typeface="Times New Roman" pitchFamily="18" charset="0"/>
              </a:rPr>
              <a:t>bên</a:t>
            </a:r>
            <a:r>
              <a:rPr lang="en-US" sz="1400" dirty="0" smtClean="0">
                <a:latin typeface="Times New Roman" pitchFamily="18" charset="0"/>
                <a:cs typeface="Times New Roman" pitchFamily="18" charset="0"/>
              </a:rPr>
              <a:t>; 8. </a:t>
            </a:r>
            <a:r>
              <a:rPr lang="en-US" sz="1400" dirty="0" err="1" smtClean="0">
                <a:latin typeface="Times New Roman" pitchFamily="18" charset="0"/>
                <a:cs typeface="Times New Roman" pitchFamily="18" charset="0"/>
              </a:rPr>
              <a:t>Dây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nội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tạng</a:t>
            </a:r>
            <a:r>
              <a:rPr lang="en-US" sz="1400" dirty="0" smtClean="0">
                <a:latin typeface="Times New Roman" pitchFamily="18" charset="0"/>
                <a:cs typeface="Times New Roman" pitchFamily="18" charset="0"/>
              </a:rPr>
              <a:t>; 9. </a:t>
            </a:r>
            <a:r>
              <a:rPr lang="en-US" sz="1400" dirty="0" err="1" smtClean="0">
                <a:latin typeface="Times New Roman" pitchFamily="18" charset="0"/>
                <a:cs typeface="Times New Roman" pitchFamily="18" charset="0"/>
              </a:rPr>
              <a:t>Dây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chân</a:t>
            </a:r>
            <a:r>
              <a:rPr lang="en-US" sz="1400" dirty="0" smtClean="0">
                <a:latin typeface="Times New Roman" pitchFamily="18" charset="0"/>
                <a:cs typeface="Times New Roman" pitchFamily="18" charset="0"/>
              </a:rPr>
              <a:t>; 10. </a:t>
            </a: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quản</a:t>
            </a:r>
            <a:r>
              <a:rPr lang="en-US" sz="1400" dirty="0" smtClean="0">
                <a:latin typeface="Times New Roman" pitchFamily="18" charset="0"/>
                <a:cs typeface="Times New Roman" pitchFamily="18" charset="0"/>
              </a:rPr>
              <a:t>; </a:t>
            </a:r>
          </a:p>
          <a:p>
            <a:pPr algn="ctr"/>
            <a:r>
              <a:rPr lang="en-US" sz="1400" dirty="0" smtClean="0">
                <a:latin typeface="Times New Roman" pitchFamily="18" charset="0"/>
                <a:cs typeface="Times New Roman" pitchFamily="18" charset="0"/>
              </a:rPr>
              <a:t>11. </a:t>
            </a:r>
            <a:r>
              <a:rPr lang="vi-VN" sz="1400" dirty="0" smtClean="0">
                <a:latin typeface="Times New Roman" pitchFamily="18" charset="0"/>
                <a:cs typeface="Times New Roman" pitchFamily="18" charset="0"/>
              </a:rPr>
              <a:t>V</a:t>
            </a:r>
            <a:r>
              <a:rPr lang="en-US" sz="1400" dirty="0" smtClean="0">
                <a:latin typeface="Times New Roman" pitchFamily="18" charset="0"/>
                <a:cs typeface="Times New Roman" pitchFamily="18" charset="0"/>
              </a:rPr>
              <a:t>ò</a:t>
            </a:r>
            <a:r>
              <a:rPr lang="vi-VN" sz="1400" dirty="0" smtClean="0">
                <a:latin typeface="Times New Roman" pitchFamily="18" charset="0"/>
                <a:cs typeface="Times New Roman" pitchFamily="18" charset="0"/>
              </a:rPr>
              <a:t>i; 12. Ống dẫn nước bọt; 13. Tuyến nước bọt</a:t>
            </a:r>
            <a:endParaRPr lang="en-US" sz="1400" dirty="0">
              <a:latin typeface="Times New Roman" pitchFamily="18" charset="0"/>
              <a:cs typeface="Times New Roman" pitchFamily="18" charset="0"/>
            </a:endParaRPr>
          </a:p>
        </p:txBody>
      </p:sp>
      <p:sp>
        <p:nvSpPr>
          <p:cNvPr id="6" name="Rectangle 5"/>
          <p:cNvSpPr/>
          <p:nvPr/>
        </p:nvSpPr>
        <p:spPr>
          <a:xfrm>
            <a:off x="2743200" y="762000"/>
            <a:ext cx="3018775" cy="369332"/>
          </a:xfrm>
          <a:prstGeom prst="rect">
            <a:avLst/>
          </a:prstGeom>
        </p:spPr>
        <p:txBody>
          <a:bodyPr wrap="none">
            <a:spAutoFit/>
          </a:bodyPr>
          <a:lstStyle/>
          <a:p>
            <a:pPr algn="ctr"/>
            <a:r>
              <a:rPr lang="en-US" b="1" dirty="0" smtClean="0">
                <a:latin typeface="Times New Roman" pitchFamily="18" charset="0"/>
                <a:cs typeface="Times New Roman" pitchFamily="18" charset="0"/>
              </a:rPr>
              <a:t>I</a:t>
            </a:r>
            <a:r>
              <a:rPr lang="en-US" b="1" i="1"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Đặc điểm cấu tạo và sinh </a:t>
            </a:r>
            <a:r>
              <a:rPr lang="en-US" b="1" i="1" dirty="0" err="1" smtClean="0">
                <a:latin typeface="Times New Roman" pitchFamily="18" charset="0"/>
                <a:cs typeface="Times New Roman" pitchFamily="18" charset="0"/>
              </a:rPr>
              <a:t>lý</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57200"/>
            <a:ext cx="4483151"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Gastropoda</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457200" y="1371600"/>
            <a:ext cx="8229600" cy="4017510"/>
          </a:xfrm>
          <a:prstGeom prst="rect">
            <a:avLst/>
          </a:prstGeom>
        </p:spPr>
        <p:txBody>
          <a:bodyPr wrap="square">
            <a:spAutoFit/>
          </a:bodyPr>
          <a:lstStyle/>
          <a:p>
            <a:pPr algn="just">
              <a:lnSpc>
                <a:spcPct val="130000"/>
              </a:lnSpc>
            </a:pPr>
            <a:r>
              <a:rPr lang="vi-VN" b="1" dirty="0" smtClean="0">
                <a:latin typeface="Times New Roman" pitchFamily="18" charset="0"/>
                <a:cs typeface="Times New Roman" pitchFamily="18" charset="0"/>
              </a:rPr>
              <a:t>Cơ quan cảm giác</a:t>
            </a:r>
            <a:r>
              <a:rPr lang="en-US" b="1" dirty="0" smtClean="0">
                <a:latin typeface="Times New Roman" pitchFamily="18" charset="0"/>
                <a:cs typeface="Times New Roman" pitchFamily="18" charset="0"/>
              </a:rPr>
              <a:t>:</a:t>
            </a:r>
            <a:r>
              <a:rPr lang="vi-VN" b="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khá đa dạng, gồm có xúc giác (tua miệng và</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bờ vạt áo, cơ quan cảm giác hoá học - osphradi và đôi râu thứ 2, b</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nang, mắt ở</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gốc hay ở đỉnh của đôi tua đầu thứ 2). </a:t>
            </a:r>
            <a:endParaRPr lang="en-US" dirty="0" smtClean="0">
              <a:latin typeface="Times New Roman" pitchFamily="18" charset="0"/>
              <a:cs typeface="Times New Roman" pitchFamily="18" charset="0"/>
            </a:endParaRPr>
          </a:p>
          <a:p>
            <a:pPr algn="just">
              <a:lnSpc>
                <a:spcPct val="130000"/>
              </a:lnSpc>
            </a:pPr>
            <a:r>
              <a:rPr lang="vi-VN" dirty="0" smtClean="0">
                <a:latin typeface="Times New Roman" pitchFamily="18" charset="0"/>
                <a:cs typeface="Times New Roman" pitchFamily="18" charset="0"/>
              </a:rPr>
              <a:t>Mắt có thể cấu tạo đơn giản như mắt của ốc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nón hay phức tạp như mắt của một số chân bụng ăn thịt (</a:t>
            </a:r>
            <a:r>
              <a:rPr lang="vi-VN" i="1" dirty="0" smtClean="0">
                <a:latin typeface="Times New Roman" pitchFamily="18" charset="0"/>
                <a:cs typeface="Times New Roman" pitchFamily="18" charset="0"/>
              </a:rPr>
              <a:t>Fissurella, Pterotrachea).</a:t>
            </a:r>
            <a:endParaRPr lang="en-US" i="1" dirty="0" smtClean="0">
              <a:latin typeface="Times New Roman" pitchFamily="18" charset="0"/>
              <a:cs typeface="Times New Roman" pitchFamily="18" charset="0"/>
            </a:endParaRPr>
          </a:p>
          <a:p>
            <a:pPr algn="just">
              <a:lnSpc>
                <a:spcPct val="130000"/>
              </a:lnSpc>
            </a:pPr>
            <a:r>
              <a:rPr lang="vi-VN" b="1" dirty="0" smtClean="0">
                <a:latin typeface="Times New Roman" pitchFamily="18" charset="0"/>
                <a:cs typeface="Times New Roman" pitchFamily="18" charset="0"/>
              </a:rPr>
              <a:t>Hệ bài tiết:</a:t>
            </a:r>
            <a:r>
              <a:rPr lang="vi-VN" dirty="0" smtClean="0">
                <a:latin typeface="Times New Roman" pitchFamily="18" charset="0"/>
                <a:cs typeface="Times New Roman" pitchFamily="18" charset="0"/>
              </a:rPr>
              <a:t> Do cơ thể chân bụng mất đối xứng nên chỉ có một số 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thận</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thận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biến</a:t>
            </a:r>
            <a:r>
              <a:rPr lang="en-US" dirty="0" smtClean="0">
                <a:latin typeface="Times New Roman" pitchFamily="18" charset="0"/>
                <a:cs typeface="Times New Roman" pitchFamily="18" charset="0"/>
              </a:rPr>
              <a:t>.</a:t>
            </a: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Thận thường có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chữ U, một đầu thông với xoang bao tim qua lỗ thận tim,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đầu kia đổ vào xoang áo. </a:t>
            </a:r>
            <a:endParaRPr lang="en-US" dirty="0" smtClean="0">
              <a:latin typeface="Times New Roman" pitchFamily="18" charset="0"/>
              <a:cs typeface="Times New Roman" pitchFamily="18" charset="0"/>
            </a:endParaRP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Sản phẩm bài tiết của chân bụng ở nước là các hợp 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amôniac</a:t>
            </a:r>
            <a:r>
              <a:rPr lang="en-US" dirty="0" smtClean="0">
                <a:latin typeface="Times New Roman" pitchFamily="18" charset="0"/>
                <a:cs typeface="Times New Roman" pitchFamily="18" charset="0"/>
              </a:rPr>
              <a:t> hay </a:t>
            </a:r>
            <a:r>
              <a:rPr lang="en-US" dirty="0" err="1" smtClean="0">
                <a:latin typeface="Times New Roman" pitchFamily="18" charset="0"/>
                <a:cs typeface="Times New Roman" pitchFamily="18" charset="0"/>
              </a:rPr>
              <a:t>amin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axit</a:t>
            </a:r>
            <a:r>
              <a:rPr lang="en-US" dirty="0" smtClean="0">
                <a:latin typeface="Times New Roman" pitchFamily="18" charset="0"/>
                <a:cs typeface="Times New Roman" pitchFamily="18" charset="0"/>
              </a:rPr>
              <a:t> uric.</a:t>
            </a:r>
            <a:endParaRPr lang="en-US" dirty="0">
              <a:latin typeface="Times New Roman" pitchFamily="18" charset="0"/>
              <a:cs typeface="Times New Roman" pitchFamily="18" charset="0"/>
            </a:endParaRPr>
          </a:p>
        </p:txBody>
      </p:sp>
      <p:sp>
        <p:nvSpPr>
          <p:cNvPr id="5" name="Rectangle 4"/>
          <p:cNvSpPr/>
          <p:nvPr/>
        </p:nvSpPr>
        <p:spPr>
          <a:xfrm>
            <a:off x="2895600" y="990600"/>
            <a:ext cx="3018775" cy="369332"/>
          </a:xfrm>
          <a:prstGeom prst="rect">
            <a:avLst/>
          </a:prstGeom>
        </p:spPr>
        <p:txBody>
          <a:bodyPr wrap="none">
            <a:spAutoFit/>
          </a:bodyPr>
          <a:lstStyle/>
          <a:p>
            <a:pPr algn="ctr"/>
            <a:r>
              <a:rPr lang="en-US" b="1" dirty="0" smtClean="0">
                <a:latin typeface="Times New Roman" pitchFamily="18" charset="0"/>
                <a:cs typeface="Times New Roman" pitchFamily="18" charset="0"/>
              </a:rPr>
              <a:t>I</a:t>
            </a:r>
            <a:r>
              <a:rPr lang="en-US" b="1" i="1"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Đặc điểm cấu tạo và sinh </a:t>
            </a:r>
            <a:r>
              <a:rPr lang="en-US" b="1" i="1" dirty="0" err="1" smtClean="0">
                <a:latin typeface="Times New Roman" pitchFamily="18" charset="0"/>
                <a:cs typeface="Times New Roman" pitchFamily="18" charset="0"/>
              </a:rPr>
              <a:t>lý</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81000"/>
            <a:ext cx="4465518"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Gastropoda</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3" name="Rectangle 2"/>
          <p:cNvSpPr/>
          <p:nvPr/>
        </p:nvSpPr>
        <p:spPr>
          <a:xfrm>
            <a:off x="381000" y="1066800"/>
            <a:ext cx="8382000" cy="5089470"/>
          </a:xfrm>
          <a:prstGeom prst="rect">
            <a:avLst/>
          </a:prstGeom>
        </p:spPr>
        <p:txBody>
          <a:bodyPr wrap="square">
            <a:spAutoFit/>
          </a:bodyPr>
          <a:lstStyle/>
          <a:p>
            <a:pPr>
              <a:lnSpc>
                <a:spcPct val="120000"/>
              </a:lnSpc>
            </a:pPr>
            <a:r>
              <a:rPr lang="vi-VN" sz="1600" b="1" dirty="0" smtClean="0">
                <a:latin typeface="Times New Roman" pitchFamily="18" charset="0"/>
                <a:cs typeface="Times New Roman" pitchFamily="18" charset="0"/>
              </a:rPr>
              <a:t>Hệ sinh dục</a:t>
            </a:r>
            <a:r>
              <a:rPr lang="vi-VN" sz="1600" dirty="0" smtClean="0">
                <a:latin typeface="Times New Roman" pitchFamily="18" charset="0"/>
                <a:cs typeface="Times New Roman" pitchFamily="18" charset="0"/>
              </a:rPr>
              <a:t>: Phần lớn đơn tính, tuyến sinh dục nằm ở khối nội tạng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ở cận gan. </a:t>
            </a:r>
            <a:endParaRPr lang="en-US" sz="1600" dirty="0" smtClean="0">
              <a:latin typeface="Times New Roman" pitchFamily="18" charset="0"/>
              <a:cs typeface="Times New Roman" pitchFamily="18" charset="0"/>
            </a:endParaRPr>
          </a:p>
          <a:p>
            <a:pPr>
              <a:lnSpc>
                <a:spcPct val="120000"/>
              </a:lnSpc>
            </a:pPr>
            <a:r>
              <a:rPr lang="vi-VN" sz="1600" dirty="0" smtClean="0">
                <a:latin typeface="Times New Roman" pitchFamily="18" charset="0"/>
                <a:cs typeface="Times New Roman" pitchFamily="18" charset="0"/>
              </a:rPr>
              <a:t>Mức độ phát triển của ống dẫn sinh dục thay đổi tuỳ nhóm</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phụ</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thuộc vào sự có mặt của thận phải. </a:t>
            </a:r>
            <a:endParaRPr lang="en-US" sz="1600" dirty="0" smtClean="0">
              <a:latin typeface="Times New Roman" pitchFamily="18" charset="0"/>
              <a:cs typeface="Times New Roman" pitchFamily="18" charset="0"/>
            </a:endParaRPr>
          </a:p>
          <a:p>
            <a:pPr>
              <a:lnSpc>
                <a:spcPct val="12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Ở nhóm Mang trước hai tâm nhĩ, sản phẩm sinh</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dục trước khi vào xoang áo đi qua một phần của thận phải.</a:t>
            </a:r>
            <a:endParaRPr lang="en-US" sz="1600" dirty="0" smtClean="0">
              <a:latin typeface="Times New Roman" pitchFamily="18" charset="0"/>
              <a:cs typeface="Times New Roman" pitchFamily="18" charset="0"/>
            </a:endParaRPr>
          </a:p>
          <a:p>
            <a:pPr>
              <a:lnSpc>
                <a:spcPct val="12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 Một số chân bụng không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cơ quan giao phối, thụ tinh ngoài. </a:t>
            </a:r>
            <a:endParaRPr lang="en-US" sz="1600" dirty="0" smtClean="0">
              <a:latin typeface="Times New Roman" pitchFamily="18" charset="0"/>
              <a:cs typeface="Times New Roman" pitchFamily="18" charset="0"/>
            </a:endParaRPr>
          </a:p>
          <a:p>
            <a:pPr algn="just">
              <a:lnSpc>
                <a:spcPct val="120000"/>
              </a:lnSpc>
            </a:pPr>
            <a:r>
              <a:rPr lang="en-US" sz="1600" dirty="0" smtClean="0">
                <a:latin typeface="Times New Roman" pitchFamily="18" charset="0"/>
                <a:cs typeface="Times New Roman" pitchFamily="18" charset="0"/>
              </a:rPr>
              <a:t>	M</a:t>
            </a:r>
            <a:r>
              <a:rPr lang="vi-VN" sz="1600" dirty="0" smtClean="0">
                <a:latin typeface="Times New Roman" pitchFamily="18" charset="0"/>
                <a:cs typeface="Times New Roman" pitchFamily="18" charset="0"/>
              </a:rPr>
              <a:t>ột số chân bụng đơn tính khác ống dẫn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cấu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phức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tạp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nguồn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gốc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nhau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Chia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làm</a:t>
            </a:r>
            <a:r>
              <a:rPr lang="en-US" sz="1600" dirty="0" smtClean="0">
                <a:latin typeface="Times New Roman" pitchFamily="18" charset="0"/>
                <a:cs typeface="Times New Roman" pitchFamily="18" charset="0"/>
              </a:rPr>
              <a:t> 3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ống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dẫn sinh dục chính thức có nguồn gốc từ tuyến sinh dục, phần tiếp theo được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thận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phải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cuối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cùng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nguồn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gốc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do </a:t>
            </a:r>
            <a:r>
              <a:rPr lang="en-US" sz="1600" dirty="0" err="1" smtClean="0">
                <a:latin typeface="Times New Roman" pitchFamily="18" charset="0"/>
                <a:cs typeface="Times New Roman" pitchFamily="18" charset="0"/>
              </a:rPr>
              <a:t>rãnh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cuốn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lại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này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hoá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tuyến</a:t>
            </a:r>
            <a:r>
              <a:rPr lang="en-US" sz="1600" dirty="0" smtClean="0">
                <a:latin typeface="Times New Roman" pitchFamily="18" charset="0"/>
                <a:cs typeface="Times New Roman" pitchFamily="18" charset="0"/>
              </a:rPr>
              <a:t> albumin, </a:t>
            </a:r>
            <a:r>
              <a:rPr lang="en-US" sz="1600" dirty="0" err="1" smtClean="0">
                <a:latin typeface="Times New Roman" pitchFamily="18" charset="0"/>
                <a:cs typeface="Times New Roman" pitchFamily="18" charset="0"/>
              </a:rPr>
              <a:t>tuyến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vỏ, túi nhận tinh hay bầu giao phối ở con cái (ví dụ như ở các giống </a:t>
            </a:r>
            <a:r>
              <a:rPr lang="vi-VN" sz="1600" i="1" dirty="0" smtClean="0">
                <a:latin typeface="Times New Roman" pitchFamily="18" charset="0"/>
                <a:cs typeface="Times New Roman" pitchFamily="18" charset="0"/>
              </a:rPr>
              <a:t>Littoria,</a:t>
            </a:r>
            <a:r>
              <a:rPr lang="en-US" sz="1600" i="1" dirty="0" smtClean="0">
                <a:latin typeface="Times New Roman" pitchFamily="18" charset="0"/>
                <a:cs typeface="Times New Roman" pitchFamily="18" charset="0"/>
              </a:rPr>
              <a:t> </a:t>
            </a:r>
            <a:r>
              <a:rPr lang="vi-VN" sz="1600" i="1" dirty="0" smtClean="0">
                <a:latin typeface="Times New Roman" pitchFamily="18" charset="0"/>
                <a:cs typeface="Times New Roman" pitchFamily="18" charset="0"/>
              </a:rPr>
              <a:t>Urosalpinx, Murex, Nassarius và Busycon), </a:t>
            </a:r>
            <a:r>
              <a:rPr lang="vi-VN" sz="1600" dirty="0" smtClean="0">
                <a:latin typeface="Times New Roman" pitchFamily="18" charset="0"/>
                <a:cs typeface="Times New Roman" pitchFamily="18" charset="0"/>
              </a:rPr>
              <a:t>gai giao phối và tuyến tiền liệt ở con đực.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loài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này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thụ</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a:t>
            </a:r>
          </a:p>
          <a:p>
            <a:pPr>
              <a:lnSpc>
                <a:spcPct val="12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Một số ít Mang trước, tất cả Mang sau và Có phổi lưỡng tính.</a:t>
            </a:r>
            <a:endParaRPr lang="en-US" sz="1600" dirty="0" smtClean="0">
              <a:latin typeface="Times New Roman" pitchFamily="18" charset="0"/>
              <a:cs typeface="Times New Roman" pitchFamily="18" charset="0"/>
            </a:endParaRPr>
          </a:p>
          <a:p>
            <a:pPr algn="just">
              <a:lnSpc>
                <a:spcPct val="120000"/>
              </a:lnSpc>
            </a:pPr>
            <a:r>
              <a:rPr lang="vi-VN" sz="1600" b="1" i="1" dirty="0" smtClean="0">
                <a:latin typeface="Times New Roman" pitchFamily="18" charset="0"/>
                <a:cs typeface="Times New Roman" pitchFamily="18" charset="0"/>
              </a:rPr>
              <a:t> </a:t>
            </a:r>
            <a:r>
              <a:rPr lang="en-US" sz="1600" b="1" i="1" dirty="0" smtClean="0">
                <a:latin typeface="Times New Roman" pitchFamily="18" charset="0"/>
                <a:cs typeface="Times New Roman" pitchFamily="18" charset="0"/>
              </a:rPr>
              <a:t>C</a:t>
            </a:r>
            <a:r>
              <a:rPr lang="vi-VN" sz="1600" b="1" i="1" dirty="0" smtClean="0">
                <a:latin typeface="Times New Roman" pitchFamily="18" charset="0"/>
                <a:cs typeface="Times New Roman" pitchFamily="18" charset="0"/>
              </a:rPr>
              <a:t>hú</a:t>
            </a:r>
            <a:r>
              <a:rPr lang="en-US" sz="1600" b="1" i="1" dirty="0" smtClean="0">
                <a:latin typeface="Times New Roman" pitchFamily="18" charset="0"/>
                <a:cs typeface="Times New Roman" pitchFamily="18" charset="0"/>
              </a:rPr>
              <a:t> ý</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H</a:t>
            </a:r>
            <a:r>
              <a:rPr lang="vi-VN" sz="1600" dirty="0" smtClean="0">
                <a:latin typeface="Times New Roman" pitchFamily="18" charset="0"/>
                <a:cs typeface="Times New Roman" pitchFamily="18" charset="0"/>
              </a:rPr>
              <a:t>oạt động lưỡng tính của chân bụng Crepidula sống định cư</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bám thành từng đống. Con non bao giờ cũng là con đực, lớn lên có thể chuyển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thành con cái hay con đực do thành phần đực cái khác trong quần thể: Con non sẽ</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mãi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mãi</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là đực nếu nó ở bên cạnh con cái, nhưng nó sẽ chuyển thành con cái nếu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tách riêng và cho nó ở nơi có nhiều con đực hơn ở xung quanh.</a:t>
            </a:r>
            <a:endParaRPr lang="en-US" sz="1600" dirty="0">
              <a:latin typeface="Times New Roman" pitchFamily="18" charset="0"/>
              <a:cs typeface="Times New Roman" pitchFamily="18" charset="0"/>
            </a:endParaRPr>
          </a:p>
        </p:txBody>
      </p:sp>
      <p:sp>
        <p:nvSpPr>
          <p:cNvPr id="5" name="Rectangle 4"/>
          <p:cNvSpPr/>
          <p:nvPr/>
        </p:nvSpPr>
        <p:spPr>
          <a:xfrm>
            <a:off x="2667000" y="762000"/>
            <a:ext cx="3018775" cy="369332"/>
          </a:xfrm>
          <a:prstGeom prst="rect">
            <a:avLst/>
          </a:prstGeom>
        </p:spPr>
        <p:txBody>
          <a:bodyPr wrap="none">
            <a:spAutoFit/>
          </a:bodyPr>
          <a:lstStyle/>
          <a:p>
            <a:pPr algn="ctr"/>
            <a:r>
              <a:rPr lang="en-US" b="1" dirty="0" smtClean="0">
                <a:latin typeface="Times New Roman" pitchFamily="18" charset="0"/>
                <a:cs typeface="Times New Roman" pitchFamily="18" charset="0"/>
              </a:rPr>
              <a:t>I</a:t>
            </a:r>
            <a:r>
              <a:rPr lang="en-US" b="1" i="1"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Đặc điểm cấu tạo và sinh </a:t>
            </a:r>
            <a:r>
              <a:rPr lang="en-US" b="1" i="1" dirty="0" err="1" smtClean="0">
                <a:latin typeface="Times New Roman" pitchFamily="18" charset="0"/>
                <a:cs typeface="Times New Roman" pitchFamily="18" charset="0"/>
              </a:rPr>
              <a:t>lý</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57200"/>
            <a:ext cx="4465518"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Gastropoda</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3" name="Rectangle 2"/>
          <p:cNvSpPr/>
          <p:nvPr/>
        </p:nvSpPr>
        <p:spPr>
          <a:xfrm>
            <a:off x="2514600" y="914400"/>
            <a:ext cx="3416320" cy="369332"/>
          </a:xfrm>
          <a:prstGeom prst="rect">
            <a:avLst/>
          </a:prstGeom>
        </p:spPr>
        <p:txBody>
          <a:bodyPr wrap="none">
            <a:spAutoFit/>
          </a:bodyPr>
          <a:lstStyle/>
          <a:p>
            <a:pPr algn="ctr"/>
            <a:r>
              <a:rPr lang="en-US" b="1" i="1" dirty="0" smtClean="0">
                <a:latin typeface="Times New Roman" pitchFamily="18" charset="0"/>
                <a:cs typeface="Times New Roman" pitchFamily="18" charset="0"/>
              </a:rPr>
              <a:t>2. </a:t>
            </a:r>
            <a:r>
              <a:rPr lang="vi-VN" b="1" i="1" dirty="0" smtClean="0">
                <a:latin typeface="Times New Roman" pitchFamily="18" charset="0"/>
                <a:cs typeface="Times New Roman" pitchFamily="18" charset="0"/>
              </a:rPr>
              <a:t>Đặc điểm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sản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phát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triển</a:t>
            </a:r>
            <a:endParaRPr lang="en-US" b="1" dirty="0">
              <a:latin typeface="Times New Roman" pitchFamily="18" charset="0"/>
              <a:cs typeface="Times New Roman" pitchFamily="18" charset="0"/>
            </a:endParaRPr>
          </a:p>
        </p:txBody>
      </p:sp>
      <p:sp>
        <p:nvSpPr>
          <p:cNvPr id="5" name="Rectangle 4"/>
          <p:cNvSpPr/>
          <p:nvPr/>
        </p:nvSpPr>
        <p:spPr>
          <a:xfrm>
            <a:off x="457200" y="1676400"/>
            <a:ext cx="4800600" cy="1631216"/>
          </a:xfrm>
          <a:prstGeom prst="rect">
            <a:avLst/>
          </a:prstGeom>
        </p:spPr>
        <p:txBody>
          <a:bodyPr wrap="square">
            <a:spAutoFit/>
          </a:bodyPr>
          <a:lstStyle/>
          <a:p>
            <a:pPr algn="just"/>
            <a:r>
              <a:rPr lang="vi-VN" sz="2000" dirty="0" smtClean="0">
                <a:latin typeface="Times New Roman" pitchFamily="18" charset="0"/>
                <a:cs typeface="Times New Roman" pitchFamily="18" charset="0"/>
              </a:rPr>
              <a:t>Phần lớn chân bụng đẻ trứng thành đám, ch</a:t>
            </a:r>
            <a:r>
              <a:rPr lang="en-US" sz="2000" dirty="0" smtClean="0">
                <a:latin typeface="Times New Roman" pitchFamily="18" charset="0"/>
                <a:cs typeface="Times New Roman" pitchFamily="18" charset="0"/>
              </a:rPr>
              <a:t>ì</a:t>
            </a:r>
            <a:r>
              <a:rPr lang="vi-VN" sz="2000" dirty="0" smtClean="0">
                <a:latin typeface="Times New Roman" pitchFamily="18" charset="0"/>
                <a:cs typeface="Times New Roman" pitchFamily="18" charset="0"/>
              </a:rPr>
              <a:t>m trong khối chất nhầy bám vào</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cây thủy sinh (như ốc đá, ốc </a:t>
            </a:r>
            <a:r>
              <a:rPr lang="vi-VN" sz="2000" i="1" dirty="0" smtClean="0">
                <a:latin typeface="Times New Roman" pitchFamily="18" charset="0"/>
                <a:cs typeface="Times New Roman" pitchFamily="18" charset="0"/>
              </a:rPr>
              <a:t>Limnaea, Busycon, Aplysia...), </a:t>
            </a:r>
            <a:r>
              <a:rPr lang="vi-VN" sz="2000" dirty="0" smtClean="0">
                <a:latin typeface="Times New Roman" pitchFamily="18" charset="0"/>
                <a:cs typeface="Times New Roman" pitchFamily="18" charset="0"/>
              </a:rPr>
              <a:t>một số đẻ trứng từng</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đám bám vào hốc đất, bùn (ốc nhồi, ốc sên...).</a:t>
            </a:r>
            <a:endParaRPr lang="en-US" sz="2000" dirty="0">
              <a:latin typeface="Times New Roman" pitchFamily="18" charset="0"/>
              <a:cs typeface="Times New Roman" pitchFamily="18" charset="0"/>
            </a:endParaRPr>
          </a:p>
        </p:txBody>
      </p:sp>
      <p:pic>
        <p:nvPicPr>
          <p:cNvPr id="202754" name="Picture 2" descr="https://encrypted-tbn1.gstatic.com/images?q=tbn:ANd9GcTcLOIbgKAuC_hPCR2QX3WOTIPV2jbjXmXtvE_VL8Ek1apsXc3r"/>
          <p:cNvPicPr>
            <a:picLocks noChangeAspect="1" noChangeArrowheads="1"/>
          </p:cNvPicPr>
          <p:nvPr/>
        </p:nvPicPr>
        <p:blipFill>
          <a:blip r:embed="rId2"/>
          <a:srcRect/>
          <a:stretch>
            <a:fillRect/>
          </a:stretch>
        </p:blipFill>
        <p:spPr bwMode="auto">
          <a:xfrm>
            <a:off x="5257800" y="1600200"/>
            <a:ext cx="3581400" cy="2057400"/>
          </a:xfrm>
          <a:prstGeom prst="rect">
            <a:avLst/>
          </a:prstGeom>
          <a:noFill/>
        </p:spPr>
      </p:pic>
      <p:pic>
        <p:nvPicPr>
          <p:cNvPr id="202757" name="Picture 5"/>
          <p:cNvPicPr>
            <a:picLocks noChangeAspect="1" noChangeArrowheads="1"/>
          </p:cNvPicPr>
          <p:nvPr/>
        </p:nvPicPr>
        <p:blipFill>
          <a:blip r:embed="rId3"/>
          <a:srcRect/>
          <a:stretch>
            <a:fillRect/>
          </a:stretch>
        </p:blipFill>
        <p:spPr bwMode="auto">
          <a:xfrm>
            <a:off x="4724400" y="3657600"/>
            <a:ext cx="4117827" cy="2314575"/>
          </a:xfrm>
          <a:prstGeom prst="rect">
            <a:avLst/>
          </a:prstGeom>
          <a:noFill/>
          <a:ln w="9525">
            <a:noFill/>
            <a:miter lim="800000"/>
            <a:headEnd/>
            <a:tailEnd/>
          </a:ln>
          <a:effectLst/>
        </p:spPr>
      </p:pic>
      <p:pic>
        <p:nvPicPr>
          <p:cNvPr id="202759" name="Picture 7" descr="Kết quả hình ảnh cho the egg of gastropoda"/>
          <p:cNvPicPr>
            <a:picLocks noChangeAspect="1" noChangeArrowheads="1"/>
          </p:cNvPicPr>
          <p:nvPr/>
        </p:nvPicPr>
        <p:blipFill>
          <a:blip r:embed="rId4"/>
          <a:srcRect/>
          <a:stretch>
            <a:fillRect/>
          </a:stretch>
        </p:blipFill>
        <p:spPr bwMode="auto">
          <a:xfrm>
            <a:off x="381000" y="3657600"/>
            <a:ext cx="4267200" cy="2362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57200"/>
            <a:ext cx="5181163" cy="523220"/>
          </a:xfrm>
          <a:prstGeom prst="rect">
            <a:avLst/>
          </a:prstGeom>
        </p:spPr>
        <p:txBody>
          <a:bodyPr wrap="none">
            <a:spAutoFit/>
          </a:bodyPr>
          <a:lstStyle/>
          <a:p>
            <a:pPr algn="ctr"/>
            <a:r>
              <a:rPr lang="en-US" sz="2800" b="1" dirty="0" smtClean="0">
                <a:latin typeface="Times New Roman" pitchFamily="18" charset="0"/>
                <a:cs typeface="Times New Roman" pitchFamily="18" charset="0"/>
              </a:rPr>
              <a:t>B. </a:t>
            </a:r>
            <a:r>
              <a:rPr lang="en-US" sz="2800" b="1" dirty="0" err="1" smtClean="0">
                <a:latin typeface="Times New Roman" pitchFamily="18" charset="0"/>
                <a:cs typeface="Times New Roman" pitchFamily="18" charset="0"/>
              </a:rPr>
              <a:t>Lớp</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Chân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Gastropoda</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743200" y="990600"/>
            <a:ext cx="3999813" cy="369332"/>
          </a:xfrm>
          <a:prstGeom prst="rect">
            <a:avLst/>
          </a:prstGeom>
        </p:spPr>
        <p:txBody>
          <a:bodyPr wrap="none">
            <a:spAutoFit/>
          </a:bodyPr>
          <a:lstStyle/>
          <a:p>
            <a:pPr algn="ctr"/>
            <a:r>
              <a:rPr lang="en-US" b="1" i="1" dirty="0" smtClean="0">
                <a:latin typeface="Times New Roman" pitchFamily="18" charset="0"/>
                <a:cs typeface="Times New Roman" pitchFamily="18" charset="0"/>
              </a:rPr>
              <a:t>2. </a:t>
            </a:r>
            <a:r>
              <a:rPr lang="vi-VN" b="1" i="1" dirty="0" smtClean="0">
                <a:latin typeface="Times New Roman" pitchFamily="18" charset="0"/>
                <a:cs typeface="Times New Roman" pitchFamily="18" charset="0"/>
              </a:rPr>
              <a:t>Đặc điểm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sản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phát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triển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tiếp</a:t>
            </a:r>
            <a:r>
              <a:rPr lang="en-US" b="1" i="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6" name="Rectangle 5"/>
          <p:cNvSpPr/>
          <p:nvPr/>
        </p:nvSpPr>
        <p:spPr>
          <a:xfrm>
            <a:off x="533400" y="1828800"/>
            <a:ext cx="3886200" cy="3785652"/>
          </a:xfrm>
          <a:prstGeom prst="rect">
            <a:avLst/>
          </a:prstGeom>
        </p:spPr>
        <p:txBody>
          <a:bodyPr wrap="square">
            <a:spAutoFit/>
          </a:bodyPr>
          <a:lstStyle/>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Trứng phân cắt xoắn ốc, xác định, hoàn toàn và không đều.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Ở nhóm Mang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trước hai tâm nhĩ, trứng nở thành ấu trùng </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trochophora, c</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các động vật chân bụng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lại th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 giai đoạn ấu trùng trochophora chỉ xảy ra trong trứng và trứng nở ra ấu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trùng veliger bơi lội tự do. </a:t>
            </a:r>
            <a:endParaRPr lang="en-US" sz="1600" dirty="0" smtClean="0">
              <a:latin typeface="Times New Roman" pitchFamily="18" charset="0"/>
              <a:cs typeface="Times New Roman" pitchFamily="18" charset="0"/>
            </a:endParaRPr>
          </a:p>
          <a:p>
            <a:pPr algn="just">
              <a:buFontTx/>
              <a:buChar char="-"/>
            </a:pPr>
            <a:r>
              <a:rPr lang="vi-VN" sz="1600" dirty="0" smtClean="0">
                <a:latin typeface="Times New Roman" pitchFamily="18" charset="0"/>
                <a:cs typeface="Times New Roman" pitchFamily="18" charset="0"/>
              </a:rPr>
              <a:t>Cấu tạo ấu trùng veliger</a:t>
            </a:r>
            <a:r>
              <a:rPr lang="en-US" sz="1600" dirty="0" smtClean="0">
                <a:latin typeface="Times New Roman" pitchFamily="18" charset="0"/>
                <a:cs typeface="Times New Roman" pitchFamily="18" charset="0"/>
              </a:rPr>
              <a:t>:</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cơ quan bơi là 2 màng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bơi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bán nguyệt với tiêm mao dài, được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thành từ vành tiêm mao trước miệng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của ấu trùng trochophora.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Do các phần sinh trưởng không đều nên ấu trùng veliger lần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lượt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thành chân, mắt, xúc tu, vỏ xoắn, miệng, hầu...</a:t>
            </a:r>
            <a:endParaRPr lang="en-US" sz="1600" dirty="0">
              <a:latin typeface="Times New Roman" pitchFamily="18" charset="0"/>
              <a:cs typeface="Times New Roman" pitchFamily="18" charset="0"/>
            </a:endParaRPr>
          </a:p>
        </p:txBody>
      </p:sp>
      <p:sp>
        <p:nvSpPr>
          <p:cNvPr id="193538" name="AutoShape 2" descr="data:image/jpeg;base64,/9j/4AAQSkZJRgABAQAAAQABAAD/2wCEAAkGBxQSEBUUEhQWFBQVFRcXFhUUFRUUFBUUFBUWFhQVFBQYHCggGBolHBQUITEhJSkrLi4uFx8zODMsNygtLiwBCgoKDg0OGhAQGywkICQsLCwsLCwsLCwsLCwsLCwsLCwsLCwsLCwsLCwsLCwsLCwsLCwsLCwsLCwsLCwsLCwsLP/AABEIALsBDQMBEQACEQEDEQH/xAAcAAACAgMBAQAAAAAAAAAAAAAAAQUGAgMHBAj/xABHEAABAwIDAwYKBwcEAQUAAAABAAIDBBEFEiEGMUETIlFhcdIHFRYyU1SBkZOjNEJ0obGzwyMkUmKD0eEUcsHwkhczQ2Oy/8QAGgEAAgMBAQAAAAAAAAAAAAAAAAECAwQFBv/EADQRAAIBAgMECQUBAQEAAwEAAAABAgMRBCExEhNRUgVBQnGBkaHB0RQiMjOxYRUjYuHwQ//aAAwDAQACEQMRAD8A5ztBjdS2sqGtqJ2gTygATSAACRwAADtBYLdCEWk2jDRo03Si3FaLqXA8Ix+q9ZqPjy95WqnDgWbilyryXwHj+q9aqPjy95G7hwDcUuVeS+B+Pqr1mo+PL3kKnHgLcUuVeS+A8f1XrNR8eXvJ7uPBBuKXKvJfAePqr1mo+PL3k93DgH09LlXkvgfj6q9ZqPjy95Pdw4LyDcUuVeSH4+qvWaj48veT3ceC8hbilyryQ/H1V6zUfHl7yFThwXkG4pcq8kAx2q9ZqPjy95NU4cF5BuKXKvJD8e1XrNR8eXvKW7hwXkg3FLlXkjbT4rWPOVk9S4ngJpSf/wBJulDgvQi6VFdleSJX/R4rrrWaf/bL3lD/AMP/AI+hHd0eVeS+CMqcSrY3ZZJ6lh6HTSg/e5WbuHBeg1SpPsryRqGOVXrM/wAeXvJqlDgvJD3NLlXkjazFKwgkT1JAFyRNLoOk85S3MOVeSFuqPKvJGvx5Vesz/Hl7yN1DlXkh7mlyryQeO6r1mf40veRu6fKvJC3NLlXkg8eVPrNR8eXvI3dPlXkh7inyryQePKr1mf48veRuqfKvJC3NLlXkhePKr1mf48veT3VPlXkg3NLlXkh+PKn1mf48veT3VPlXkg3FPlXkg8eVPrNR8eXvJ7qnyryQbmnyryQ/HlT6zUfHl7ye5p8q8kG4p8q8kPx5U+sz/Hl7ye5p8q8l8C3NLlXkhePKn1mf40veRuafKvJBuafKvJB48qfWZ/jy95Pc0+VeSDc0+VeSGMcqfWZ/jS95Pc0+VeSFuafKvJB47qfWZ/jy95PcUuVeSDc0+VeSDx3U+sz/AB5e8j6elyryDdU+VeSDx1U+s1Hx5e8l9NR5V5BuqfKvJB46qfWaj48veR9LR5UG6p8q8kHjmp9ZqPjy95L6She+yg3VPlXki9eC2vlkNRyksklhFbPI99r8re2Ym24e5YMfRpw2dlJXv7HPx8IRUbJLXqX+HOtpPptT9om/Ncqaf4o7FD9UO5fxEcrEy0aBAmA0wBMQwmA0AClcLGQCQi+7F7Ccu0T1RdHCdWji8DiT9VqxYrpCNGW7hnPhwGoOSvouJ1KPHqCmhDIGMBB0axpaSBxc4jiqKFKtiY3m8+sqnVhDJI2wbUG2aRjQXEWykm2ml95V0sJShZvKxBV5yeRX9qNrDPelZTRz1ElwyI66De4k2sLa71RUxdKjDbhItp0ZzlZqxWdkp4YOUiqIog8OOuQPsb7gTfRY6nSlWpo7Iv8ApootTNvqRzRFCM0jiQ4ZLDL2W3dSJYiaSk2RVJX0JCloIKglr4IjfpYPxCvp9I1b2uit0I9dyC2h8GED7uhDondRD4/bxC6UMc0v/RFSi75M5htHgL6SQMfqCLh3A9i3Qmpx2okk+pkOVMkCYgTuAIAakhDTASYDQIEwGpIABTECYDQISAOg+CXfU9kP6y5nSWkPH2Ob0l2fH2KFtJ9NqftE35rlkp/ijr4f9UO5fwjlai0YQABMQ1JANAgTuAwkA0wLX4O8CZVVgEp/Zs5zha+cg6M9vHqWPpDFPDUHNa6IIR25qJ2CsqWVEhpohZrQPNPN0FgMo0t1LgU6W4ob+ecn1vUnKe8qbC0RVNrNm3QPblNiWXPO1NjvHVqF1cHj6cKG1JlFXDyc7IrFbiskFmNeZJCLN1zG265PQudXxU8VPaeUUbKNCNNf6QNVXPgcCCTMSS+Yk57n6oO8DVRpreZ6LqRZLI34U6Speba6G511P99VVWjGkkNfc7HppsDc2rjOoa0gusLa9HtVtGo6kGiM/tOzyTM5FpbYOHnAaG467aaqc8NldeZnVTOzMJtoyxhkkjswC5ubNJ4AXGquhiobtxvml5+JF0pOdzkWPU1XXTGTKY4g42YfNAvwHHeqsPjVBqO0aZ0sr2KzXUropHMeCC021Fl63XMwxd0aE0AkwGFJAO6YAmIEwGmIExgE0IAmIaABMAQB0HwSb6rsh/WXM6S7Pj7HN6R0j4+xQdpPptT9om/NcssPxR1sP+qHcv4iPCtRaCQDTQrAmMd0xDTALoEZBCA6psVHHTYdyvN5Wclt3X5o1Fx7lwektqvio0uzFX72yUJKEHLreR7NmsZMTnyXzSOuAbC2869lgFm6Qf2KnwDDxvK5EbV41KZC97nOLrNawb3dAHVfVYaS21s3yRtcdnPrKzM8UwLpXZp3WuOA/l6rK9Rdb7YZRQr7PeViqqC8kk31J95XRhBRVkVt3LbsHM1mpI679qxYuG1IlGVtDoFJS8q/mtIJI1IPA8FPDbEI8SqrtNkrXU0jWkuADOLjxI4WGpPQlWxe1HZirX1YqdDO7ZgzDJKkNc8kQg6B50sBfdfQ6feuZVxDb2I9RujDZV3qZlkYPmkNvbU3PRxRSX37JXNtraOfeE6lbnilAsXAtd1lp3r3GBqudBbTOU8ptIoy2okCYmNMATAEwBMB3UhAgBpiBMAQIaYAgDoPgk31XZD+suZ0lpDx9jm9I6R8fYoG0v02p+0TfmvWSn+KOth/0w7l/ER6tWpcCLiGpANAAExDQAwmIaB2OjYK8S4U1jTz2OII6r3H4ri4qLhjdp6NKwnnTsuJIUGSnpHySbwLAHeS7QBo3krk4m9ao0jVQWyiJw2kke/lZQTJuaOEbOrrVFWpFLYhp/TSk27lZ2qDc5t5wNnEn7mrfg7qP+FE7XK2N63sgXfYWna54c4E5SCNbDT8VjqNbQne2R12kqxE0PJvmvYAe4D/ACr5zp7N7WRnipOVtTCla+VxlqebE3cDr7AOlcaU5V5bFM6KSpLalqezGKwGHTmWHMbfzW9Lt/OPQnsKL2Y6Lr4sq2nLN6lRxCWwYOJF9DqD9U24cFTRb2my+a+2xoxvApa6lvTtzFpu5hcM+e2paDwI+9eq6PxUYRtLR9fA5VSm9q61OV1EDmOLXgtc02IO8EcF246EU7mtSQwUhAmAJgAQAwmhAmAFMQ00AJgCABMR0LwR76rsh/WXM6R7Pj7HN6S0j4+xQNpT++1P2ib81yxwf2o6+H/VDuX8RHhXItBAAhMQ7qVwGEgC6YhpgNMCY2bxB8UzQyxzkNLTuNzYfis+KoqtTd9Um0LR3LhRQuE+ars0x3bEN4b0Otrcrz8cPKrC0NGXyqxg7EziUrxGcziWkcSBe+4jKstahGm8tSynUlI5ftAA55cNBYDtst2Fdo2CR58Hwh80jWt0JOhOg6dbq2rWUUJIu9FQupmWOh0JO8G17Bc2VXadyzZJTBq3lJBc2AN+wX/FVVZNqxbGKjmXduNiS8ejWttbS4+/eU6M9hWKKkXJ3IHHsUaOay27Um9+PDjv3omk9AgmtSFfJcNza6abhp/3iqkraF7Pdhcj2OzNuOcNL7x7N67fR1RRey+s52KjfM1eEbZlkjG1EIs/KTKAebwuersXVw+IcKyoy0ehQrW2jlbhqus9RoSEAJgCaAEwAJoQ7p3AEACYgTAEANAHQfBJvquyH9Zc7pHs+PsczpLs+PsUHaT6bU/aJvzXrHT/ABR18P8Aph3L+EeFYi4ECBSQhpgAQmA0ACdwMgncDbE8hwI3ggjtBTWeTIvQ6hE8TCOQDM17eceu1jp1Fcihem5U31EKudma8Yp3Ni1J5NpAI6Ln+64+MqqdeyN2Hp2p7TKtLQieXThpa2micKsqcCTV2WCiwUxtzEWA1sfuVG9u8x7A6qRzzkbYjTThdRLErHpZhNm6XabXceJHQEmwvc8lTW8lYB+nRfd2danFX6hytY80eI8rJc9Vha5t1nrUpxaIRLAA0NFtSeFibdt1ns2XZHvw6IGxG/S//PZ7l0cDL7jFiVkRXhGxowwCnjNnTC8m/MIwRYDoDj+C7mEpbyvvZdnTv6/IxrJW4nLl1wAJgCkIEwBMATECABMAQA1K4AgQJgdC8Ee+q7If1lzekez4+xzOkuz4+xQdpfptT9om/NeslN5HXw/6Ydy/iI4KaLjIJrUQKWgkJIYwmIEANMBhAGQTEWvZLGco5F/mk3YdOad5HYVjxtP/APrHXrIpZ2LliEvKQuHSB715BpqrtHUT/wDOyIXZ/CXNeXHhrvWirUuiEY5khX1pccjTe2ht+A6VWo9bJmVPEInMcRc/w77dHtTSuRkyTqpZHt/ZiwPTuCbStmVpspmI0rsxLiXE39isjO2hPvI+CXI65/wrpLaQ00WjB6sPvffYWF9O26zTi7WJJ3LRQta3zjcHoOt+vTcrMJV2J3ZVXhtLI5ZtcJDUvc8GxNmE7so3Beywk4SppxzOc47OTISy0gJMATQBZMAQILJiGG3TQGbYiTaykkRckYlidh3QrIASLjGUwOg+CLfVdkP6y53SHZ8fY5nSXZ8fYoO0v02p+0TfmuWOH4o62H/TDuX8I8KxFwBCAaYgQA0ACkA0CGmBkEwMmlMTRP0m1T422cAQuDjOjVtbUNDRSqtZGufagu0jFieP42CzU8C755ljqFp2RwvlRmMrAe27uwDpW6n0RUm7zyRjq4yMclqdEwrCIomFz2gk8Xi5+/cs2NoUqMtmIqNSc9SArqh7nuazmsBsANNP+lcp2N6RopsKaR+0IzE6XIHRrrvSvfQloeDF9nY7HLa4GoBB04qyM5RRHVkFStMb7C+pt7FP8h3sdD2cgbIA09R93Ss88iy5M41s1BURlrmDdv436itGDxFWhK9N+BTWjCatI4xtXslJSOLgLx30PEdq9fhcZDELLJ8DnTTg89Cs2WxMD14dhks7ssMbnnTzWkgX3XO4e1NtLUi5JFopdgJQQKiWODiRcvky9TBqf8qE69OHWV7behZMN8GtO45v3qZosdIuTuTra7y3S34rO8fHsr3Gtt6kkfB/TNa4mkym97Pqy27L3GgBANtNHKn66Sf+dyG1eKzzEzYSkDj+yMR+qW1BmGvSMotw4rNLphwlb2JbiUkV2s2LfFLnGVzANHebbUaEe1bYdL0ZJNlLoVLWI7Gtnea17LaaG3af7LZQxcKtrMr+6GTKpLFw3LbsplqkeUhUvItQkAdC8EW+q7If1lz+kOz4+xy+kux4+xQdpfptT9om/NcsdP8AH/8AcTr4f9UO5fwjwrEXAgQBMY0AMJiBNCGAmAwEIZkpCGEgMrJ2T1FoNrQEKMVoguS2zhf/AKmMMvcuCs3mzFt8CmpBNH0JJSAxNDjzg0XB6SF5CpUdebbRrhFU0VapBY7KOPUslSNmaoSTR46ipLToL2FySBe3V70qcSTtqaXVIc2wIueHt4lWSi+BFWNNJgUkjswHNBGv/epSjfRakXbU6JhmEMADo3BrrC/QFc8FKecdStYiNrMkn07gLkF3RlF9UU8JU0aFOrG11mReIYO6UXlDQ2zua7fdwsNOFl0YRVFpJ5mWTcs2Uk+DyBpHMMzgALlxa0n/AGN1PRqQujV6StpkVQhK1i4UeAtA+sGi1o2BsTco3B2XUjfpquc8XKbt/wDZZula7PbTUzWAiHSxO76pP8xGu5KSqOX3CUo2ujf/AKdkjRnc697H9o617a6jfuVMoVY5x8ixSg9Txx0tM0OJAflPnE5+wi57Va6NeSSlkQ3kFob4auFxsC3fwCpn0c1HaZKOJzsZVGKMjcI7BxNzawOinQ6PlKDl1CnirOxW6mjjfJKQcrDGSW2voL33aDf2qdCToSS4kJrbTZxmsyPe+2hzG3QvbQSaRjTa7iGl3lZ5ampaGKBnQ/BFvquyH9Zc7pDs+PsczpLsePsUDaX6bU/aJvzXLHD8TrYf9MO5fxEerEXDCYAgBpgAQIaYGQRcBqQjJoQgN0NO5x5rS7sF95t+Kl3kWybptj6x5AbA8m9jpu/3Hgq99TWskK/+Fkw/wU1TjedzIWZrElwJIsLloVLx1Hqu/AHtHQ9kdjqOjdmjzVEnpXAlo6m5dAuXjMZOotm9kWQVnclqx7hNmEZIt0ge2xVUJU40rCkpOdyCx+sJIDG2PQbHX2Lm1LOd0baatHMhmUMxfyjiG9Q1UooblxLHheGRaFts3FpAGvusopTbs0DceomYYnNs0xOy62ygAa/7QLrrYajRh918zBVnUlk0I0LwTzHhvDX8V04zoqOTMrhUvmjXSVMr+bCLNvrJpkaR1jf7FmrYiOiLYU5dZnVUxYC6SUvHSNw68vEe1Z0qtV5Isk4w6zLM4xkRFrH5bhxHG2h17FZDCuMlKpml1EN9dWiVap2x5MlmQySMcA4+azfzrOJv711Y4GEntLJPzMrqy0NWKbSkMbNFJkIJY+Mc8EnVp9yujhIJ7MldMhvHqjxHaVxgyv0zEHS4IPE36SrVhoxldEXNs8eET1Ukxa1pyOu32HcSU60qcYXkEYtuyLNDUw0rHZ54+XAvlc7QH2DU9SwShUru+zaJcpRgtcyEwVlRO8zS6tPm9vUtWInTpU7aFcIuUi34w5tPRPe/mF7bWsAOrXiuHg6Tr4lcDbWap07dbPnyvfzyR0r2DyM9NZZngedVS3mXLQxSGdE8EO+q/o/rLBj+z4+xy+k+x4+xQNpfptT9om/NcscNDr4f9UO5fxEeFYi0EANADsmABAGQTEbYYXONmgk9ABO/QJibsXHZXwfT1V3SAxNbl0c0hzwTZ2UdQH3qudeFPPUg227I6Dhvg3o6RhdUua4/xPvmH+2Ma336rPGvVrNbCsKTUb7TLBSTUsbGinpJHttl5sYjYGtOa5c7r1SnRbf3T9yO3l+PnkSD8Vu05uQj00bnMrz25D9yjuqazSfjkDnLTL+nip3yzPc5jmt4Z+RDDbou+5PsUKtSlBZJf0IRm+tklDhs2uaoc4cN+g6g2wC59XEynklY0xp27TI+bZxvKZjIXON9T/a6UqlaUNlaCSgmaZcBfe7SfaRqOxZd1US0L4zgSlHhMbWnMeceFuK0Rw03DMrdWO0aqqjMbczWB9/YQU4U2KUjOJsxAzFrL/zX/BaouUVZK5Q4p6szOGtuTLJnHEF2Vo69+vtV1NVZZWIS2I9dzVXY1BFvka3qF3dnNC00sDJ6q5XKvwK9U7UNBcGBz76Znebb+VnBdOGGSSTy7jNKbZWJpXucMrpb3P1iR/47lq+whmbpMGqpr5nNyby02aCbb9dSq1NR0RLVEhHgkbIgZJWb7mNup6AourJysFkszCWuo4jzIHSEgWzbr9ajsuWsgT4Ih6jHqs3jhaIm6jm9f3qxU6VrsLy4nlw3ZSaV4Lrvzak9HaVnxPSFKjH/AEtp0ZT0R03DsOhoos0rr2HE6DTgFxr1sdU/w0t06Ef9Oa+EHat9S6wFox5o/wCSvSYPCRoR/wBMjm6krs53M+6vmzRFGgqomCAOh+CHfVf0f1lhx3Z8fY5fSfY8fYoO0v06q+0TfmuWKH4nXw/6Ydy/hHhWItGEAZxRlxs0Ek7gNT7lJITaQPYWkg6EbwdLdqdmFySGBVGYN5J1ywPtb6rvNP8AhK64kXNLUumz3gqqJXgT/sgW3GouSQCBbo1VFTFU4rLMScnki/UeztBhfnWdIWt0ac8ri05rgWs3XpWdzrVl9uS8iLaj+TMJdo6id4ELDAx2gcfPud13GwAvqbaK6GHp043ebXl5FMqkpZLIyhwB9xy0wuXZgQDK5zju84ZfbYpSxSTyQ1RbLD4lMp/al1mjdJISQOBEbbNHuWSeIqv9a1L40oL8j1sjihZdsbGtaDYhu4dfaUpYOdSS228xb9LKKIKs25ijsLOc23CMXBv03W2ngEo7MkUyrybyM6jFHcg57HlwPOadx14EdKqhRSqJWG5vZIbAauWV18x43C1V1GmsimF2WKOpdGDqexV06W8ZJy2T1QT59b6hTnSSdmJSKttJitQx5s4tY3/t1pwtOMXsvUrqNvMqtdthUDQPuB1Bbt1FdRWiW2WxCSruHOJ6eCpryVNXROMW3YzxiiZG+xzPI4dKjTnKazFJJZI10NHM914oMo4l2pTnXpQWbBU5vQnotn5y4Oe4Nt7Fjnj42+1F0cO75mJwEuILpAbdJ1t1Kp46oloCopnsp9nmEnnbuHBUTxlRNZFkaC4nq8SQAc5wsOz8VUq1eV7InsQWrPHLFQwuzPeCeFzopKniqishbVGOZ4a7biGMERN4cBYdt+K1Yfoi72qhCpi28olH2x2j5djHNfe+8cNP+V26FFUlZGa23LMpk2IlzcqudRF0aKTI8lUXNFhIAEwOieCHfVdkP6y5+P7Pj7HL6T7Hj7FC2kH79U/aJvzXLLTV0dWhlRh3L+GOGUBldlA1tf3b1tpUU73CrV2Vclo9lJ8+XknEA62F7D2KlzpRzkyKqOSyR2nZjDqWBmcRxwEgNLnQkEuA5xBJuvP9ITqVqmzF5f4y+jaMbz1LEzCoBaTJDINSCImm1+IJdYHQalW0lKMbN+rCUlqjKM3dcR5b8XOYNB1R2v71KMacY2bZW5N6IyrYCWm8hazdljGXjxdvU4bMfxj4sjN8WeGiw2niLsjA6Q33kuce3oKVSq7fcwir6I9FHhD3XLgI9415ztd2u4KE6zeUSyFLrZKR0EbQbgXtvJ49PUmqSlnce1ZWyI+or80joS9vKBmZtt5HEE7joRoFshFOFzNNvazK9Q1zAySJz3vAu4E8L6ZezVXzemZCK1yK9JW5ZQyOma4E+c4306d6sc4qG1JkLO+Rao4+VZla3IQLlvArn7+EVtXL9hvI9+FYa2MOIHD71RUxG8kkTjDZTInFsRDXBpC72FpfYYqs8zGtmtFmYbG2hClOnnZii8imY/tFLUMyPN8vQNT2q6lSjHNIV29SKwFjXuyPFydN2qsnK2YWLvgWzL4H3jJsTcg6WC5uJrxkrF0IO9yc2gkjpW8s6PlDbXqVWHpzqR1JTai8iiV/hSebiNjWD23C2LA0+vUV6jKxUbe1bzzpD2DRXKjSWiHsPiRkm0Mx/wDkd/5HirNmnwBUjezaqYMtnO/fc8EbFPWyE6TFNtPK5hBcd995UlGCWgt07njxPEi9oF+ved6cklmh06dnmeZmIOy2JUo1FYlKkr3PMZjqo7bRYoo1XUCQkwGgBIA6L4IN9V2Q/rLDjuz4+xy+k+x4+xRNoT+/VP2ib81yz0Xax1aH6Ydy/hMbDV0UVXG6YczNZ3UCLX+9dCMrwduDKK8XY726hfG1r6dwkY/XMDvB3HTqXkcUqsJ56HQpKDjdCjoZDqWNcf5hmv0ecs8ZyfUSdO3Wa301SHc0MZfeOGg0G5WxqyjnskHST6z1Qxzu0L2sA6Mxvf3I+pqSeUQ3MUtTZFR5QTKS/Uc29hbr6VKNSpKVpO3cJwhFZK5tmqsgHJtDd3mtG7r+9SVk37kbu2Rg+sc4XF9eBVznayRDMjqyGSRo35gTzr23q2NVR0K3BvU0y4ZzhK+QMLBvB19pU41Zt2imDhFLNoj5NoMPgJzva91+cGknQ9Q0O5XfS1pZsiqkV1XJXA8dp5mvdFA1oaSA4tGo6RposWIw8oSUb3L4VU1exMYRVco4nKBcdAVFakoRSHTm5SPc9oI4N10O66vhhlbatmJ1OplI2xpnh2kZc3+Ibl6PCSWwrvM51VfcY4VT54bHfbcq603e5KKyKbi2GmKU6aFaKVS6K5Kx6sCoWRSiZzgA3WydVtxsCOgyYuZo2vjHsHEdK4k1sTzNd3JZHixJwnjLC64tY9R6NVfRqbD2ovJlUl1M5DtNsnJAXP8AqX0t0LowrRmycZWWZWpaRzd44X9ina+jLFNHnIKWZMwuo3Ad1NMLCzJ7QWBK4WEmgC6dxAncATAEAdE8EG+q/o/rLBjuz4+xy+k+x4+xQtpT+/VP2ib81yyw0Oth/wBMO5fw8kMtlopzsTlG5eNk9tammAa2Zwj/AISQR7AVfKlCortGOSlD8WXGDwov57rNswaXDRmPuWSeBp2yQKpUva4YF4UZZ5Ax7WjU9jtdBbhZV1cHBRvEnt1E8yx1O3EcTHOuAQ7La/GxIH3feskMA5SVtCbr2ueN/hDjDwx4AzfWJG61yrlgE8yG/kFV4QYGyZLC2W+a4t1Ih0c2gdeRB/8Aqg0k8y2mmvQtS6PhkyLnUK1iPhJqX3DCGg9A196ujRpRzsNUpPVldrNpKmS+aZ5B4X0U9uK0RNUUtTZs/h0lVOGtBNzcnfYdaU6uzFyYOK/FHaKOgMbWxRiw4np6Vx1JSe8kJp/ii2YewRxgbifuCoX/AKVL9SLfwjY8mJVuh4NaCSeC2xi5NRRS2lmcf2g2kc+WzJXWvwcRou7TioxsZdm+di6bJVOZgu4e3tXPxaaeRbSsSmIYIJ9xuVmhXdPUlJKWhV8Tw7kTlJ0XRw9ZVMyiUdkKDG+RexgHMA161nrYXaTl1sshVaLXAYqhmZpykC9x/Zc6VOUGv9L9pSRhiGHF7Qx1ntNj12VcKsqd3cls7RX6/ZmN+azLX0Gmtgr4YxrRidNvqKRjWyTmhpHnSyZWNtY5G8fxXSpYqM7rgsyH3RtcqVZSlj3N/hJB7QtNr6E4yuedzSN6jmiadzFAwUkxAUACYCTAaYAgDovgg31XZD+ssOO7Pj7HK6T7Hj7FB2l+nVX2ib81yyR0Othv0w7l/COBU0XGxshCkptEbIy5c2tfRT3krWDYWpuoa10Tg5psRuRGdsmRnDaQpqx7yS5xNzc9qN4wVNIyqq50jgSb2AHsCk6meQo00kazMTvRvGS2UHKIU2GyAv70rN+IXRI4PhEtTJycTcz7Xt1Df+Kk1sJueSRCU+B3XYvZdlFCA4XleLk6k68LLj4nE72do6dQbLXeWJzmMOo527LvN+myolU4iUeBsZE4i7zYcf4v8IhNydoE3GyvIo3hD2kZFGYY95BBXfwFDYhtPUx1ZbcrLQ4vJUHNdapVLMvUMrE3Q7SvjbZt7+xEnGZRuWjrOweLSSQDOed/wuXjLRdgpxsLanCXvu8FQwmJjHIlOk3mU1r9S07xp2LtJqSMtrGykxKSnJLdc1hbhZUzpRm1fqJxbWhb8J2pbLMbGxa0DhvXOr4G8Uv9L4V7MtEVnDXhpbiXFcidFxll3+RqU7rM8mI4IDKyU2cY2kNaPq36ulVwxM403Hqb1JSpqUr3KBjmyIDQXAZpJXPf0hgud3BdrD9IKo3bqskZ50HTS4nOMWgu50gFmEkM6wF11miEJWyIshQasXGKEA1IBIuAKQAgATA6L4IN9V/R/WWHG9nx9jldJ9jx9ig7TH9+qvtE35rlkjodbD/ph3L+EcFJFwwmABMBoEMFADumBk0XUkriZI0OGOktluM3mOIORzh9XNuB1V0af+9xVKpbU6Dg3g+M7GvlDoL6StNiHZdz4QNQSO3W6or4uNNtLNvq/wBIpN69R0bBKGnpGBlMCSR9Xnv9rtzVxMViJVP2PTqLaceQli99rOIjvrYak9pWR1drKCLNiy+5ipwALjQHfxdcdaup4dyefWRlUSWRC7V47ycRDTrbevR4XB2Vzn1at2cIx7ETLISddVsqySVi2jTtmRJKz3ZoM4TqrKbzFLQ6ZsbjYADQVjxdHazM0Hsux0YYk2aMgG53Lm06TjK7LZTujn+OYO5kmZovxK7dGsrWMsos8T6lvmnf171qj92ZXoeOKjc0lzNbqT/0L3LjsztKWENm+qCcx6dwXPxOFjUi0ustp1XBoteDYoJAXBwcXOJP8rQuXi8G42UVkl6mqjWVu95m7EKVk8b22sSLX4kLlxpyo1FJdX9NDkqkWjmm0uzdyQW7ubG0bg0b3FehweMUlZ69ZinBxd0UHFMKMW/3dA4LqxtNXQRqZ2ZElVtWLxFAAmAJgCkAIA6L4IN9V/R/WWLG9nx9jldJ9jx9ig7TfTqr7RN+a5Y4aHWw/wCmHcv4RqmXDQAAoAaYDCYjdFAXahXQoykrojKaRctjNkXVLmnnA3va29vTdXJwpRvLJmac3J7KOx4Js9FTR3c1pzgZo8oJc4bnsbuB3XK5OKxqk3GOhZTpWzfd4ElHhhLs0puBcBgOhad2Ygi/4aLlTnKf45cS+MVHUxqJ2xRgNysy6W0B7CeB4JRwjbzzB1layPDFOXut1gg9HUtUaKp2RS5uRH7VY3/p49LdYuunhKN9SipLqRyjaPagzCw09q6u0oRsRhSbd2VF77rHKV3c2JWyFdFxjBTTFY9tFWuYdCrotNWZVOFy97PY/wAm0Oc6wHWqKlG7+0zrLIveGYhHUx3bY3WCopU5ZlsWmitY3sy4vL2b+pbaOLSVmVSpMiIKx1O7LIPet6kpooaaJCamErbt+5Qd4gj1YYJIdGX1PYoTalqSV+ovlFUucxuZuvuXJqUoyu2aIzasatoKXNDfTMAsNNZ5dRfJ5HJtrMPc0F7jcnU9XUvR4KspxMklsyKLM5aJs0xNN1TcmK6kgGmILqVwGmgOi+B/fVf0f1lhxvZ8fY5XSfY8fYoG0306p+0TfmuWSOh18P8Aph3L+EaFItGmAIAaAMmhSSuDLBs1AS/mtzG3mEXzDiPculRVomLEM7VsfTvdCI4xkBGslvN6GW6favOdJ4v/ANd2i3C0ft2mWyLC3Ns9zy540vrY8dSRos25clZsuvs5kfjuLtp257hzho5gtZ1+J6FrpYfayt4lE6lsytU8b6mpc9pPJPAuw7huuO260ycaVO3WVRTlK5N4jOynj3i4HUqsNB1JZk6klFHLdr8Y5Rp1v7V3IU1CORmh9zOfSO1WSbvI6MVkayojBMBgpoQ2lSTsDN3Lk6X0Vm8bK9hLMuOzG0AgZv16LqFTD7x3M7bTLrgm2EUhtIQL6alY6uEaV0ONTiS+L4FFUtB0vwtYquliJQyY5QUisT7OTw/+0426OC3QxUZZMpdJoxpMXniNpIc3vH/CsezLRkVdFqwrGXPFzGR7f8LLOnHS5NSfAky58o4rHPYprItjtS1Kxt5QNbTgE2Ovb7Vb0VtOTYYhpWOLVVrmy7NWyLKd7XZ5yqSwFJCGmAJiBO4HRvA/vqv6P6yxYzs+PscvpPsePsUDaf6dU/aJvzXLJHQ6uH/TDuX8IxTRcNADQA0wNsKtppXzIyOieD7CzI8FhyOB3/26V0Z2VN2ObUledmdYw/PSsIADrE3Gu/p1/svISoqeIbkzoKo4wyI/EsaqZLNbdgPDj7CF0qcKcVdszSlORrpNnpJdZCbHpUZYuMcojjRbzZ68Ur4aCI3IBtwIvdVQhUryzJycYLI47jm10k0jjc5eA0XcpQhSVindOWbKzVVZcd6VWtwNEKaR5brPmXBdMQIAYUlmIEwMgU0BkJCpqbIOKZtZUEEG9rKe8ehF00WzB9tZYt7if7KE8NCehRstaF1wnb2OQgPH4LPLBW0FvGtSxQV9NKd7fuSWHmkRdVMk4aimb9Zo9oVX002yW9ijRi+1tLTsJDmk20sQULAOTzHv+pI4xthta+qebEhvRounSpwoxtEUKbk9qRUXuUW7s1JGKEA0wEmA0AJCEdG8D++q/o/rLJjOz4nL6T7Hj7FA2n+nVP2ib81yxx0Oth/0w7l/CNCkWjCYAEANMDONynB2Ymi57G7Uf6Z4J1HQdy3KspRsYK1B3ujtuDbdYfVNAMgY+2oddp9/FcqvgduVy2nX2Y2mj1V+PUEIzGRp477/AIKj/nS4kvqodSKRtP4VGZS2mHtIWuh0fGObISqznocjxjGZJ3l0ji4n3e5a21DKJZCmtSMe+6qcrl1jG6iMLp3ALoENSAEIBqQh3TALpgAKYGQepbRGyNrJyNymqjIuCZuZXOG4lWKqVulHgbH4i873H3qW2R3MTzvnJ3lRdQsUEtDS5yqcrk0YpDBSQgTAYUhDyH2JuDC6EgDovge31X9H9ZYcX1eJy+k+x4+xQNqPp1V9om/Ncsi0Orh/0w7l/CNCki4aYAgAQBkFIDNj7KSdgsZtmIUlORFxTN8lYSN596tdYrVJI0OlKrc2yzZNZKi8xggBoAEwGgLDTAEAAUkyI07gF07gCdwBADCYDTuILp3EF0XGJAhqQAmAIuIFK4GfKk6KbqNqxFRWpgVAZ0fwP76rsh/WWPGP8fH2OV0p2PH2LLV7D0Mkj3vgu573OceVmF3ONybB9hqSsZmhjq6grS6l1L4NPkBh/q/zZu+hD/6GI5vRfAeQGH+r/Nm76A/6GI5vRfA/IDD/AFf5s3fQH/QxHN6L4DyAw/0HzZ++mH/QxHN6L4DyAw/1f5s/fTD/AKGI5vRfA/IDD/QfNn76B/X4jm9F8B5AYf6D5s/fTE+kMRzei+A8gMP9B82fvpB9fiOb0XwHkBh/oPmz99ALpDEc3ovgPIDD/QfNn76bB9IYjm9F8B5A4f6D5s/fQH1+I5vRfAxsDh/oD8afvoYv+hiOb0XwHkDh/oD8afvou+I/r8Rzei+BeQNB6A/Fn76LsX1+I5vRfAeQOH+g+bP30tuS6w+vxHN6L4H5A0HoPmzd9Ley4h9fiOb0XwLyCoPQfNm76e8lxH9dX5vRfAeQVB6D5s3fRvZ8Q+ur83ovgPIKg9B82bvqW9nxF9fX5vRfAeQVB6D5s3fS3s+I/rq/N6L4H5BUHoPmzd9Pez4g8dX5vRfAvIKg9B82bvo3s+IfXV+b0XwPyDoPQfNm76FWnxF9dX5vRfAeQVB6D5s3fRvp8Q+ur83ovgXkHQeg+bN30b6fEPrq/N6L4H5BUHoPmzd9G+nxD66vzei+A8g6D0HzZu+hV6nEPrq/N6L4DyDoPQfNm76ar1OIfXV+b0XwHkHQeg+bN30liKnEX11fm9F8B5B0HoPmzd9P6ipxD66vzei+B+QdB6D5s3fTVepxD66vzei+BeQdB6D5s3fT39TiH11fm9F8Evs/s9T02fkI8mfLm573Xy5rec42847ulVVasna7M9fE1J22n6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3540" name="AutoShape 4" descr="data:image/jpeg;base64,/9j/4AAQSkZJRgABAQAAAQABAAD/2wCEAAkGBxQSEBUUEhQWFBQVFRcXFhUUFRUUFBUUFBUWFhQVFBQYHCggGBolHBQUITEhJSkrLi4uFx8zODMsNygtLiwBCgoKDg0OGhAQGywkICQsLCwsLCwsLCwsLCwsLCwsLCwsLCwsLCwsLCwsLCwsLCwsLCwsLCwsLCwsLCwsLCwsLP/AABEIALsBDQMBEQACEQEDEQH/xAAcAAACAgMBAQAAAAAAAAAAAAAAAQUGAgMHBAj/xABHEAABAwIDAwYKBwcEAQUAAAABAAIDBBEFEiEGMUETIlFhcdIHFRYyU1SBkZOjNEJ0obGzwyMkUmKD0eEUcsHwkhczQ2Oy/8QAGgEAAgMBAQAAAAAAAAAAAAAAAAECAwQFBv/EADQRAAIBAgMECQUBAQEAAwEAAAABAgMRBCExEhNRUgVBQnGBkaHB0RQiMjOxYRUjYuHwQ//aAAwDAQACEQMRAD8A5ztBjdS2sqGtqJ2gTygATSAACRwAADtBYLdCEWk2jDRo03Si3FaLqXA8Ix+q9ZqPjy95WqnDgWbilyryXwHj+q9aqPjy95G7hwDcUuVeS+B+Pqr1mo+PL3kKnHgLcUuVeS+A8f1XrNR8eXvJ7uPBBuKXKvJfAePqr1mo+PL3k93DgH09LlXkvgfj6q9ZqPjy95Pdw4LyDcUuVeSH4+qvWaj48veT3ceC8hbilyryQ/H1V6zUfHl7yFThwXkG4pcq8kAx2q9ZqPjy95NU4cF5BuKXKvJD8e1XrNR8eXvKW7hwXkg3FLlXkjbT4rWPOVk9S4ngJpSf/wBJulDgvQi6VFdleSJX/R4rrrWaf/bL3lD/AMP/AI+hHd0eVeS+CMqcSrY3ZZJ6lh6HTSg/e5WbuHBeg1SpPsryRqGOVXrM/wAeXvJqlDgvJD3NLlXkjazFKwgkT1JAFyRNLoOk85S3MOVeSFuqPKvJGvx5Vesz/Hl7yN1DlXkh7mlyryQeO6r1mf40veRu6fKvJC3NLlXkg8eVPrNR8eXvI3dPlXkh7inyryQePKr1mf48veRuqfKvJC3NLlXkhePKr1mf48veT3VPlXkg3NLlXkh+PKn1mf48veT3VPlXkg3FPlXkg8eVPrNR8eXvJ7qnyryQbmnyryQ/HlT6zUfHl7ye5p8q8kG4p8q8kPx5U+sz/Hl7ye5p8q8l8C3NLlXkhePKn1mf40veRuafKvJBuafKvJB48qfWZ/jy95Pc0+VeSDc0+VeSGMcqfWZ/jS95Pc0+VeSFuafKvJB47qfWZ/jy95PcUuVeSDc0+VeSDx3U+sz/AB5e8j6elyryDdU+VeSDx1U+s1Hx5e8l9NR5V5BuqfKvJB46qfWaj48veR9LR5UG6p8q8kHjmp9ZqPjy95L6She+yg3VPlXki9eC2vlkNRyksklhFbPI99r8re2Ym24e5YMfRpw2dlJXv7HPx8IRUbJLXqX+HOtpPptT9om/Ncqaf4o7FD9UO5fxEcrEy0aBAmA0wBMQwmA0AClcLGQCQi+7F7Ccu0T1RdHCdWji8DiT9VqxYrpCNGW7hnPhwGoOSvouJ1KPHqCmhDIGMBB0axpaSBxc4jiqKFKtiY3m8+sqnVhDJI2wbUG2aRjQXEWykm2ml95V0sJShZvKxBV5yeRX9qNrDPelZTRz1ElwyI66De4k2sLa71RUxdKjDbhItp0ZzlZqxWdkp4YOUiqIog8OOuQPsb7gTfRY6nSlWpo7Iv8ApootTNvqRzRFCM0jiQ4ZLDL2W3dSJYiaSk2RVJX0JCloIKglr4IjfpYPxCvp9I1b2uit0I9dyC2h8GED7uhDondRD4/bxC6UMc0v/RFSi75M5htHgL6SQMfqCLh3A9i3Qmpx2okk+pkOVMkCYgTuAIAakhDTASYDQIEwGpIABTECYDQISAOg+CXfU9kP6y5nSWkPH2Ob0l2fH2KFtJ9NqftE35rlkp/ijr4f9UO5fwjlai0YQABMQ1JANAgTuAwkA0wLX4O8CZVVgEp/Zs5zha+cg6M9vHqWPpDFPDUHNa6IIR25qJ2CsqWVEhpohZrQPNPN0FgMo0t1LgU6W4ob+ecn1vUnKe8qbC0RVNrNm3QPblNiWXPO1NjvHVqF1cHj6cKG1JlFXDyc7IrFbiskFmNeZJCLN1zG265PQudXxU8VPaeUUbKNCNNf6QNVXPgcCCTMSS+Yk57n6oO8DVRpreZ6LqRZLI34U6Speba6G511P99VVWjGkkNfc7HppsDc2rjOoa0gusLa9HtVtGo6kGiM/tOzyTM5FpbYOHnAaG467aaqc8NldeZnVTOzMJtoyxhkkjswC5ubNJ4AXGquhiobtxvml5+JF0pOdzkWPU1XXTGTKY4g42YfNAvwHHeqsPjVBqO0aZ0sr2KzXUropHMeCC021Fl63XMwxd0aE0AkwGFJAO6YAmIEwGmIExgE0IAmIaABMAQB0HwSb6rsh/WXM6S7Pj7HN6R0j4+xQdpPptT9om/NcssPxR1sP+qHcv4iPCtRaCQDTQrAmMd0xDTALoEZBCA6psVHHTYdyvN5Wclt3X5o1Fx7lwektqvio0uzFX72yUJKEHLreR7NmsZMTnyXzSOuAbC2869lgFm6Qf2KnwDDxvK5EbV41KZC97nOLrNawb3dAHVfVYaS21s3yRtcdnPrKzM8UwLpXZp3WuOA/l6rK9Rdb7YZRQr7PeViqqC8kk31J95XRhBRVkVt3LbsHM1mpI679qxYuG1IlGVtDoFJS8q/mtIJI1IPA8FPDbEI8SqrtNkrXU0jWkuADOLjxI4WGpPQlWxe1HZirX1YqdDO7ZgzDJKkNc8kQg6B50sBfdfQ6feuZVxDb2I9RujDZV3qZlkYPmkNvbU3PRxRSX37JXNtraOfeE6lbnilAsXAtd1lp3r3GBqudBbTOU8ptIoy2okCYmNMATAEwBMB3UhAgBpiBMAQIaYAgDoPgk31XZD+suZ0lpDx9jm9I6R8fYoG0v02p+0TfmvWSn+KOth/0w7l/ER6tWpcCLiGpANAAExDQAwmIaB2OjYK8S4U1jTz2OII6r3H4ri4qLhjdp6NKwnnTsuJIUGSnpHySbwLAHeS7QBo3krk4m9ao0jVQWyiJw2kke/lZQTJuaOEbOrrVFWpFLYhp/TSk27lZ2qDc5t5wNnEn7mrfg7qP+FE7XK2N63sgXfYWna54c4E5SCNbDT8VjqNbQne2R12kqxE0PJvmvYAe4D/ACr5zp7N7WRnipOVtTCla+VxlqebE3cDr7AOlcaU5V5bFM6KSpLalqezGKwGHTmWHMbfzW9Lt/OPQnsKL2Y6Lr4sq2nLN6lRxCWwYOJF9DqD9U24cFTRb2my+a+2xoxvApa6lvTtzFpu5hcM+e2paDwI+9eq6PxUYRtLR9fA5VSm9q61OV1EDmOLXgtc02IO8EcF246EU7mtSQwUhAmAJgAQAwmhAmAFMQ00AJgCABMR0LwR76rsh/WXM6R7Pj7HN6S0j4+xQNpT++1P2ib81yxwf2o6+H/VDuX8RHhXItBAAhMQ7qVwGEgC6YhpgNMCY2bxB8UzQyxzkNLTuNzYfis+KoqtTd9Um0LR3LhRQuE+ars0x3bEN4b0Otrcrz8cPKrC0NGXyqxg7EziUrxGcziWkcSBe+4jKstahGm8tSynUlI5ftAA55cNBYDtst2Fdo2CR58Hwh80jWt0JOhOg6dbq2rWUUJIu9FQupmWOh0JO8G17Bc2VXadyzZJTBq3lJBc2AN+wX/FVVZNqxbGKjmXduNiS8ejWttbS4+/eU6M9hWKKkXJ3IHHsUaOay27Um9+PDjv3omk9AgmtSFfJcNza6abhp/3iqkraF7Pdhcj2OzNuOcNL7x7N67fR1RRey+s52KjfM1eEbZlkjG1EIs/KTKAebwuersXVw+IcKyoy0ehQrW2jlbhqus9RoSEAJgCaAEwAJoQ7p3AEACYgTAEANAHQfBJvquyH9Zc7pHs+PsczpLs+PsUHaT6bU/aJvzXrHT/ABR18P8Aph3L+EeFYi4ECBSQhpgAQmA0ACdwMgncDbE8hwI3ggjtBTWeTIvQ6hE8TCOQDM17eceu1jp1Fcihem5U31EKudma8Yp3Ni1J5NpAI6Ln+64+MqqdeyN2Hp2p7TKtLQieXThpa2micKsqcCTV2WCiwUxtzEWA1sfuVG9u8x7A6qRzzkbYjTThdRLErHpZhNm6XabXceJHQEmwvc8lTW8lYB+nRfd2danFX6hytY80eI8rJc9Vha5t1nrUpxaIRLAA0NFtSeFibdt1ns2XZHvw6IGxG/S//PZ7l0cDL7jFiVkRXhGxowwCnjNnTC8m/MIwRYDoDj+C7mEpbyvvZdnTv6/IxrJW4nLl1wAJgCkIEwBMATECABMAQA1K4AgQJgdC8Ee+q7If1lzekez4+xzOkuz4+xQdpfptT9om/NeslN5HXw/6Ydy/iI4KaLjIJrUQKWgkJIYwmIEANMBhAGQTEWvZLGco5F/mk3YdOad5HYVjxtP/APrHXrIpZ2LliEvKQuHSB715BpqrtHUT/wDOyIXZ/CXNeXHhrvWirUuiEY5khX1pccjTe2ht+A6VWo9bJmVPEInMcRc/w77dHtTSuRkyTqpZHt/ZiwPTuCbStmVpspmI0rsxLiXE39isjO2hPvI+CXI65/wrpLaQ00WjB6sPvffYWF9O26zTi7WJJ3LRQta3zjcHoOt+vTcrMJV2J3ZVXhtLI5ZtcJDUvc8GxNmE7so3Beywk4SppxzOc47OTISy0gJMATQBZMAQILJiGG3TQGbYiTaykkRckYlidh3QrIASLjGUwOg+CLfVdkP6y53SHZ8fY5nSXZ8fYoO0v02p+0TfmuWOH4o62H/TDuX8I8KxFwBCAaYgQA0ACkA0CGmBkEwMmlMTRP0m1T422cAQuDjOjVtbUNDRSqtZGufagu0jFieP42CzU8C755ljqFp2RwvlRmMrAe27uwDpW6n0RUm7zyRjq4yMclqdEwrCIomFz2gk8Xi5+/cs2NoUqMtmIqNSc9SArqh7nuazmsBsANNP+lcp2N6RopsKaR+0IzE6XIHRrrvSvfQloeDF9nY7HLa4GoBB04qyM5RRHVkFStMb7C+pt7FP8h3sdD2cgbIA09R93Ss88iy5M41s1BURlrmDdv436itGDxFWhK9N+BTWjCatI4xtXslJSOLgLx30PEdq9fhcZDELLJ8DnTTg89Cs2WxMD14dhks7ssMbnnTzWkgX3XO4e1NtLUi5JFopdgJQQKiWODiRcvky9TBqf8qE69OHWV7behZMN8GtO45v3qZosdIuTuTra7y3S34rO8fHsr3Gtt6kkfB/TNa4mkym97Pqy27L3GgBANtNHKn66Sf+dyG1eKzzEzYSkDj+yMR+qW1BmGvSMotw4rNLphwlb2JbiUkV2s2LfFLnGVzANHebbUaEe1bYdL0ZJNlLoVLWI7Gtnea17LaaG3af7LZQxcKtrMr+6GTKpLFw3LbsplqkeUhUvItQkAdC8EW+q7If1lz+kOz4+xy+kux4+xQdpfptT9om/NcsdP8AH/8AcTr4f9UO5fwjwrEXAgQBMY0AMJiBNCGAmAwEIZkpCGEgMrJ2T1FoNrQEKMVoguS2zhf/AKmMMvcuCs3mzFt8CmpBNH0JJSAxNDjzg0XB6SF5CpUdebbRrhFU0VapBY7KOPUslSNmaoSTR46ipLToL2FySBe3V70qcSTtqaXVIc2wIueHt4lWSi+BFWNNJgUkjswHNBGv/epSjfRakXbU6JhmEMADo3BrrC/QFc8FKecdStYiNrMkn07gLkF3RlF9UU8JU0aFOrG11mReIYO6UXlDQ2zua7fdwsNOFl0YRVFpJ5mWTcs2Uk+DyBpHMMzgALlxa0n/AGN1PRqQujV6StpkVQhK1i4UeAtA+sGi1o2BsTco3B2XUjfpquc8XKbt/wDZZula7PbTUzWAiHSxO76pP8xGu5KSqOX3CUo2ujf/AKdkjRnc697H9o617a6jfuVMoVY5x8ixSg9Txx0tM0OJAflPnE5+wi57Va6NeSSlkQ3kFob4auFxsC3fwCpn0c1HaZKOJzsZVGKMjcI7BxNzawOinQ6PlKDl1CnirOxW6mjjfJKQcrDGSW2voL33aDf2qdCToSS4kJrbTZxmsyPe+2hzG3QvbQSaRjTa7iGl3lZ5ampaGKBnQ/BFvquyH9Zc7pDs+PsczpLsePsUDaX6bU/aJvzXLHD8TrYf9MO5fxEerEXDCYAgBpgAQIaYGQRcBqQjJoQgN0NO5x5rS7sF95t+Kl3kWybptj6x5AbA8m9jpu/3Hgq99TWskK/+Fkw/wU1TjedzIWZrElwJIsLloVLx1Hqu/AHtHQ9kdjqOjdmjzVEnpXAlo6m5dAuXjMZOotm9kWQVnclqx7hNmEZIt0ge2xVUJU40rCkpOdyCx+sJIDG2PQbHX2Lm1LOd0baatHMhmUMxfyjiG9Q1UooblxLHheGRaFts3FpAGvusopTbs0DceomYYnNs0xOy62ygAa/7QLrrYajRh918zBVnUlk0I0LwTzHhvDX8V04zoqOTMrhUvmjXSVMr+bCLNvrJpkaR1jf7FmrYiOiLYU5dZnVUxYC6SUvHSNw68vEe1Z0qtV5Isk4w6zLM4xkRFrH5bhxHG2h17FZDCuMlKpml1EN9dWiVap2x5MlmQySMcA4+azfzrOJv711Y4GEntLJPzMrqy0NWKbSkMbNFJkIJY+Mc8EnVp9yujhIJ7MldMhvHqjxHaVxgyv0zEHS4IPE36SrVhoxldEXNs8eET1Ukxa1pyOu32HcSU60qcYXkEYtuyLNDUw0rHZ54+XAvlc7QH2DU9SwShUru+zaJcpRgtcyEwVlRO8zS6tPm9vUtWInTpU7aFcIuUi34w5tPRPe/mF7bWsAOrXiuHg6Tr4lcDbWap07dbPnyvfzyR0r2DyM9NZZngedVS3mXLQxSGdE8EO+q/o/rLBj+z4+xy+k+x4+xQNpfptT9om/NcscNDr4f9UO5fxEeFYi0EANADsmABAGQTEbYYXONmgk9ABO/QJibsXHZXwfT1V3SAxNbl0c0hzwTZ2UdQH3qudeFPPUg227I6Dhvg3o6RhdUua4/xPvmH+2Ma336rPGvVrNbCsKTUb7TLBSTUsbGinpJHttl5sYjYGtOa5c7r1SnRbf3T9yO3l+PnkSD8Vu05uQj00bnMrz25D9yjuqazSfjkDnLTL+nip3yzPc5jmt4Z+RDDbou+5PsUKtSlBZJf0IRm+tklDhs2uaoc4cN+g6g2wC59XEynklY0xp27TI+bZxvKZjIXON9T/a6UqlaUNlaCSgmaZcBfe7SfaRqOxZd1US0L4zgSlHhMbWnMeceFuK0Rw03DMrdWO0aqqjMbczWB9/YQU4U2KUjOJsxAzFrL/zX/BaouUVZK5Q4p6szOGtuTLJnHEF2Vo69+vtV1NVZZWIS2I9dzVXY1BFvka3qF3dnNC00sDJ6q5XKvwK9U7UNBcGBz76Znebb+VnBdOGGSSTy7jNKbZWJpXucMrpb3P1iR/47lq+whmbpMGqpr5nNyby02aCbb9dSq1NR0RLVEhHgkbIgZJWb7mNup6AourJysFkszCWuo4jzIHSEgWzbr9ajsuWsgT4Ih6jHqs3jhaIm6jm9f3qxU6VrsLy4nlw3ZSaV4Lrvzak9HaVnxPSFKjH/AEtp0ZT0R03DsOhoos0rr2HE6DTgFxr1sdU/w0t06Ef9Oa+EHat9S6wFox5o/wCSvSYPCRoR/wBMjm6krs53M+6vmzRFGgqomCAOh+CHfVf0f1lhx3Z8fY5fSfY8fYoO0v06q+0TfmuWKH4nXw/6Ydy/hHhWItGEAZxRlxs0Ek7gNT7lJITaQPYWkg6EbwdLdqdmFySGBVGYN5J1ywPtb6rvNP8AhK64kXNLUumz3gqqJXgT/sgW3GouSQCBbo1VFTFU4rLMScnki/UeztBhfnWdIWt0ac8ri05rgWs3XpWdzrVl9uS8iLaj+TMJdo6id4ELDAx2gcfPud13GwAvqbaK6GHp043ebXl5FMqkpZLIyhwB9xy0wuXZgQDK5zju84ZfbYpSxSTyQ1RbLD4lMp/al1mjdJISQOBEbbNHuWSeIqv9a1L40oL8j1sjihZdsbGtaDYhu4dfaUpYOdSS228xb9LKKIKs25ijsLOc23CMXBv03W2ngEo7MkUyrybyM6jFHcg57HlwPOadx14EdKqhRSqJWG5vZIbAauWV18x43C1V1GmsimF2WKOpdGDqexV06W8ZJy2T1QT59b6hTnSSdmJSKttJitQx5s4tY3/t1pwtOMXsvUrqNvMqtdthUDQPuB1Bbt1FdRWiW2WxCSruHOJ6eCpryVNXROMW3YzxiiZG+xzPI4dKjTnKazFJJZI10NHM914oMo4l2pTnXpQWbBU5vQnotn5y4Oe4Nt7Fjnj42+1F0cO75mJwEuILpAbdJ1t1Kp46oloCopnsp9nmEnnbuHBUTxlRNZFkaC4nq8SQAc5wsOz8VUq1eV7InsQWrPHLFQwuzPeCeFzopKniqishbVGOZ4a7biGMERN4cBYdt+K1Yfoi72qhCpi28olH2x2j5djHNfe+8cNP+V26FFUlZGa23LMpk2IlzcqudRF0aKTI8lUXNFhIAEwOieCHfVdkP6y5+P7Pj7HL6T7Hj7FC2kH79U/aJvzXLLTV0dWhlRh3L+GOGUBldlA1tf3b1tpUU73CrV2Vclo9lJ8+XknEA62F7D2KlzpRzkyKqOSyR2nZjDqWBmcRxwEgNLnQkEuA5xBJuvP9ITqVqmzF5f4y+jaMbz1LEzCoBaTJDINSCImm1+IJdYHQalW0lKMbN+rCUlqjKM3dcR5b8XOYNB1R2v71KMacY2bZW5N6IyrYCWm8hazdljGXjxdvU4bMfxj4sjN8WeGiw2niLsjA6Q33kuce3oKVSq7fcwir6I9FHhD3XLgI9415ztd2u4KE6zeUSyFLrZKR0EbQbgXtvJ49PUmqSlnce1ZWyI+or80joS9vKBmZtt5HEE7joRoFshFOFzNNvazK9Q1zAySJz3vAu4E8L6ZezVXzemZCK1yK9JW5ZQyOma4E+c4306d6sc4qG1JkLO+Rao4+VZla3IQLlvArn7+EVtXL9hvI9+FYa2MOIHD71RUxG8kkTjDZTInFsRDXBpC72FpfYYqs8zGtmtFmYbG2hClOnnZii8imY/tFLUMyPN8vQNT2q6lSjHNIV29SKwFjXuyPFydN2qsnK2YWLvgWzL4H3jJsTcg6WC5uJrxkrF0IO9yc2gkjpW8s6PlDbXqVWHpzqR1JTai8iiV/hSebiNjWD23C2LA0+vUV6jKxUbe1bzzpD2DRXKjSWiHsPiRkm0Mx/wDkd/5HirNmnwBUjezaqYMtnO/fc8EbFPWyE6TFNtPK5hBcd995UlGCWgt07njxPEi9oF+ved6cklmh06dnmeZmIOy2JUo1FYlKkr3PMZjqo7bRYoo1XUCQkwGgBIA6L4IN9V2Q/rLDjuz4+xy+k+x4+xRNoT+/VP2ib81yz0Xax1aH6Ydy/hMbDV0UVXG6YczNZ3UCLX+9dCMrwduDKK8XY726hfG1r6dwkY/XMDvB3HTqXkcUqsJ56HQpKDjdCjoZDqWNcf5hmv0ecs8ZyfUSdO3Wa301SHc0MZfeOGg0G5WxqyjnskHST6z1Qxzu0L2sA6Mxvf3I+pqSeUQ3MUtTZFR5QTKS/Uc29hbr6VKNSpKVpO3cJwhFZK5tmqsgHJtDd3mtG7r+9SVk37kbu2Rg+sc4XF9eBVznayRDMjqyGSRo35gTzr23q2NVR0K3BvU0y4ZzhK+QMLBvB19pU41Zt2imDhFLNoj5NoMPgJzva91+cGknQ9Q0O5XfS1pZsiqkV1XJXA8dp5mvdFA1oaSA4tGo6RposWIw8oSUb3L4VU1exMYRVco4nKBcdAVFakoRSHTm5SPc9oI4N10O66vhhlbatmJ1OplI2xpnh2kZc3+Ibl6PCSWwrvM51VfcY4VT54bHfbcq603e5KKyKbi2GmKU6aFaKVS6K5Kx6sCoWRSiZzgA3WydVtxsCOgyYuZo2vjHsHEdK4k1sTzNd3JZHixJwnjLC64tY9R6NVfRqbD2ovJlUl1M5DtNsnJAXP8AqX0t0LowrRmycZWWZWpaRzd44X9ina+jLFNHnIKWZMwuo3Ad1NMLCzJ7QWBK4WEmgC6dxAncATAEAdE8EG+q/o/rLBjuz4+xy+k+x4+xQtpT+/VP2ib81yyw0Oth/wBMO5fw8kMtlopzsTlG5eNk9tammAa2Zwj/AISQR7AVfKlCortGOSlD8WXGDwov57rNswaXDRmPuWSeBp2yQKpUva4YF4UZZ5Ax7WjU9jtdBbhZV1cHBRvEnt1E8yx1O3EcTHOuAQ7La/GxIH3feskMA5SVtCbr2ueN/hDjDwx4AzfWJG61yrlgE8yG/kFV4QYGyZLC2W+a4t1Ih0c2gdeRB/8Aqg0k8y2mmvQtS6PhkyLnUK1iPhJqX3DCGg9A196ujRpRzsNUpPVldrNpKmS+aZ5B4X0U9uK0RNUUtTZs/h0lVOGtBNzcnfYdaU6uzFyYOK/FHaKOgMbWxRiw4np6Vx1JSe8kJp/ii2YewRxgbifuCoX/AKVL9SLfwjY8mJVuh4NaCSeC2xi5NRRS2lmcf2g2kc+WzJXWvwcRou7TioxsZdm+di6bJVOZgu4e3tXPxaaeRbSsSmIYIJ9xuVmhXdPUlJKWhV8Tw7kTlJ0XRw9ZVMyiUdkKDG+RexgHMA161nrYXaTl1sshVaLXAYqhmZpykC9x/Zc6VOUGv9L9pSRhiGHF7Qx1ntNj12VcKsqd3cls7RX6/ZmN+azLX0Gmtgr4YxrRidNvqKRjWyTmhpHnSyZWNtY5G8fxXSpYqM7rgsyH3RtcqVZSlj3N/hJB7QtNr6E4yuedzSN6jmiadzFAwUkxAUACYCTAaYAgDovgg31XZD+ssOO7Pj7HK6T7Hj7FB2l+nVX2ib81yyR0Othv0w7l/COBU0XGxshCkptEbIy5c2tfRT3krWDYWpuoa10Tg5psRuRGdsmRnDaQpqx7yS5xNzc9qN4wVNIyqq50jgSb2AHsCk6meQo00kazMTvRvGS2UHKIU2GyAv70rN+IXRI4PhEtTJycTcz7Xt1Df+Kk1sJueSRCU+B3XYvZdlFCA4XleLk6k68LLj4nE72do6dQbLXeWJzmMOo527LvN+myolU4iUeBsZE4i7zYcf4v8IhNydoE3GyvIo3hD2kZFGYY95BBXfwFDYhtPUx1ZbcrLQ4vJUHNdapVLMvUMrE3Q7SvjbZt7+xEnGZRuWjrOweLSSQDOed/wuXjLRdgpxsLanCXvu8FQwmJjHIlOk3mU1r9S07xp2LtJqSMtrGykxKSnJLdc1hbhZUzpRm1fqJxbWhb8J2pbLMbGxa0DhvXOr4G8Uv9L4V7MtEVnDXhpbiXFcidFxll3+RqU7rM8mI4IDKyU2cY2kNaPq36ulVwxM403Hqb1JSpqUr3KBjmyIDQXAZpJXPf0hgud3BdrD9IKo3bqskZ50HTS4nOMWgu50gFmEkM6wF11miEJWyIshQasXGKEA1IBIuAKQAgATA6L4IN9V/R/WWHG9nx9jldJ9jx9ig7TH9+qvtE35rlkjodbD/ph3L+EcFJFwwmABMBoEMFADumBk0XUkriZI0OGOktluM3mOIORzh9XNuB1V0af+9xVKpbU6Dg3g+M7GvlDoL6StNiHZdz4QNQSO3W6or4uNNtLNvq/wBIpN69R0bBKGnpGBlMCSR9Xnv9rtzVxMViJVP2PTqLaceQli99rOIjvrYak9pWR1drKCLNiy+5ipwALjQHfxdcdaup4dyefWRlUSWRC7V47ycRDTrbevR4XB2Vzn1at2cIx7ETLISddVsqySVi2jTtmRJKz3ZoM4TqrKbzFLQ6ZsbjYADQVjxdHazM0Hsux0YYk2aMgG53Lm06TjK7LZTujn+OYO5kmZovxK7dGsrWMsos8T6lvmnf171qj92ZXoeOKjc0lzNbqT/0L3LjsztKWENm+qCcx6dwXPxOFjUi0ustp1XBoteDYoJAXBwcXOJP8rQuXi8G42UVkl6mqjWVu95m7EKVk8b22sSLX4kLlxpyo1FJdX9NDkqkWjmm0uzdyQW7ubG0bg0b3FehweMUlZ69ZinBxd0UHFMKMW/3dA4LqxtNXQRqZ2ZElVtWLxFAAmAJgCkAIA6L4IN9V/R/WWLG9nx9jldJ9jx9ig7TfTqr7RN+a5Y4aHWw/wCmHcv4RqmXDQAAoAaYDCYjdFAXahXQoykrojKaRctjNkXVLmnnA3va29vTdXJwpRvLJmac3J7KOx4Js9FTR3c1pzgZo8oJc4bnsbuB3XK5OKxqk3GOhZTpWzfd4ElHhhLs0puBcBgOhad2Ygi/4aLlTnKf45cS+MVHUxqJ2xRgNysy6W0B7CeB4JRwjbzzB1layPDFOXut1gg9HUtUaKp2RS5uRH7VY3/p49LdYuunhKN9SipLqRyjaPagzCw09q6u0oRsRhSbd2VF77rHKV3c2JWyFdFxjBTTFY9tFWuYdCrotNWZVOFy97PY/wAm0Oc6wHWqKlG7+0zrLIveGYhHUx3bY3WCopU5ZlsWmitY3sy4vL2b+pbaOLSVmVSpMiIKx1O7LIPet6kpooaaJCamErbt+5Qd4gj1YYJIdGX1PYoTalqSV+ovlFUucxuZuvuXJqUoyu2aIzasatoKXNDfTMAsNNZ5dRfJ5HJtrMPc0F7jcnU9XUvR4KspxMklsyKLM5aJs0xNN1TcmK6kgGmILqVwGmgOi+B/fVf0f1lhxvZ8fY5XSfY8fYoG0306p+0TfmuWSOh18P8Aph3L+EaFItGmAIAaAMmhSSuDLBs1AS/mtzG3mEXzDiPculRVomLEM7VsfTvdCI4xkBGslvN6GW6favOdJ4v/ANd2i3C0ft2mWyLC3Ns9zy540vrY8dSRos25clZsuvs5kfjuLtp257hzho5gtZ1+J6FrpYfayt4lE6lsytU8b6mpc9pPJPAuw7huuO260ycaVO3WVRTlK5N4jOynj3i4HUqsNB1JZk6klFHLdr8Y5Rp1v7V3IU1CORmh9zOfSO1WSbvI6MVkayojBMBgpoQ2lSTsDN3Lk6X0Vm8bK9hLMuOzG0AgZv16LqFTD7x3M7bTLrgm2EUhtIQL6alY6uEaV0ONTiS+L4FFUtB0vwtYquliJQyY5QUisT7OTw/+0426OC3QxUZZMpdJoxpMXniNpIc3vH/CsezLRkVdFqwrGXPFzGR7f8LLOnHS5NSfAky58o4rHPYprItjtS1Kxt5QNbTgE2Ovb7Vb0VtOTYYhpWOLVVrmy7NWyLKd7XZ5yqSwFJCGmAJiBO4HRvA/vqv6P6yxYzs+PscvpPsePsUDaf6dU/aJvzXLJHQ6uH/TDuX8IxTRcNADQA0wNsKtppXzIyOieD7CzI8FhyOB3/26V0Z2VN2ObUledmdYw/PSsIADrE3Gu/p1/svISoqeIbkzoKo4wyI/EsaqZLNbdgPDj7CF0qcKcVdszSlORrpNnpJdZCbHpUZYuMcojjRbzZ68Ur4aCI3IBtwIvdVQhUryzJycYLI47jm10k0jjc5eA0XcpQhSVindOWbKzVVZcd6VWtwNEKaR5brPmXBdMQIAYUlmIEwMgU0BkJCpqbIOKZtZUEEG9rKe8ehF00WzB9tZYt7if7KE8NCehRstaF1wnb2OQgPH4LPLBW0FvGtSxQV9NKd7fuSWHmkRdVMk4aimb9Zo9oVX002yW9ijRi+1tLTsJDmk20sQULAOTzHv+pI4xthta+qebEhvRounSpwoxtEUKbk9qRUXuUW7s1JGKEA0wEmA0AJCEdG8D++q/o/rLJjOz4nL6T7Hj7FA2n+nVP2ib81yxx0Oth/0w7l/CNCkWjCYAEANMDONynB2Ymi57G7Uf6Z4J1HQdy3KspRsYK1B3ujtuDbdYfVNAMgY+2oddp9/FcqvgduVy2nX2Y2mj1V+PUEIzGRp477/AIKj/nS4kvqodSKRtP4VGZS2mHtIWuh0fGObISqznocjxjGZJ3l0ji4n3e5a21DKJZCmtSMe+6qcrl1jG6iMLp3ALoENSAEIBqQh3TALpgAKYGQepbRGyNrJyNymqjIuCZuZXOG4lWKqVulHgbH4i873H3qW2R3MTzvnJ3lRdQsUEtDS5yqcrk0YpDBSQgTAYUhDyH2JuDC6EgDovge31X9H9ZYcX1eJy+k+x4+xQNqPp1V9om/Ncsi0Orh/0w7l/CNCki4aYAgAQBkFIDNj7KSdgsZtmIUlORFxTN8lYSN596tdYrVJI0OlKrc2yzZNZKi8xggBoAEwGgLDTAEAAUkyI07gF07gCdwBADCYDTuILp3EF0XGJAhqQAmAIuIFK4GfKk6KbqNqxFRWpgVAZ0fwP76rsh/WWPGP8fH2OV0p2PH2LLV7D0Mkj3vgu573OceVmF3ONybB9hqSsZmhjq6grS6l1L4NPkBh/q/zZu+hD/6GI5vRfAeQGH+r/Nm76A/6GI5vRfA/IDD/AFf5s3fQH/QxHN6L4DyAw/0HzZ++mH/QxHN6L4DyAw/1f5s/fTD/AKGI5vRfA/IDD/QfNn76B/X4jm9F8B5AYf6D5s/fTE+kMRzei+A8gMP9B82fvpB9fiOb0XwHkBh/oPmz99ALpDEc3ovgPIDD/QfNn76bB9IYjm9F8B5A4f6D5s/fQH1+I5vRfAxsDh/oD8afvoYv+hiOb0XwHkDh/oD8afvou+I/r8Rzei+BeQNB6A/Fn76LsX1+I5vRfAeQOH+g+bP30tuS6w+vxHN6L4H5A0HoPmzd9Ley4h9fiOb0XwLyCoPQfNm76e8lxH9dX5vRfAeQVB6D5s3fRvZ8Q+ur83ovgPIKg9B82bvqW9nxF9fX5vRfAeQVB6D5s3fS3s+I/rq/N6L4H5BUHoPmzd9Pez4g8dX5vRfAvIKg9B82bvo3s+IfXV+b0XwPyDoPQfNm76FWnxF9dX5vRfAeQVB6D5s3fRvp8Q+ur83ovgXkHQeg+bN30b6fEPrq/N6L4H5BUHoPmzd9G+nxD66vzei+A8g6D0HzZu+hV6nEPrq/N6L4DyDoPQfNm76ar1OIfXV+b0XwHkHQeg+bN30liKnEX11fm9F8B5B0HoPmzd9P6ipxD66vzei+B+QdB6D5s3fTVepxD66vzei+BeQdB6D5s3fT39TiH11fm9F8Evs/s9T02fkI8mfLm573Xy5rec42847ulVVasna7M9fE1J22n6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3541" name="Picture 5"/>
          <p:cNvPicPr>
            <a:picLocks noChangeAspect="1" noChangeArrowheads="1"/>
          </p:cNvPicPr>
          <p:nvPr/>
        </p:nvPicPr>
        <p:blipFill>
          <a:blip r:embed="rId2"/>
          <a:srcRect/>
          <a:stretch>
            <a:fillRect/>
          </a:stretch>
        </p:blipFill>
        <p:spPr bwMode="auto">
          <a:xfrm>
            <a:off x="4572000" y="1905000"/>
            <a:ext cx="41148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57200"/>
            <a:ext cx="5181163" cy="523220"/>
          </a:xfrm>
          <a:prstGeom prst="rect">
            <a:avLst/>
          </a:prstGeom>
        </p:spPr>
        <p:txBody>
          <a:bodyPr wrap="none">
            <a:spAutoFit/>
          </a:bodyPr>
          <a:lstStyle/>
          <a:p>
            <a:pPr algn="ctr"/>
            <a:r>
              <a:rPr lang="en-US" sz="2800" b="1" dirty="0" smtClean="0">
                <a:latin typeface="Times New Roman" pitchFamily="18" charset="0"/>
                <a:cs typeface="Times New Roman" pitchFamily="18" charset="0"/>
              </a:rPr>
              <a:t>B. </a:t>
            </a:r>
            <a:r>
              <a:rPr lang="en-US" sz="2800" b="1" dirty="0" err="1" smtClean="0">
                <a:latin typeface="Times New Roman" pitchFamily="18" charset="0"/>
                <a:cs typeface="Times New Roman" pitchFamily="18" charset="0"/>
              </a:rPr>
              <a:t>Lớp</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Chân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Gastropoda</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743200" y="990600"/>
            <a:ext cx="3999813" cy="369332"/>
          </a:xfrm>
          <a:prstGeom prst="rect">
            <a:avLst/>
          </a:prstGeom>
        </p:spPr>
        <p:txBody>
          <a:bodyPr wrap="none">
            <a:spAutoFit/>
          </a:bodyPr>
          <a:lstStyle/>
          <a:p>
            <a:pPr algn="ctr"/>
            <a:r>
              <a:rPr lang="en-US" b="1" i="1" dirty="0" smtClean="0">
                <a:latin typeface="Times New Roman" pitchFamily="18" charset="0"/>
                <a:cs typeface="Times New Roman" pitchFamily="18" charset="0"/>
              </a:rPr>
              <a:t>2. </a:t>
            </a:r>
            <a:r>
              <a:rPr lang="vi-VN" b="1" i="1" dirty="0" smtClean="0">
                <a:latin typeface="Times New Roman" pitchFamily="18" charset="0"/>
                <a:cs typeface="Times New Roman" pitchFamily="18" charset="0"/>
              </a:rPr>
              <a:t>Đặc điểm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sản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phát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triển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tiếp</a:t>
            </a:r>
            <a:r>
              <a:rPr lang="en-US" b="1" i="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5" name="Rectangle 4"/>
          <p:cNvSpPr/>
          <p:nvPr/>
        </p:nvSpPr>
        <p:spPr>
          <a:xfrm>
            <a:off x="685800" y="1524000"/>
            <a:ext cx="8001000" cy="3693319"/>
          </a:xfrm>
          <a:prstGeom prst="rect">
            <a:avLst/>
          </a:prstGeom>
        </p:spPr>
        <p:txBody>
          <a:bodyPr wrap="square">
            <a:spAutoFit/>
          </a:bodyPr>
          <a:lstStyle/>
          <a:p>
            <a:pPr algn="just">
              <a:lnSpc>
                <a:spcPct val="130000"/>
              </a:lnSpc>
            </a:pPr>
            <a:r>
              <a:rPr lang="en-US" b="1" i="1" dirty="0" smtClean="0">
                <a:latin typeface="Times New Roman" pitchFamily="18" charset="0"/>
                <a:cs typeface="Times New Roman" pitchFamily="18" charset="0"/>
              </a:rPr>
              <a:t>- Ấ</a:t>
            </a:r>
            <a:r>
              <a:rPr lang="vi-VN" b="1" i="1" dirty="0" smtClean="0">
                <a:latin typeface="Times New Roman" pitchFamily="18" charset="0"/>
                <a:cs typeface="Times New Roman" pitchFamily="18" charset="0"/>
              </a:rPr>
              <a:t>u trùng veliger </a:t>
            </a:r>
            <a:r>
              <a:rPr lang="vi-VN" dirty="0" smtClean="0">
                <a:latin typeface="Times New Roman" pitchFamily="18" charset="0"/>
                <a:cs typeface="Times New Roman" pitchFamily="18" charset="0"/>
              </a:rPr>
              <a:t>có qua một giai đoạn xoắn vỏ và quay khối nội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tạng một góc 180</a:t>
            </a:r>
            <a:r>
              <a:rPr lang="vi-VN" baseline="30000" dirty="0" smtClean="0">
                <a:latin typeface="Times New Roman" pitchFamily="18" charset="0"/>
                <a:cs typeface="Times New Roman" pitchFamily="18" charset="0"/>
              </a:rPr>
              <a:t>0</a:t>
            </a:r>
            <a:r>
              <a:rPr lang="vi-VN" dirty="0" smtClean="0">
                <a:latin typeface="Times New Roman" pitchFamily="18" charset="0"/>
                <a:cs typeface="Times New Roman" pitchFamily="18" charset="0"/>
              </a:rPr>
              <a:t> (so tương đối với phần đầu). Quá tr</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xoắn xảy ra rất nhanh (3</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phút như ở các loài thuộc giống </a:t>
            </a:r>
            <a:r>
              <a:rPr lang="vi-VN" i="1" dirty="0" smtClean="0">
                <a:latin typeface="Times New Roman" pitchFamily="18" charset="0"/>
                <a:cs typeface="Times New Roman" pitchFamily="18" charset="0"/>
              </a:rPr>
              <a:t>Acmaea) hay khá lâu như ở giống Pomatias (10</a:t>
            </a:r>
            <a:r>
              <a:rPr lang="en-US"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ngày). Ở ốc nón (</a:t>
            </a:r>
            <a:r>
              <a:rPr lang="vi-VN" i="1" dirty="0" smtClean="0">
                <a:latin typeface="Times New Roman" pitchFamily="18" charset="0"/>
                <a:cs typeface="Times New Roman" pitchFamily="18" charset="0"/>
              </a:rPr>
              <a:t>Patella), bào ngư (Haliotis) có 2 lần xoắn, mỗi lần quay 90</a:t>
            </a:r>
            <a:r>
              <a:rPr lang="vi-VN" i="1" baseline="30000" dirty="0" smtClean="0">
                <a:latin typeface="Times New Roman" pitchFamily="18" charset="0"/>
                <a:cs typeface="Times New Roman" pitchFamily="18" charset="0"/>
              </a:rPr>
              <a:t>0</a:t>
            </a:r>
            <a:r>
              <a:rPr lang="vi-VN" i="1" dirty="0" smtClean="0">
                <a:latin typeface="Times New Roman" pitchFamily="18" charset="0"/>
                <a:cs typeface="Times New Roman" pitchFamily="18" charset="0"/>
              </a:rPr>
              <a:t>, lần đầu</a:t>
            </a:r>
            <a:r>
              <a:rPr lang="en-US"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nhanh, lần sau chậm hơn. </a:t>
            </a:r>
            <a:endParaRPr lang="en-US" dirty="0" smtClean="0">
              <a:latin typeface="Times New Roman" pitchFamily="18" charset="0"/>
              <a:cs typeface="Times New Roman" pitchFamily="18" charset="0"/>
            </a:endParaRP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Quá tr</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xoắn của ấu trùng veliger của bào ngư</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nhờ vào sự hoạt động của 6 tế bào cơ có một đầu đính vào đỉnh vỏ, một đầu kia đính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vào phần chân. </a:t>
            </a:r>
            <a:endParaRPr lang="en-US" dirty="0" smtClean="0">
              <a:latin typeface="Times New Roman" pitchFamily="18" charset="0"/>
              <a:cs typeface="Times New Roman" pitchFamily="18" charset="0"/>
            </a:endParaRP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Một số Mang trước sống ở biển như </a:t>
            </a:r>
            <a:r>
              <a:rPr lang="vi-VN" i="1" dirty="0" smtClean="0">
                <a:latin typeface="Times New Roman" pitchFamily="18" charset="0"/>
                <a:cs typeface="Times New Roman" pitchFamily="18" charset="0"/>
              </a:rPr>
              <a:t>Busycon, Conus, Natica... Cùng</a:t>
            </a:r>
            <a:r>
              <a:rPr lang="en-US"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với tất cả Mang trước sống ở nước ngọt và Có phổi trứng nở trực tiếp thành con non.</a:t>
            </a: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Một số khác như Littorina và Mang trước thuộc họ Viviparidae đẻ con.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57200"/>
            <a:ext cx="5181163" cy="523220"/>
          </a:xfrm>
          <a:prstGeom prst="rect">
            <a:avLst/>
          </a:prstGeom>
        </p:spPr>
        <p:txBody>
          <a:bodyPr wrap="none">
            <a:spAutoFit/>
          </a:bodyPr>
          <a:lstStyle/>
          <a:p>
            <a:pPr algn="ctr"/>
            <a:r>
              <a:rPr lang="en-US" sz="2800" b="1" dirty="0" smtClean="0">
                <a:latin typeface="Times New Roman" pitchFamily="18" charset="0"/>
                <a:cs typeface="Times New Roman" pitchFamily="18" charset="0"/>
              </a:rPr>
              <a:t>B. </a:t>
            </a:r>
            <a:r>
              <a:rPr lang="en-US" sz="2800" b="1" dirty="0" err="1" smtClean="0">
                <a:latin typeface="Times New Roman" pitchFamily="18" charset="0"/>
                <a:cs typeface="Times New Roman" pitchFamily="18" charset="0"/>
              </a:rPr>
              <a:t>Lớp</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Chân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Gastropoda</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1371600" y="1066800"/>
            <a:ext cx="6418745" cy="369332"/>
          </a:xfrm>
          <a:prstGeom prst="rect">
            <a:avLst/>
          </a:prstGeom>
        </p:spPr>
        <p:txBody>
          <a:bodyPr wrap="none">
            <a:spAutoFit/>
          </a:bodyPr>
          <a:lstStyle/>
          <a:p>
            <a:pPr algn="ctr"/>
            <a:r>
              <a:rPr lang="en-US" b="1" i="1" dirty="0" smtClean="0">
                <a:latin typeface="Times New Roman" pitchFamily="18" charset="0"/>
                <a:cs typeface="Times New Roman" pitchFamily="18" charset="0"/>
              </a:rPr>
              <a:t>3. </a:t>
            </a:r>
            <a:r>
              <a:rPr lang="vi-VN" b="1" i="1" dirty="0" smtClean="0">
                <a:latin typeface="Times New Roman" pitchFamily="18" charset="0"/>
                <a:cs typeface="Times New Roman" pitchFamily="18" charset="0"/>
              </a:rPr>
              <a:t>Hiện tượng mất đối xứng của Chân bụng và nguồn gốc của nó</a:t>
            </a:r>
            <a:endParaRPr lang="en-US" b="1" dirty="0">
              <a:latin typeface="Times New Roman" pitchFamily="18" charset="0"/>
              <a:cs typeface="Times New Roman" pitchFamily="18" charset="0"/>
            </a:endParaRPr>
          </a:p>
        </p:txBody>
      </p:sp>
      <p:sp>
        <p:nvSpPr>
          <p:cNvPr id="5" name="Rectangle 4"/>
          <p:cNvSpPr/>
          <p:nvPr/>
        </p:nvSpPr>
        <p:spPr>
          <a:xfrm>
            <a:off x="457200" y="2362200"/>
            <a:ext cx="2819400" cy="1477328"/>
          </a:xfrm>
          <a:prstGeom prst="rect">
            <a:avLst/>
          </a:prstGeom>
        </p:spPr>
        <p:txBody>
          <a:bodyPr wrap="square">
            <a:spAutoFit/>
          </a:bodyPr>
          <a:lstStyle/>
          <a:p>
            <a:pPr algn="just"/>
            <a:r>
              <a:rPr lang="en-US" dirty="0" smtClean="0"/>
              <a:t>- </a:t>
            </a:r>
            <a:r>
              <a:rPr lang="vi-VN" dirty="0" smtClean="0">
                <a:latin typeface="Times New Roman" pitchFamily="18" charset="0"/>
                <a:cs typeface="Times New Roman" pitchFamily="18" charset="0"/>
              </a:rPr>
              <a:t>Động vật Thân mềm cổ có cấu tạo đối xứng hai bên, ấu trùng của nhiều </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động vật thân mềm cũng thể hiện đối xứng 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04801" name="Picture 1"/>
          <p:cNvPicPr>
            <a:picLocks noChangeAspect="1" noChangeArrowheads="1"/>
          </p:cNvPicPr>
          <p:nvPr/>
        </p:nvPicPr>
        <p:blipFill>
          <a:blip r:embed="rId2"/>
          <a:srcRect/>
          <a:stretch>
            <a:fillRect/>
          </a:stretch>
        </p:blipFill>
        <p:spPr bwMode="auto">
          <a:xfrm>
            <a:off x="3352800" y="1600200"/>
            <a:ext cx="5181600" cy="3314799"/>
          </a:xfrm>
          <a:prstGeom prst="rect">
            <a:avLst/>
          </a:prstGeom>
          <a:noFill/>
          <a:ln w="9525">
            <a:noFill/>
            <a:miter lim="800000"/>
            <a:headEnd/>
            <a:tailEnd/>
          </a:ln>
          <a:effectLst/>
        </p:spPr>
      </p:pic>
      <p:sp>
        <p:nvSpPr>
          <p:cNvPr id="6" name="Rectangle 5"/>
          <p:cNvSpPr/>
          <p:nvPr/>
        </p:nvSpPr>
        <p:spPr>
          <a:xfrm>
            <a:off x="2133600" y="4876800"/>
            <a:ext cx="6781800" cy="1077218"/>
          </a:xfrm>
          <a:prstGeom prst="rect">
            <a:avLst/>
          </a:prstGeom>
        </p:spPr>
        <p:txBody>
          <a:bodyPr wrap="square">
            <a:spAutoFit/>
          </a:bodyPr>
          <a:lstStyle/>
          <a:p>
            <a:pPr algn="ctr"/>
            <a:r>
              <a:rPr lang="en-US" sz="1600" b="1" dirty="0" err="1" smtClean="0">
                <a:latin typeface="Times New Roman" pitchFamily="18" charset="0"/>
                <a:cs typeface="Times New Roman" pitchFamily="18" charset="0"/>
              </a:rPr>
              <a:t>Sự</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xoắn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vặn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của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cơ</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thể</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Chân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bụng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theo</a:t>
            </a:r>
            <a:r>
              <a:rPr lang="en-US" sz="1600" b="1" dirty="0" smtClean="0">
                <a:latin typeface="Times New Roman" pitchFamily="18" charset="0"/>
                <a:cs typeface="Times New Roman" pitchFamily="18" charset="0"/>
              </a:rPr>
              <a:t> Hickman)</a:t>
            </a:r>
          </a:p>
          <a:p>
            <a:pPr algn="ctr"/>
            <a:r>
              <a:rPr lang="en-US" sz="1600" dirty="0" smtClean="0">
                <a:latin typeface="Times New Roman" pitchFamily="18" charset="0"/>
                <a:cs typeface="Times New Roman" pitchFamily="18" charset="0"/>
              </a:rPr>
              <a:t>A. </a:t>
            </a:r>
            <a:r>
              <a:rPr lang="en-US" sz="1600" dirty="0" err="1" smtClean="0">
                <a:latin typeface="Times New Roman" pitchFamily="18" charset="0"/>
                <a:cs typeface="Times New Roman" pitchFamily="18" charset="0"/>
              </a:rPr>
              <a:t>Tổ</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trước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xứng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bên</a:t>
            </a:r>
            <a:r>
              <a:rPr lang="en-US" sz="1600" dirty="0" smtClean="0">
                <a:latin typeface="Times New Roman" pitchFamily="18" charset="0"/>
                <a:cs typeface="Times New Roman" pitchFamily="18" charset="0"/>
              </a:rPr>
              <a:t>; B. </a:t>
            </a:r>
            <a:r>
              <a:rPr lang="en-US" sz="1600" dirty="0" err="1" smtClean="0">
                <a:latin typeface="Times New Roman" pitchFamily="18" charset="0"/>
                <a:cs typeface="Times New Roman" pitchFamily="18" charset="0"/>
              </a:rPr>
              <a:t>Giả</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thiết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về</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sự</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xoắn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vặn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xảy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ra</a:t>
            </a:r>
            <a:r>
              <a:rPr lang="en-US" sz="1600" dirty="0" smtClean="0">
                <a:latin typeface="Times New Roman" pitchFamily="18" charset="0"/>
                <a:cs typeface="Times New Roman" pitchFamily="18" charset="0"/>
              </a:rPr>
              <a:t>; </a:t>
            </a:r>
          </a:p>
          <a:p>
            <a:pPr algn="ctr"/>
            <a:r>
              <a:rPr lang="en-US" sz="1600" dirty="0" smtClean="0">
                <a:latin typeface="Times New Roman" pitchFamily="18" charset="0"/>
                <a:cs typeface="Times New Roman" pitchFamily="18" charset="0"/>
              </a:rPr>
              <a:t>C. </a:t>
            </a:r>
            <a:r>
              <a:rPr lang="en-US" sz="1600" dirty="0" err="1" smtClean="0">
                <a:latin typeface="Times New Roman" pitchFamily="18" charset="0"/>
                <a:cs typeface="Times New Roman" pitchFamily="18" charset="0"/>
              </a:rPr>
              <a:t>Chân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đã</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hoàn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xoắn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vặn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thể</a:t>
            </a:r>
            <a:r>
              <a:rPr lang="en-US" sz="1600" dirty="0" smtClean="0">
                <a:latin typeface="Times New Roman" pitchFamily="18" charset="0"/>
                <a:cs typeface="Times New Roman" pitchFamily="18" charset="0"/>
              </a:rPr>
              <a:t>.</a:t>
            </a:r>
          </a:p>
          <a:p>
            <a:pPr algn="ctr"/>
            <a:r>
              <a:rPr lang="en-US" sz="1600" dirty="0" smtClean="0">
                <a:latin typeface="Times New Roman" pitchFamily="18" charset="0"/>
                <a:cs typeface="Times New Roman" pitchFamily="18" charset="0"/>
              </a:rPr>
              <a:t>1. </a:t>
            </a:r>
            <a:r>
              <a:rPr lang="en-US" sz="1600" dirty="0" err="1" smtClean="0">
                <a:latin typeface="Times New Roman" pitchFamily="18" charset="0"/>
                <a:cs typeface="Times New Roman" pitchFamily="18" charset="0"/>
              </a:rPr>
              <a:t>Miệng</a:t>
            </a:r>
            <a:r>
              <a:rPr lang="en-US" sz="1600" dirty="0" smtClean="0">
                <a:latin typeface="Times New Roman" pitchFamily="18" charset="0"/>
                <a:cs typeface="Times New Roman" pitchFamily="18" charset="0"/>
              </a:rPr>
              <a:t>; 2. </a:t>
            </a:r>
            <a:r>
              <a:rPr lang="en-US" sz="1600" dirty="0" err="1" smtClean="0">
                <a:latin typeface="Times New Roman" pitchFamily="18" charset="0"/>
                <a:cs typeface="Times New Roman" pitchFamily="18" charset="0"/>
              </a:rPr>
              <a:t>Hậu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môn</a:t>
            </a:r>
            <a:r>
              <a:rPr lang="en-US" sz="1600" dirty="0" smtClean="0">
                <a:latin typeface="Times New Roman" pitchFamily="18" charset="0"/>
                <a:cs typeface="Times New Roman" pitchFamily="18" charset="0"/>
              </a:rPr>
              <a:t>; 3.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4. </a:t>
            </a:r>
            <a:r>
              <a:rPr lang="en-US" sz="1600" dirty="0" err="1" smtClean="0">
                <a:latin typeface="Times New Roman" pitchFamily="18" charset="0"/>
                <a:cs typeface="Times New Roman" pitchFamily="18" charset="0"/>
              </a:rPr>
              <a:t>Chân</a:t>
            </a:r>
            <a:r>
              <a:rPr lang="en-US" sz="1600" dirty="0" smtClean="0">
                <a:latin typeface="Times New Roman" pitchFamily="18" charset="0"/>
                <a:cs typeface="Times New Roman" pitchFamily="18" charset="0"/>
              </a:rPr>
              <a:t>; 5.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xoay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phía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trước</a:t>
            </a:r>
            <a:endParaRPr 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457200"/>
            <a:ext cx="5181163" cy="523220"/>
          </a:xfrm>
          <a:prstGeom prst="rect">
            <a:avLst/>
          </a:prstGeom>
        </p:spPr>
        <p:txBody>
          <a:bodyPr wrap="none">
            <a:spAutoFit/>
          </a:bodyPr>
          <a:lstStyle/>
          <a:p>
            <a:pPr algn="ctr"/>
            <a:r>
              <a:rPr lang="en-US" sz="2800" b="1" dirty="0" smtClean="0">
                <a:latin typeface="Times New Roman" pitchFamily="18" charset="0"/>
                <a:cs typeface="Times New Roman" pitchFamily="18" charset="0"/>
              </a:rPr>
              <a:t>B. </a:t>
            </a:r>
            <a:r>
              <a:rPr lang="en-US" sz="2800" b="1" dirty="0" err="1" smtClean="0">
                <a:latin typeface="Times New Roman" pitchFamily="18" charset="0"/>
                <a:cs typeface="Times New Roman" pitchFamily="18" charset="0"/>
              </a:rPr>
              <a:t>Lớp</a:t>
            </a:r>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Chân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Gastropoda</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1371600" y="1066800"/>
            <a:ext cx="6418745" cy="369332"/>
          </a:xfrm>
          <a:prstGeom prst="rect">
            <a:avLst/>
          </a:prstGeom>
        </p:spPr>
        <p:txBody>
          <a:bodyPr wrap="none">
            <a:spAutoFit/>
          </a:bodyPr>
          <a:lstStyle/>
          <a:p>
            <a:pPr algn="ctr"/>
            <a:r>
              <a:rPr lang="en-US" b="1" i="1" dirty="0" smtClean="0">
                <a:latin typeface="Times New Roman" pitchFamily="18" charset="0"/>
                <a:cs typeface="Times New Roman" pitchFamily="18" charset="0"/>
              </a:rPr>
              <a:t>3. </a:t>
            </a:r>
            <a:r>
              <a:rPr lang="vi-VN" b="1" i="1" dirty="0" smtClean="0">
                <a:latin typeface="Times New Roman" pitchFamily="18" charset="0"/>
                <a:cs typeface="Times New Roman" pitchFamily="18" charset="0"/>
              </a:rPr>
              <a:t>Hiện tượng mất đối xứng của Chân bụng và nguồn gốc của nó</a:t>
            </a:r>
            <a:endParaRPr lang="en-US" b="1" dirty="0">
              <a:latin typeface="Times New Roman" pitchFamily="18" charset="0"/>
              <a:cs typeface="Times New Roman" pitchFamily="18" charset="0"/>
            </a:endParaRPr>
          </a:p>
        </p:txBody>
      </p:sp>
      <p:sp>
        <p:nvSpPr>
          <p:cNvPr id="7" name="Rectangle 6"/>
          <p:cNvSpPr/>
          <p:nvPr/>
        </p:nvSpPr>
        <p:spPr>
          <a:xfrm>
            <a:off x="533400" y="1600200"/>
            <a:ext cx="8077200" cy="4166397"/>
          </a:xfrm>
          <a:prstGeom prst="rect">
            <a:avLst/>
          </a:prstGeom>
        </p:spPr>
        <p:txBody>
          <a:bodyPr wrap="square">
            <a:spAutoFit/>
          </a:bodyPr>
          <a:lstStyle/>
          <a:p>
            <a:pPr algn="just">
              <a:lnSpc>
                <a:spcPct val="135000"/>
              </a:lnSpc>
            </a:pPr>
            <a:r>
              <a:rPr lang="vi-VN" dirty="0" smtClean="0">
                <a:latin typeface="Times New Roman" pitchFamily="18" charset="0"/>
                <a:cs typeface="Times New Roman" pitchFamily="18" charset="0"/>
              </a:rPr>
              <a:t>So sánh cấu tạo cơ thể và căn cứ vào vị trí tương đối của xoang áo so với khối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nội quan, có thể phân biệt được 4 sơ đồ cấu tạo ứng với các nhóm chân bụng khác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nhau</a:t>
            </a:r>
            <a:r>
              <a:rPr lang="en-US" dirty="0" smtClean="0">
                <a:latin typeface="Times New Roman" pitchFamily="18" charset="0"/>
                <a:cs typeface="Times New Roman" pitchFamily="18" charset="0"/>
              </a:rPr>
              <a:t>:</a:t>
            </a:r>
          </a:p>
          <a:p>
            <a:pPr algn="just">
              <a:lnSpc>
                <a:spcPct val="135000"/>
              </a:lnSpc>
            </a:pPr>
            <a:r>
              <a:rPr lang="vi-VN"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Nhóm Hai tâm nhĩ</a:t>
            </a:r>
            <a:r>
              <a:rPr lang="vi-VN" dirty="0" smtClean="0">
                <a:latin typeface="Times New Roman" pitchFamily="18" charset="0"/>
                <a:cs typeface="Times New Roman" pitchFamily="18" charset="0"/>
              </a:rPr>
              <a:t>: Nội quan có cấu tạo kép, xếp đối xứng hai bên (ngoại trừ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tuyến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mang</a:t>
            </a:r>
            <a:endParaRPr lang="en-US" dirty="0" smtClean="0">
              <a:latin typeface="Times New Roman" pitchFamily="18" charset="0"/>
              <a:cs typeface="Times New Roman" pitchFamily="18" charset="0"/>
            </a:endParaRPr>
          </a:p>
          <a:p>
            <a:pPr algn="just">
              <a:lnSpc>
                <a:spcPct val="135000"/>
              </a:lnSpc>
            </a:pPr>
            <a:r>
              <a:rPr lang="vi-VN" dirty="0" smtClean="0">
                <a:latin typeface="Times New Roman" pitchFamily="18" charset="0"/>
                <a:cs typeface="Times New Roman" pitchFamily="18" charset="0"/>
              </a:rPr>
              <a:t>bắt chéo trên và dưới ruột.</a:t>
            </a:r>
          </a:p>
          <a:p>
            <a:pPr algn="just">
              <a:lnSpc>
                <a:spcPct val="135000"/>
              </a:lnSpc>
            </a:pPr>
            <a:r>
              <a:rPr lang="vi-VN"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Nhóm Một tâm nhĩ</a:t>
            </a:r>
            <a:r>
              <a:rPr lang="vi-VN" dirty="0" smtClean="0">
                <a:latin typeface="Times New Roman" pitchFamily="18" charset="0"/>
                <a:cs typeface="Times New Roman" pitchFamily="18" charset="0"/>
              </a:rPr>
              <a:t>: Xoang áo ở phía trước thân, cơ quan áo, tâm nhĩ và thận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mang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chéo</a:t>
            </a:r>
            <a:r>
              <a:rPr lang="en-US" dirty="0" smtClean="0">
                <a:latin typeface="Times New Roman" pitchFamily="18" charset="0"/>
                <a:cs typeface="Times New Roman" pitchFamily="18" charset="0"/>
              </a:rPr>
              <a:t>.</a:t>
            </a:r>
          </a:p>
          <a:p>
            <a:pPr algn="just">
              <a:lnSpc>
                <a:spcPct val="135000"/>
              </a:lnSpc>
            </a:pPr>
            <a:r>
              <a:rPr lang="vi-VN"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Nhóm Có phổi</a:t>
            </a:r>
            <a:r>
              <a:rPr lang="vi-VN" dirty="0" smtClean="0">
                <a:latin typeface="Times New Roman" pitchFamily="18" charset="0"/>
                <a:cs typeface="Times New Roman" pitchFamily="18" charset="0"/>
              </a:rPr>
              <a:t>: Sống trên cạn, hô hấp bằng phổi, mức độ cấu trúc cơ thể 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nhĩ</a:t>
            </a:r>
            <a:r>
              <a:rPr lang="en-US" dirty="0" smtClean="0">
                <a:latin typeface="Times New Roman" pitchFamily="18" charset="0"/>
                <a:cs typeface="Times New Roman" pitchFamily="18" charset="0"/>
              </a:rPr>
              <a:t>.</a:t>
            </a:r>
          </a:p>
          <a:p>
            <a:pPr algn="just">
              <a:lnSpc>
                <a:spcPct val="135000"/>
              </a:lnSpc>
            </a:pPr>
            <a:r>
              <a:rPr lang="vi-VN"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Nhóm Mang sau</a:t>
            </a:r>
            <a:r>
              <a:rPr lang="vi-VN" dirty="0" smtClean="0">
                <a:latin typeface="Times New Roman" pitchFamily="18" charset="0"/>
                <a:cs typeface="Times New Roman" pitchFamily="18" charset="0"/>
              </a:rPr>
              <a:t>: Xoang áo lệch về phía sau cơ thể. Cơ quan áo, tâm nhĩ, thận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457200"/>
            <a:ext cx="3749937" cy="400110"/>
          </a:xfrm>
          <a:prstGeom prst="rect">
            <a:avLst/>
          </a:prstGeom>
        </p:spPr>
        <p:txBody>
          <a:bodyPr wrap="none">
            <a:spAutoFit/>
          </a:bodyPr>
          <a:lstStyle/>
          <a:p>
            <a:pPr algn="ctr"/>
            <a:r>
              <a:rPr lang="en-US" sz="2000" b="1" dirty="0" smtClean="0">
                <a:latin typeface="Times New Roman" pitchFamily="18" charset="0"/>
                <a:cs typeface="Times New Roman" pitchFamily="18" charset="0"/>
              </a:rPr>
              <a:t>B. </a:t>
            </a:r>
            <a:r>
              <a:rPr lang="en-US" sz="2000" b="1" dirty="0" err="1" smtClean="0">
                <a:latin typeface="Times New Roman" pitchFamily="18" charset="0"/>
                <a:cs typeface="Times New Roman" pitchFamily="18" charset="0"/>
              </a:rPr>
              <a:t>Lớp</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Chân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bụng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Gastropoda</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3" name="Rectangle 2"/>
          <p:cNvSpPr/>
          <p:nvPr/>
        </p:nvSpPr>
        <p:spPr>
          <a:xfrm>
            <a:off x="1295400" y="838200"/>
            <a:ext cx="6418745" cy="369332"/>
          </a:xfrm>
          <a:prstGeom prst="rect">
            <a:avLst/>
          </a:prstGeom>
        </p:spPr>
        <p:txBody>
          <a:bodyPr wrap="none">
            <a:spAutoFit/>
          </a:bodyPr>
          <a:lstStyle/>
          <a:p>
            <a:pPr algn="ctr"/>
            <a:r>
              <a:rPr lang="en-US" b="1" i="1" dirty="0" smtClean="0">
                <a:latin typeface="Times New Roman" pitchFamily="18" charset="0"/>
                <a:cs typeface="Times New Roman" pitchFamily="18" charset="0"/>
              </a:rPr>
              <a:t>3. </a:t>
            </a:r>
            <a:r>
              <a:rPr lang="vi-VN" b="1" i="1" dirty="0" smtClean="0">
                <a:latin typeface="Times New Roman" pitchFamily="18" charset="0"/>
                <a:cs typeface="Times New Roman" pitchFamily="18" charset="0"/>
              </a:rPr>
              <a:t>Hiện tượng mất đối xứng của Chân bụng và nguồn gốc của nó</a:t>
            </a:r>
            <a:endParaRPr lang="en-US" b="1" dirty="0">
              <a:latin typeface="Times New Roman" pitchFamily="18" charset="0"/>
              <a:cs typeface="Times New Roman" pitchFamily="18" charset="0"/>
            </a:endParaRPr>
          </a:p>
        </p:txBody>
      </p:sp>
      <p:sp>
        <p:nvSpPr>
          <p:cNvPr id="5" name="Rectangle 4"/>
          <p:cNvSpPr/>
          <p:nvPr/>
        </p:nvSpPr>
        <p:spPr>
          <a:xfrm>
            <a:off x="457200" y="1295401"/>
            <a:ext cx="4953000" cy="5133713"/>
          </a:xfrm>
          <a:prstGeom prst="rect">
            <a:avLst/>
          </a:prstGeom>
        </p:spPr>
        <p:txBody>
          <a:bodyPr wrap="square">
            <a:spAutoFit/>
          </a:bodyPr>
          <a:lstStyle/>
          <a:p>
            <a:pPr algn="just">
              <a:lnSpc>
                <a:spcPct val="120000"/>
              </a:lnSpc>
            </a:pPr>
            <a:r>
              <a:rPr lang="vi-VN" sz="1400" dirty="0" smtClean="0">
                <a:latin typeface="Times New Roman" pitchFamily="18" charset="0"/>
                <a:cs typeface="Times New Roman" pitchFamily="18" charset="0"/>
              </a:rPr>
              <a:t>Naef (1927) giải thích bằng quan điểm h</a:t>
            </a:r>
            <a:r>
              <a:rPr lang="en-US" sz="1400" dirty="0" smtClean="0">
                <a:latin typeface="Times New Roman" pitchFamily="18" charset="0"/>
                <a:cs typeface="Times New Roman" pitchFamily="18" charset="0"/>
              </a:rPr>
              <a:t>ì</a:t>
            </a:r>
            <a:r>
              <a:rPr lang="vi-VN" sz="1400" dirty="0" smtClean="0">
                <a:latin typeface="Times New Roman" pitchFamily="18" charset="0"/>
                <a:cs typeface="Times New Roman" pitchFamily="18" charset="0"/>
              </a:rPr>
              <a:t>nh thái, sinh thái</a:t>
            </a:r>
            <a:r>
              <a:rPr lang="en-US" sz="1400" dirty="0" smtClean="0">
                <a:latin typeface="Times New Roman" pitchFamily="18" charset="0"/>
                <a:cs typeface="Times New Roman" pitchFamily="18" charset="0"/>
              </a:rPr>
              <a:t>:</a:t>
            </a:r>
            <a:endParaRPr lang="vi-VN" sz="1400" dirty="0" smtClean="0">
              <a:latin typeface="Times New Roman" pitchFamily="18" charset="0"/>
              <a:cs typeface="Times New Roman" pitchFamily="18" charset="0"/>
            </a:endParaRPr>
          </a:p>
          <a:p>
            <a:pPr algn="just">
              <a:lnSpc>
                <a:spcPct val="120000"/>
              </a:lnSpc>
            </a:pP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bụng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thuỷ</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vỏ</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nón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chuyển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dần</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sang xoắn trong một mặt phẳng. Miệng vỏ ở cuối cơ thể, phần nặng của vỏ nằm về</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phía trước, xoang áo nằm về phía sau. Có đời sống bơi (h</a:t>
            </a:r>
            <a:r>
              <a:rPr lang="en-US" sz="1400" dirty="0" smtClean="0">
                <a:latin typeface="Times New Roman" pitchFamily="18" charset="0"/>
                <a:cs typeface="Times New Roman" pitchFamily="18" charset="0"/>
              </a:rPr>
              <a:t>ì</a:t>
            </a:r>
            <a:r>
              <a:rPr lang="vi-VN" sz="1400" dirty="0" smtClean="0">
                <a:latin typeface="Times New Roman" pitchFamily="18" charset="0"/>
                <a:cs typeface="Times New Roman" pitchFamily="18" charset="0"/>
              </a:rPr>
              <a:t>nh </a:t>
            </a:r>
            <a:r>
              <a:rPr lang="en-US" sz="1400" dirty="0" smtClean="0">
                <a:latin typeface="Times New Roman" pitchFamily="18" charset="0"/>
                <a:cs typeface="Times New Roman" pitchFamily="18" charset="0"/>
              </a:rPr>
              <a:t>A</a:t>
            </a:r>
            <a:r>
              <a:rPr lang="vi-VN"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a:t>
            </a:r>
          </a:p>
          <a:p>
            <a:pPr algn="just">
              <a:lnSpc>
                <a:spcPct val="120000"/>
              </a:lnSpc>
            </a:pP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Khi chuyển sang đời sống b</a:t>
            </a:r>
            <a:r>
              <a:rPr lang="en-US" sz="1400" dirty="0" smtClean="0">
                <a:latin typeface="Times New Roman" pitchFamily="18" charset="0"/>
                <a:cs typeface="Times New Roman" pitchFamily="18" charset="0"/>
              </a:rPr>
              <a:t>ò</a:t>
            </a:r>
            <a:r>
              <a:rPr lang="vi-VN" sz="1400" dirty="0" smtClean="0">
                <a:latin typeface="Times New Roman" pitchFamily="18" charset="0"/>
                <a:cs typeface="Times New Roman" pitchFamily="18" charset="0"/>
              </a:rPr>
              <a:t>, phần nặng của vỏ chuyển ra phía sau, chúng phải quay vỏ 180</a:t>
            </a:r>
            <a:r>
              <a:rPr lang="vi-VN" sz="1400" baseline="30000" dirty="0" smtClean="0">
                <a:latin typeface="Times New Roman" pitchFamily="18" charset="0"/>
                <a:cs typeface="Times New Roman" pitchFamily="18" charset="0"/>
              </a:rPr>
              <a:t>o</a:t>
            </a:r>
            <a:r>
              <a:rPr lang="vi-VN"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X</a:t>
            </a:r>
            <a:r>
              <a:rPr lang="vi-VN" sz="1400" dirty="0" smtClean="0">
                <a:latin typeface="Times New Roman" pitchFamily="18" charset="0"/>
                <a:cs typeface="Times New Roman" pitchFamily="18" charset="0"/>
              </a:rPr>
              <a:t>oang áo sẽ chuyển về</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phía trước, cầu nối thần kinh bên - mang do đó bắt chéo (ứng với cấu trúc của chân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bụng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tâm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nhĩ</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Vỏ</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chuyển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từ</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xoắn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phẳng</a:t>
            </a:r>
            <a:r>
              <a:rPr lang="en-US" sz="1400" dirty="0" smtClean="0">
                <a:latin typeface="Times New Roman" pitchFamily="18" charset="0"/>
                <a:cs typeface="Times New Roman" pitchFamily="18" charset="0"/>
              </a:rPr>
              <a:t> sang </a:t>
            </a:r>
            <a:r>
              <a:rPr lang="en-US" sz="1400" dirty="0" err="1" smtClean="0">
                <a:latin typeface="Times New Roman" pitchFamily="18" charset="0"/>
                <a:cs typeface="Times New Roman" pitchFamily="18" charset="0"/>
              </a:rPr>
              <a:t>xoắn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chóp</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Cơ thể điều</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chỉnh trọng tâm bằng cách quay ngược vỏ về phía sau và hơi nghiêng về phía thân</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(hiện tượng nhả xoắn điều hoà). Vỏ ép lên cơ quan áo theo một bên gây tiêu biến</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một bên mang và tâm nhĩ, thận cũng tiêu biến theo. Tùy theo mức độ nhả xoắn điều</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hoà mà h</a:t>
            </a:r>
            <a:r>
              <a:rPr lang="en-US" sz="1400" dirty="0" smtClean="0">
                <a:latin typeface="Times New Roman" pitchFamily="18" charset="0"/>
                <a:cs typeface="Times New Roman" pitchFamily="18" charset="0"/>
              </a:rPr>
              <a:t>ì</a:t>
            </a:r>
            <a:r>
              <a:rPr lang="vi-VN" sz="1400" dirty="0" smtClean="0">
                <a:latin typeface="Times New Roman" pitchFamily="18" charset="0"/>
                <a:cs typeface="Times New Roman" pitchFamily="18" charset="0"/>
              </a:rPr>
              <a:t>nh thành các nhóm Mang trước Một tâm nhĩ, Có phổi hay Mang </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sau (h</a:t>
            </a:r>
            <a:r>
              <a:rPr lang="en-US" sz="1400" dirty="0" smtClean="0">
                <a:latin typeface="Times New Roman" pitchFamily="18" charset="0"/>
                <a:cs typeface="Times New Roman" pitchFamily="18" charset="0"/>
              </a:rPr>
              <a:t>ì</a:t>
            </a:r>
            <a:r>
              <a:rPr lang="vi-VN" sz="1400" dirty="0" smtClean="0">
                <a:latin typeface="Times New Roman" pitchFamily="18" charset="0"/>
                <a:cs typeface="Times New Roman" pitchFamily="18" charset="0"/>
              </a:rPr>
              <a:t>nh</a:t>
            </a:r>
            <a:r>
              <a:rPr lang="en-US" sz="1400" dirty="0" smtClean="0">
                <a:latin typeface="Times New Roman" pitchFamily="18" charset="0"/>
                <a:cs typeface="Times New Roman" pitchFamily="18" charset="0"/>
              </a:rPr>
              <a:t> B-D).</a:t>
            </a:r>
          </a:p>
          <a:p>
            <a:pPr algn="just"/>
            <a:r>
              <a:rPr lang="vi-VN" sz="1400" dirty="0" smtClean="0">
                <a:latin typeface="Times New Roman" pitchFamily="18" charset="0"/>
                <a:cs typeface="Times New Roman" pitchFamily="18" charset="0"/>
              </a:rPr>
              <a:t>Như vậy thứ tự xuất hiện các nhóm chân bụng là Mang trước hai tâm nhĩ,</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Mang trước một tâm nhĩ, Mang sau và một nhóm Mang trước một tâm nhĩ nào đó</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chuyển lên cạn để h</a:t>
            </a:r>
            <a:r>
              <a:rPr lang="en-US" sz="1400" dirty="0" smtClean="0">
                <a:latin typeface="Times New Roman" pitchFamily="18" charset="0"/>
                <a:cs typeface="Times New Roman" pitchFamily="18" charset="0"/>
              </a:rPr>
              <a:t>ì</a:t>
            </a:r>
            <a:r>
              <a:rPr lang="vi-VN" sz="1400" dirty="0" smtClean="0">
                <a:latin typeface="Times New Roman" pitchFamily="18" charset="0"/>
                <a:cs typeface="Times New Roman" pitchFamily="18" charset="0"/>
              </a:rPr>
              <a:t>nh thành Có phổi.</a:t>
            </a:r>
            <a:endParaRPr lang="en-US" sz="1400" dirty="0" smtClean="0">
              <a:latin typeface="Times New Roman" pitchFamily="18" charset="0"/>
              <a:cs typeface="Times New Roman" pitchFamily="18" charset="0"/>
            </a:endParaRPr>
          </a:p>
          <a:p>
            <a:pPr algn="just">
              <a:lnSpc>
                <a:spcPct val="120000"/>
              </a:lnSpc>
            </a:pPr>
            <a:endParaRPr lang="en-US" sz="1400" dirty="0" smtClean="0">
              <a:latin typeface="Times New Roman" pitchFamily="18" charset="0"/>
              <a:cs typeface="Times New Roman" pitchFamily="18" charset="0"/>
            </a:endParaRPr>
          </a:p>
          <a:p>
            <a:pPr algn="just">
              <a:lnSpc>
                <a:spcPct val="120000"/>
              </a:lnSpc>
            </a:pPr>
            <a:endParaRPr lang="en-US" sz="1400" dirty="0">
              <a:latin typeface="Times New Roman" pitchFamily="18" charset="0"/>
              <a:cs typeface="Times New Roman" pitchFamily="18" charset="0"/>
            </a:endParaRPr>
          </a:p>
        </p:txBody>
      </p:sp>
      <p:pic>
        <p:nvPicPr>
          <p:cNvPr id="206850" name="Picture 2"/>
          <p:cNvPicPr>
            <a:picLocks noChangeAspect="1" noChangeArrowheads="1"/>
          </p:cNvPicPr>
          <p:nvPr/>
        </p:nvPicPr>
        <p:blipFill>
          <a:blip r:embed="rId2"/>
          <a:srcRect/>
          <a:stretch>
            <a:fillRect/>
          </a:stretch>
        </p:blipFill>
        <p:spPr bwMode="auto">
          <a:xfrm>
            <a:off x="5410200" y="1371600"/>
            <a:ext cx="3352800" cy="3590925"/>
          </a:xfrm>
          <a:prstGeom prst="rect">
            <a:avLst/>
          </a:prstGeom>
          <a:noFill/>
          <a:ln w="9525">
            <a:noFill/>
            <a:miter lim="800000"/>
            <a:headEnd/>
            <a:tailEnd/>
          </a:ln>
          <a:effectLst/>
        </p:spPr>
      </p:pic>
      <p:sp>
        <p:nvSpPr>
          <p:cNvPr id="9" name="Rectangle 8"/>
          <p:cNvSpPr/>
          <p:nvPr/>
        </p:nvSpPr>
        <p:spPr>
          <a:xfrm>
            <a:off x="5410200" y="5029200"/>
            <a:ext cx="3348994" cy="523220"/>
          </a:xfrm>
          <a:prstGeom prst="rect">
            <a:avLst/>
          </a:prstGeom>
        </p:spPr>
        <p:txBody>
          <a:bodyPr wrap="none">
            <a:spAutoFit/>
          </a:bodyPr>
          <a:lstStyle/>
          <a:p>
            <a:pPr algn="ctr"/>
            <a:r>
              <a:rPr lang="en-US" sz="1400" b="1" dirty="0" err="1" smtClean="0">
                <a:latin typeface="Times New Roman" pitchFamily="18" charset="0"/>
                <a:cs typeface="Times New Roman" pitchFamily="18" charset="0"/>
              </a:rPr>
              <a:t>Quá</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trình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mất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đối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xứng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theo</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Naef</a:t>
            </a:r>
            <a:r>
              <a:rPr lang="en-US" sz="1400" b="1" dirty="0" smtClean="0">
                <a:latin typeface="Times New Roman" pitchFamily="18" charset="0"/>
                <a:cs typeface="Times New Roman" pitchFamily="18" charset="0"/>
              </a:rPr>
              <a:t>, 1927)</a:t>
            </a:r>
          </a:p>
          <a:p>
            <a:pPr algn="ctr"/>
            <a:r>
              <a:rPr lang="en-US" sz="1400" dirty="0" smtClean="0">
                <a:latin typeface="Times New Roman" pitchFamily="18" charset="0"/>
                <a:cs typeface="Times New Roman" pitchFamily="18" charset="0"/>
              </a:rPr>
              <a:t>1. </a:t>
            </a:r>
            <a:r>
              <a:rPr lang="en-US" sz="1400" dirty="0" err="1" smtClean="0">
                <a:latin typeface="Times New Roman" pitchFamily="18" charset="0"/>
                <a:cs typeface="Times New Roman" pitchFamily="18" charset="0"/>
              </a:rPr>
              <a:t>Mặt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trước</a:t>
            </a:r>
            <a:r>
              <a:rPr lang="en-US" sz="1400" dirty="0" smtClean="0">
                <a:latin typeface="Times New Roman" pitchFamily="18" charset="0"/>
                <a:cs typeface="Times New Roman" pitchFamily="18" charset="0"/>
              </a:rPr>
              <a:t>; 2. </a:t>
            </a:r>
            <a:r>
              <a:rPr lang="en-US" sz="1400" dirty="0" err="1" smtClean="0">
                <a:latin typeface="Times New Roman" pitchFamily="18" charset="0"/>
                <a:cs typeface="Times New Roman" pitchFamily="18" charset="0"/>
              </a:rPr>
              <a:t>Đầu</a:t>
            </a:r>
            <a:r>
              <a:rPr lang="en-US" sz="1400" dirty="0" smtClean="0">
                <a:latin typeface="Times New Roman" pitchFamily="18" charset="0"/>
                <a:cs typeface="Times New Roman" pitchFamily="18" charset="0"/>
              </a:rPr>
              <a:t>; 3. </a:t>
            </a:r>
            <a:r>
              <a:rPr lang="en-US" sz="1400" dirty="0" err="1" smtClean="0">
                <a:latin typeface="Times New Roman" pitchFamily="18" charset="0"/>
                <a:cs typeface="Times New Roman" pitchFamily="18" charset="0"/>
              </a:rPr>
              <a:t>Chân</a:t>
            </a:r>
            <a:endParaRPr lang="en-US"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457200"/>
            <a:ext cx="3749937" cy="400110"/>
          </a:xfrm>
          <a:prstGeom prst="rect">
            <a:avLst/>
          </a:prstGeom>
        </p:spPr>
        <p:txBody>
          <a:bodyPr wrap="none">
            <a:spAutoFit/>
          </a:bodyPr>
          <a:lstStyle/>
          <a:p>
            <a:pPr algn="ctr"/>
            <a:r>
              <a:rPr lang="en-US" sz="2000" b="1" dirty="0" smtClean="0">
                <a:latin typeface="Times New Roman" pitchFamily="18" charset="0"/>
                <a:cs typeface="Times New Roman" pitchFamily="18" charset="0"/>
              </a:rPr>
              <a:t>B. </a:t>
            </a:r>
            <a:r>
              <a:rPr lang="en-US" sz="2000" b="1" dirty="0" err="1" smtClean="0">
                <a:latin typeface="Times New Roman" pitchFamily="18" charset="0"/>
                <a:cs typeface="Times New Roman" pitchFamily="18" charset="0"/>
              </a:rPr>
              <a:t>Lớp</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Chân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bụng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Gastropoda</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3" name="Rectangle 2"/>
          <p:cNvSpPr/>
          <p:nvPr/>
        </p:nvSpPr>
        <p:spPr>
          <a:xfrm>
            <a:off x="3505200" y="914400"/>
            <a:ext cx="1402948" cy="369332"/>
          </a:xfrm>
          <a:prstGeom prst="rect">
            <a:avLst/>
          </a:prstGeom>
        </p:spPr>
        <p:txBody>
          <a:bodyPr wrap="none">
            <a:spAutoFit/>
          </a:bodyPr>
          <a:lstStyle/>
          <a:p>
            <a:pPr algn="ctr"/>
            <a:r>
              <a:rPr lang="en-US" b="1" i="1" dirty="0" smtClean="0">
                <a:latin typeface="Times New Roman" pitchFamily="18" charset="0"/>
                <a:cs typeface="Times New Roman" pitchFamily="18" charset="0"/>
              </a:rPr>
              <a:t>4.  </a:t>
            </a:r>
            <a:r>
              <a:rPr lang="en-US" b="1" i="1" dirty="0" err="1" smtClean="0">
                <a:latin typeface="Times New Roman" pitchFamily="18" charset="0"/>
                <a:cs typeface="Times New Roman" pitchFamily="18" charset="0"/>
              </a:rPr>
              <a:t>Phân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loại</a:t>
            </a:r>
            <a:endParaRPr lang="en-US" b="1" dirty="0">
              <a:latin typeface="Times New Roman" pitchFamily="18" charset="0"/>
              <a:cs typeface="Times New Roman" pitchFamily="18" charset="0"/>
            </a:endParaRPr>
          </a:p>
        </p:txBody>
      </p:sp>
      <p:sp>
        <p:nvSpPr>
          <p:cNvPr id="7" name="Rectangle 6"/>
          <p:cNvSpPr/>
          <p:nvPr/>
        </p:nvSpPr>
        <p:spPr>
          <a:xfrm>
            <a:off x="457200" y="1676400"/>
            <a:ext cx="8153400" cy="3333220"/>
          </a:xfrm>
          <a:prstGeom prst="rect">
            <a:avLst/>
          </a:prstGeom>
        </p:spPr>
        <p:txBody>
          <a:bodyPr wrap="square">
            <a:spAutoFit/>
          </a:bodyPr>
          <a:lstStyle/>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Động vật chân bụng chiếm tới gần 80% tổng số loài của động vật thân mềm (có</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khoảng 90.000 loài). Hiện nay đ</a:t>
            </a:r>
            <a:r>
              <a:rPr lang="en-US" dirty="0" smtClean="0">
                <a:latin typeface="Times New Roman" pitchFamily="18" charset="0"/>
                <a:cs typeface="Times New Roman" pitchFamily="18" charset="0"/>
              </a:rPr>
              <a:t>ã</a:t>
            </a:r>
            <a:r>
              <a:rPr lang="vi-VN" dirty="0" smtClean="0">
                <a:latin typeface="Times New Roman" pitchFamily="18" charset="0"/>
                <a:cs typeface="Times New Roman" pitchFamily="18" charset="0"/>
              </a:rPr>
              <a:t> biết khoảng 75.000 loài đang sống và 15.000 loài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a:t>
            </a:r>
            <a:r>
              <a:rPr lang="en-US" dirty="0" smtClean="0">
                <a:latin typeface="Times New Roman" pitchFamily="18" charset="0"/>
                <a:cs typeface="Times New Roman" pitchFamily="18" charset="0"/>
              </a:rPr>
              <a:t>ã</a:t>
            </a:r>
            <a:r>
              <a:rPr lang="vi-VN" dirty="0" smtClean="0">
                <a:latin typeface="Times New Roman" pitchFamily="18" charset="0"/>
                <a:cs typeface="Times New Roman" pitchFamily="18" charset="0"/>
              </a:rPr>
              <a:t> hoá thạch. </a:t>
            </a:r>
            <a:endParaRPr lang="en-US" dirty="0" smtClean="0">
              <a:latin typeface="Times New Roman" pitchFamily="18" charset="0"/>
              <a:cs typeface="Times New Roman" pitchFamily="18" charset="0"/>
            </a:endParaRP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Phần lớn động vật chân bụng sống ở biển, một số sống ở nước ngọt,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ở cạn hay chuyển sang đời sống k</a:t>
            </a:r>
            <a:r>
              <a:rPr lang="en-US" dirty="0" smtClean="0">
                <a:latin typeface="Times New Roman" pitchFamily="18" charset="0"/>
                <a:cs typeface="Times New Roman" pitchFamily="18" charset="0"/>
              </a:rPr>
              <a:t>ý</a:t>
            </a:r>
            <a:r>
              <a:rPr lang="vi-VN" dirty="0" smtClean="0">
                <a:latin typeface="Times New Roman" pitchFamily="18" charset="0"/>
                <a:cs typeface="Times New Roman" pitchFamily="18" charset="0"/>
              </a:rPr>
              <a:t> sinh. </a:t>
            </a:r>
            <a:endParaRPr lang="en-US" dirty="0" smtClean="0">
              <a:latin typeface="Times New Roman" pitchFamily="18" charset="0"/>
              <a:cs typeface="Times New Roman" pitchFamily="18" charset="0"/>
            </a:endParaRP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Đa số ăn thực vật, mùn b. hữu cơ, rêu, nấm... Một số ốc có thể ăn thịt (các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giống thuộc bộ Chân bụng mới, Chân cánh, họ Cypraeidae, Doliidae...), thức ăn 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giun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a:t>
            </a: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Được chia làm 3 phân lớp là Mang 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phổi</a:t>
            </a:r>
            <a:r>
              <a:rPr lang="en-US"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762000"/>
          </a:xfrm>
        </p:spPr>
        <p:txBody>
          <a:bodyPr>
            <a:normAutofit/>
          </a:bodyPr>
          <a:lstStyle/>
          <a:p>
            <a:r>
              <a:rPr lang="en-US" sz="2400" dirty="0" smtClean="0">
                <a:solidFill>
                  <a:schemeClr val="tx1"/>
                </a:solidFill>
                <a:latin typeface="Times New Roman" pitchFamily="18" charset="0"/>
                <a:cs typeface="Times New Roman" pitchFamily="18" charset="0"/>
              </a:rPr>
              <a:t>3.1.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đặt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Mollusca</a:t>
            </a:r>
            <a:endParaRPr lang="en-US" sz="2400" dirty="0">
              <a:solidFill>
                <a:schemeClr val="tx1"/>
              </a:solidFill>
              <a:latin typeface="Times New Roman" pitchFamily="18" charset="0"/>
              <a:cs typeface="Times New Roman" pitchFamily="18" charset="0"/>
            </a:endParaRPr>
          </a:p>
        </p:txBody>
      </p:sp>
      <p:sp>
        <p:nvSpPr>
          <p:cNvPr id="4" name="Rectangle 3"/>
          <p:cNvSpPr/>
          <p:nvPr/>
        </p:nvSpPr>
        <p:spPr>
          <a:xfrm>
            <a:off x="457200" y="1295400"/>
            <a:ext cx="8229600" cy="4081117"/>
          </a:xfrm>
          <a:prstGeom prst="rect">
            <a:avLst/>
          </a:prstGeom>
        </p:spPr>
        <p:txBody>
          <a:bodyPr wrap="square">
            <a:spAutoFit/>
          </a:bodyPr>
          <a:lstStyle/>
          <a:p>
            <a:pPr algn="just">
              <a:lnSpc>
                <a:spcPct val="130000"/>
              </a:lnSpc>
            </a:pPr>
            <a:r>
              <a:rPr lang="vi-VN" dirty="0" smtClean="0">
                <a:latin typeface="Times New Roman" pitchFamily="18" charset="0"/>
                <a:cs typeface="Times New Roman" pitchFamily="18" charset="0"/>
              </a:rPr>
              <a:t>9) Bài tiết là hậu đơn thận, có 1 hay 2 thận, có ống dẫn và lỗ bài tiết đổ 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áo</a:t>
            </a:r>
            <a:r>
              <a:rPr lang="en-US" dirty="0" smtClean="0">
                <a:latin typeface="Times New Roman" pitchFamily="18" charset="0"/>
                <a:cs typeface="Times New Roman" pitchFamily="18" charset="0"/>
              </a:rPr>
              <a:t>.</a:t>
            </a:r>
          </a:p>
          <a:p>
            <a:pPr algn="just">
              <a:lnSpc>
                <a:spcPct val="130000"/>
              </a:lnSpc>
            </a:pPr>
            <a:r>
              <a:rPr lang="vi-VN" dirty="0" smtClean="0">
                <a:latin typeface="Times New Roman" pitchFamily="18" charset="0"/>
                <a:cs typeface="Times New Roman" pitchFamily="18" charset="0"/>
              </a:rPr>
              <a:t>10) Thần kinh có các đôi hạch n</a:t>
            </a:r>
            <a:r>
              <a:rPr lang="en-US" dirty="0" smtClean="0">
                <a:latin typeface="Times New Roman" pitchFamily="18" charset="0"/>
                <a:cs typeface="Times New Roman" pitchFamily="18" charset="0"/>
              </a:rPr>
              <a:t>ã</a:t>
            </a:r>
            <a:r>
              <a:rPr lang="vi-VN" dirty="0" smtClean="0">
                <a:latin typeface="Times New Roman" pitchFamily="18" charset="0"/>
                <a:cs typeface="Times New Roman" pitchFamily="18" charset="0"/>
              </a:rPr>
              <a:t>o, hạch bên, hạch chân và hạch nội tạng… Ở</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Chân bụng và Chân đầu các hạch nối với nhau tạo thành v</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ng thần kinh.</a:t>
            </a:r>
          </a:p>
          <a:p>
            <a:pPr algn="just">
              <a:lnSpc>
                <a:spcPct val="130000"/>
              </a:lnSpc>
            </a:pPr>
            <a:r>
              <a:rPr lang="vi-VN" dirty="0" smtClean="0">
                <a:latin typeface="Times New Roman" pitchFamily="18" charset="0"/>
                <a:cs typeface="Times New Roman" pitchFamily="18" charset="0"/>
              </a:rPr>
              <a:t>11) Cơ quan cảm giác khá phát triển gồm xúc giác, khứu, vị giác và thị giác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(phát triển nhất ở Chân đầu).</a:t>
            </a:r>
          </a:p>
          <a:p>
            <a:pPr algn="just">
              <a:lnSpc>
                <a:spcPct val="130000"/>
              </a:lnSpc>
            </a:pPr>
            <a:r>
              <a:rPr lang="vi-VN" dirty="0" smtClean="0">
                <a:latin typeface="Times New Roman" pitchFamily="18" charset="0"/>
                <a:cs typeface="Times New Roman" pitchFamily="18" charset="0"/>
              </a:rPr>
              <a:t>12) Có xuất hiện thêm một số cơ quan bên trong giữ chức phận quan trọng.</a:t>
            </a:r>
          </a:p>
          <a:p>
            <a:pPr algn="just">
              <a:lnSpc>
                <a:spcPct val="130000"/>
              </a:lnSpc>
            </a:pPr>
            <a:r>
              <a:rPr lang="vi-VN" dirty="0" smtClean="0">
                <a:latin typeface="Times New Roman" pitchFamily="18" charset="0"/>
                <a:cs typeface="Times New Roman" pitchFamily="18" charset="0"/>
              </a:rPr>
              <a:t>13)</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Thân mềm sinh sản hữu tính, trứng giầu noãn hoàng, phân cắt hoàn toàn, xoắn ốc và xác định. Phần lớn phát triển qua một dạng ấu trùng là biến dạng của ấu trùng trochophora.</a:t>
            </a:r>
          </a:p>
          <a:p>
            <a:pPr algn="just">
              <a:lnSpc>
                <a:spcPct val="135000"/>
              </a:lnSpc>
            </a:pPr>
            <a:endParaRPr lang="en-US" dirty="0" smtClean="0">
              <a:latin typeface="Times New Roman" pitchFamily="18" charset="0"/>
              <a:cs typeface="Times New Roman" pitchFamily="18" charset="0"/>
            </a:endParaRPr>
          </a:p>
          <a:p>
            <a:pPr algn="just">
              <a:lnSpc>
                <a:spcPct val="135000"/>
              </a:lnSpc>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457200"/>
            <a:ext cx="3749937" cy="400110"/>
          </a:xfrm>
          <a:prstGeom prst="rect">
            <a:avLst/>
          </a:prstGeom>
        </p:spPr>
        <p:txBody>
          <a:bodyPr wrap="none">
            <a:spAutoFit/>
          </a:bodyPr>
          <a:lstStyle/>
          <a:p>
            <a:pPr algn="ctr"/>
            <a:r>
              <a:rPr lang="en-US" sz="2000" b="1" dirty="0" smtClean="0">
                <a:latin typeface="Times New Roman" pitchFamily="18" charset="0"/>
                <a:cs typeface="Times New Roman" pitchFamily="18" charset="0"/>
              </a:rPr>
              <a:t>B. </a:t>
            </a:r>
            <a:r>
              <a:rPr lang="en-US" sz="2000" b="1" dirty="0" err="1" smtClean="0">
                <a:latin typeface="Times New Roman" pitchFamily="18" charset="0"/>
                <a:cs typeface="Times New Roman" pitchFamily="18" charset="0"/>
              </a:rPr>
              <a:t>Lớp</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Chân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bụng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Gastropoda</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3" name="Rectangle 2"/>
          <p:cNvSpPr/>
          <p:nvPr/>
        </p:nvSpPr>
        <p:spPr>
          <a:xfrm>
            <a:off x="3505200" y="914400"/>
            <a:ext cx="1402948" cy="369332"/>
          </a:xfrm>
          <a:prstGeom prst="rect">
            <a:avLst/>
          </a:prstGeom>
        </p:spPr>
        <p:txBody>
          <a:bodyPr wrap="none">
            <a:spAutoFit/>
          </a:bodyPr>
          <a:lstStyle/>
          <a:p>
            <a:pPr algn="ctr"/>
            <a:r>
              <a:rPr lang="en-US" b="1" i="1" dirty="0" smtClean="0">
                <a:latin typeface="Times New Roman" pitchFamily="18" charset="0"/>
                <a:cs typeface="Times New Roman" pitchFamily="18" charset="0"/>
              </a:rPr>
              <a:t>4.  </a:t>
            </a:r>
            <a:r>
              <a:rPr lang="en-US" b="1" i="1" dirty="0" err="1" smtClean="0">
                <a:latin typeface="Times New Roman" pitchFamily="18" charset="0"/>
                <a:cs typeface="Times New Roman" pitchFamily="18" charset="0"/>
              </a:rPr>
              <a:t>Phân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loại</a:t>
            </a:r>
            <a:endParaRPr lang="en-US" b="1" dirty="0">
              <a:latin typeface="Times New Roman" pitchFamily="18" charset="0"/>
              <a:cs typeface="Times New Roman" pitchFamily="18" charset="0"/>
            </a:endParaRPr>
          </a:p>
        </p:txBody>
      </p:sp>
      <p:sp>
        <p:nvSpPr>
          <p:cNvPr id="7" name="Rectangle 6"/>
          <p:cNvSpPr/>
          <p:nvPr/>
        </p:nvSpPr>
        <p:spPr>
          <a:xfrm>
            <a:off x="457200" y="1295400"/>
            <a:ext cx="8153400" cy="4253472"/>
          </a:xfrm>
          <a:prstGeom prst="rect">
            <a:avLst/>
          </a:prstGeom>
        </p:spPr>
        <p:txBody>
          <a:bodyPr wrap="square">
            <a:spAutoFit/>
          </a:bodyPr>
          <a:lstStyle/>
          <a:p>
            <a:pPr algn="just">
              <a:lnSpc>
                <a:spcPct val="130000"/>
              </a:lnSpc>
              <a:buFontTx/>
              <a:buChar char="-"/>
            </a:pPr>
            <a:r>
              <a:rPr lang="vi-VN" sz="1600" b="1" dirty="0" smtClean="0">
                <a:latin typeface="Times New Roman" pitchFamily="18" charset="0"/>
                <a:cs typeface="Times New Roman" pitchFamily="18" charset="0"/>
              </a:rPr>
              <a:t>Phân lớp Mang trước (Prosobranchia): </a:t>
            </a:r>
            <a:r>
              <a:rPr lang="vi-VN" sz="1600" dirty="0" smtClean="0">
                <a:latin typeface="Times New Roman" pitchFamily="18" charset="0"/>
                <a:cs typeface="Times New Roman" pitchFamily="18" charset="0"/>
              </a:rPr>
              <a:t>Mang ở trước tim, thường có 1 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ít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gặp</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2 mang. Xoang áo ở phía trước cơ thể, có dây thần kinh bên tạng bắt chéo. Vỏ phát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triển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nắp vỏ. Đơn tính, phần lớn sống ở biển, một số ít sống ở nước ngọt.</a:t>
            </a:r>
            <a:endParaRPr lang="en-US" sz="1600" dirty="0" smtClean="0">
              <a:latin typeface="Times New Roman" pitchFamily="18" charset="0"/>
              <a:cs typeface="Times New Roman" pitchFamily="18" charset="0"/>
            </a:endParaRPr>
          </a:p>
          <a:p>
            <a:pPr algn="just">
              <a:lnSpc>
                <a:spcPct val="130000"/>
              </a:lnSpc>
              <a:buFontTx/>
              <a:buChar char="-"/>
            </a:pPr>
            <a:r>
              <a:rPr lang="vi-VN" sz="1600" b="1" dirty="0" smtClean="0">
                <a:latin typeface="Times New Roman" pitchFamily="18" charset="0"/>
                <a:cs typeface="Times New Roman" pitchFamily="18" charset="0"/>
              </a:rPr>
              <a:t>Phân lớp Mang sau (Opisthobranchia): </a:t>
            </a:r>
            <a:r>
              <a:rPr lang="vi-VN" sz="1600" dirty="0" smtClean="0">
                <a:latin typeface="Times New Roman" pitchFamily="18" charset="0"/>
                <a:cs typeface="Times New Roman" pitchFamily="18" charset="0"/>
              </a:rPr>
              <a:t>Cấu tạo cơ thể của Chân bụng mang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sau thể hiện sự vặn xoắn không hoàn toàn (do quá tr</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nhả xoắn điều hoà về phía</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sau nên làm cho dây thần kinh bắt xoắn duỗi trở lại, đồng thời đưa xoang áo lệch hẳn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một bên). Bao gồm các loài động vật Chân bụng vỏ tiêu giảm hay chỉ c</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lại rất ít. Hệ</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thần kinh lệch. Xoang áo nằm ở phía bên phải cơ thể, đôi khi tiêu giảm hay mất hẳn.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Tim chỉ có 1 tâm nhĩ. Một mang nằm ở phía sau tim. Đôi khi mang được thay thế bởi</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mang thứ sinh. Lưỡng tính, chỉ sống ở biển.</a:t>
            </a:r>
            <a:endParaRPr lang="en-US" sz="1600" dirty="0" smtClean="0">
              <a:latin typeface="Times New Roman" pitchFamily="18" charset="0"/>
              <a:cs typeface="Times New Roman" pitchFamily="18" charset="0"/>
            </a:endParaRPr>
          </a:p>
          <a:p>
            <a:pPr algn="just">
              <a:lnSpc>
                <a:spcPct val="130000"/>
              </a:lnSpc>
            </a:pPr>
            <a:r>
              <a:rPr lang="en-US" sz="1600" b="1" dirty="0" smtClean="0">
                <a:latin typeface="Times New Roman" pitchFamily="18" charset="0"/>
                <a:cs typeface="Times New Roman" pitchFamily="18" charset="0"/>
              </a:rPr>
              <a:t>- </a:t>
            </a:r>
            <a:r>
              <a:rPr lang="vi-VN" sz="1600" b="1" dirty="0" smtClean="0">
                <a:latin typeface="Times New Roman" pitchFamily="18" charset="0"/>
                <a:cs typeface="Times New Roman" pitchFamily="18" charset="0"/>
              </a:rPr>
              <a:t>Phân lớp Có phổi (Pulmonata): </a:t>
            </a:r>
            <a:r>
              <a:rPr lang="vi-VN" sz="1600" dirty="0" smtClean="0">
                <a:latin typeface="Times New Roman" pitchFamily="18" charset="0"/>
                <a:cs typeface="Times New Roman" pitchFamily="18" charset="0"/>
              </a:rPr>
              <a:t>Do mang tiêu biến nên được thay thế bằng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phổi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Phổi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mặt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nhiều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máu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lỗ</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thở</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nhỏ</a:t>
            </a:r>
            <a:r>
              <a:rPr lang="en-US" sz="1600" dirty="0" smtClean="0">
                <a:latin typeface="Times New Roman" pitchFamily="18" charset="0"/>
                <a:cs typeface="Times New Roman" pitchFamily="18" charset="0"/>
              </a:rPr>
              <a:t> ở </a:t>
            </a:r>
            <a:r>
              <a:rPr lang="en-US" sz="1600" dirty="0" err="1" smtClean="0">
                <a:latin typeface="Times New Roman" pitchFamily="18" charset="0"/>
                <a:cs typeface="Times New Roman" pitchFamily="18" charset="0"/>
              </a:rPr>
              <a:t>bên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phải</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Cơ quan áo lẻ, thần kinh lệch, các hạch thần kinh tập trung ở phần đầu. Vỏ phát triển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hay tiêu giảm, không có nắp vỏ. Lưỡng tính, một số đẻ con. Sống ở nước ngọt hay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cạn</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457200" y="1600200"/>
            <a:ext cx="2286000" cy="3046988"/>
          </a:xfrm>
          <a:prstGeom prst="rect">
            <a:avLst/>
          </a:prstGeom>
        </p:spPr>
        <p:txBody>
          <a:bodyPr wrap="square">
            <a:spAutoFit/>
          </a:bodyPr>
          <a:lstStyle/>
          <a:p>
            <a:pPr algn="just">
              <a:buFontTx/>
              <a:buChar char="-"/>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Cơ thể dẹp bên và đối xứng 2 bên. </a:t>
            </a:r>
            <a:endParaRPr lang="en-US" sz="1600" dirty="0" smtClean="0">
              <a:latin typeface="Times New Roman" pitchFamily="18" charset="0"/>
              <a:cs typeface="Times New Roman" pitchFamily="18" charset="0"/>
            </a:endParaRPr>
          </a:p>
          <a:p>
            <a:pPr algn="just">
              <a:buFontTx/>
              <a:buChar char="-"/>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Phần đầu tiêu giảm, chân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lưỡi r</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u phía</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dưới thân, th</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 ra ngoài khi di chuyển. </a:t>
            </a:r>
            <a:endParaRPr lang="en-US" sz="1600" dirty="0" smtClean="0">
              <a:latin typeface="Times New Roman" pitchFamily="18" charset="0"/>
              <a:cs typeface="Times New Roman" pitchFamily="18" charset="0"/>
            </a:endParaRPr>
          </a:p>
          <a:p>
            <a:pPr algn="just">
              <a:buFontTx/>
              <a:buChar char="-"/>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Xoang áo phát triển hơn so với các động vật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Thân mềm khác. </a:t>
            </a:r>
            <a:endParaRPr lang="en-US" sz="1600" dirty="0" smtClean="0">
              <a:latin typeface="Times New Roman" pitchFamily="18" charset="0"/>
              <a:cs typeface="Times New Roman" pitchFamily="18" charset="0"/>
            </a:endParaRPr>
          </a:p>
          <a:p>
            <a:pPr algn="just">
              <a:buFontTx/>
              <a:buChar char="-"/>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Vỏ gồm có 2 mảnh, chứa toàn bộ hay phần lớn cơ thể</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192513" name="Picture 1"/>
          <p:cNvPicPr>
            <a:picLocks noChangeAspect="1" noChangeArrowheads="1"/>
          </p:cNvPicPr>
          <p:nvPr/>
        </p:nvPicPr>
        <p:blipFill>
          <a:blip r:embed="rId2"/>
          <a:srcRect/>
          <a:stretch>
            <a:fillRect/>
          </a:stretch>
        </p:blipFill>
        <p:spPr bwMode="auto">
          <a:xfrm>
            <a:off x="2819400" y="1295400"/>
            <a:ext cx="5867400" cy="4077984"/>
          </a:xfrm>
          <a:prstGeom prst="rect">
            <a:avLst/>
          </a:prstGeom>
          <a:noFill/>
          <a:ln w="9525">
            <a:noFill/>
            <a:miter lim="800000"/>
            <a:headEnd/>
            <a:tailEnd/>
          </a:ln>
          <a:effectLst/>
        </p:spPr>
      </p:pic>
      <p:sp>
        <p:nvSpPr>
          <p:cNvPr id="6" name="Rectangle 5"/>
          <p:cNvSpPr/>
          <p:nvPr/>
        </p:nvSpPr>
        <p:spPr>
          <a:xfrm>
            <a:off x="2438400" y="5410200"/>
            <a:ext cx="6705600" cy="1200329"/>
          </a:xfrm>
          <a:prstGeom prst="rect">
            <a:avLst/>
          </a:prstGeom>
        </p:spPr>
        <p:txBody>
          <a:bodyPr wrap="square">
            <a:spAutoFit/>
          </a:bodyPr>
          <a:lstStyle/>
          <a:p>
            <a:pPr algn="ctr"/>
            <a:r>
              <a:rPr lang="en-US" sz="1600" b="1" dirty="0" err="1" smtClean="0">
                <a:latin typeface="Times New Roman" pitchFamily="18" charset="0"/>
                <a:cs typeface="Times New Roman" pitchFamily="18" charset="0"/>
              </a:rPr>
              <a:t>Hình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thái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vỏ</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của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Hai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mảnh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vỏ</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theo</a:t>
            </a:r>
            <a:r>
              <a:rPr lang="en-US" sz="1600" b="1" dirty="0" smtClean="0">
                <a:latin typeface="Times New Roman" pitchFamily="18" charset="0"/>
                <a:cs typeface="Times New Roman" pitchFamily="18" charset="0"/>
              </a:rPr>
              <a:t> Hickman)</a:t>
            </a:r>
          </a:p>
          <a:p>
            <a:pPr algn="ctr"/>
            <a:r>
              <a:rPr lang="vi-VN" sz="1400" dirty="0" smtClean="0">
                <a:latin typeface="Times New Roman" pitchFamily="18" charset="0"/>
                <a:cs typeface="Times New Roman" pitchFamily="18" charset="0"/>
              </a:rPr>
              <a:t>A. Vỏ nh</a:t>
            </a:r>
            <a:r>
              <a:rPr lang="en-US" sz="1400" dirty="0" smtClean="0">
                <a:latin typeface="Times New Roman" pitchFamily="18" charset="0"/>
                <a:cs typeface="Times New Roman" pitchFamily="18" charset="0"/>
              </a:rPr>
              <a:t>ì</a:t>
            </a:r>
            <a:r>
              <a:rPr lang="vi-VN" sz="1400" dirty="0" smtClean="0">
                <a:latin typeface="Times New Roman" pitchFamily="18" charset="0"/>
                <a:cs typeface="Times New Roman" pitchFamily="18" charset="0"/>
              </a:rPr>
              <a:t>n mặt ngoài; B. Vỏ nh</a:t>
            </a:r>
            <a:r>
              <a:rPr lang="en-US" sz="1400" dirty="0" smtClean="0">
                <a:latin typeface="Times New Roman" pitchFamily="18" charset="0"/>
                <a:cs typeface="Times New Roman" pitchFamily="18" charset="0"/>
              </a:rPr>
              <a:t>ì</a:t>
            </a:r>
            <a:r>
              <a:rPr lang="vi-VN" sz="1400" dirty="0" smtClean="0">
                <a:latin typeface="Times New Roman" pitchFamily="18" charset="0"/>
                <a:cs typeface="Times New Roman" pitchFamily="18" charset="0"/>
              </a:rPr>
              <a:t>n mặt trong; C.Cơ khép vỏ gi</a:t>
            </a:r>
            <a:r>
              <a:rPr lang="en-US" sz="1400" dirty="0" smtClean="0">
                <a:latin typeface="Times New Roman" pitchFamily="18" charset="0"/>
                <a:cs typeface="Times New Roman" pitchFamily="18" charset="0"/>
              </a:rPr>
              <a:t>ã</a:t>
            </a:r>
            <a:r>
              <a:rPr lang="vi-VN" sz="1400" dirty="0" smtClean="0">
                <a:latin typeface="Times New Roman" pitchFamily="18" charset="0"/>
                <a:cs typeface="Times New Roman" pitchFamily="18" charset="0"/>
              </a:rPr>
              <a:t>n; D. Cơ khép vỏ co:</a:t>
            </a:r>
            <a:r>
              <a:rPr lang="en-US" sz="1400" dirty="0" smtClean="0">
                <a:latin typeface="Times New Roman" pitchFamily="18" charset="0"/>
                <a:cs typeface="Times New Roman" pitchFamily="18" charset="0"/>
              </a:rPr>
              <a:t> </a:t>
            </a:r>
            <a:endParaRPr lang="vi-VN" sz="1400" dirty="0" smtClean="0">
              <a:latin typeface="Times New Roman" pitchFamily="18" charset="0"/>
              <a:cs typeface="Times New Roman" pitchFamily="18" charset="0"/>
            </a:endParaRPr>
          </a:p>
          <a:p>
            <a:pPr algn="ctr"/>
            <a:r>
              <a:rPr lang="vi-VN" sz="1400" dirty="0" smtClean="0">
                <a:latin typeface="Times New Roman" pitchFamily="18" charset="0"/>
                <a:cs typeface="Times New Roman" pitchFamily="18" charset="0"/>
              </a:rPr>
              <a:t>1. Chóp vỏ; 2. Xi phông thoát; 3. Xi phông hút; 4. Chân; 5. Phần trước vỏ; 6. Bản lề;</a:t>
            </a:r>
          </a:p>
          <a:p>
            <a:pPr algn="ctr"/>
            <a:r>
              <a:rPr lang="vi-VN" sz="1400" dirty="0" smtClean="0">
                <a:latin typeface="Times New Roman" pitchFamily="18" charset="0"/>
                <a:cs typeface="Times New Roman" pitchFamily="18" charset="0"/>
              </a:rPr>
              <a:t>7. Cơ khép vỏ; 8. Vùng bám của cơ khép vỏ sau; 9. Gờ (răng) của vỏ; 10. Vùng bám</a:t>
            </a:r>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cơ khép vỏ trước; 11. Đường viền lớp xà cừ; 12. Vùng của xiphông</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019800"/>
            <a:ext cx="6629400" cy="400110"/>
          </a:xfrm>
          <a:prstGeom prst="rect">
            <a:avLst/>
          </a:prstGeom>
        </p:spPr>
        <p:txBody>
          <a:bodyPr wrap="square">
            <a:spAutoFit/>
          </a:bodyPr>
          <a:lstStyle/>
          <a:p>
            <a:pPr algn="ctr"/>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ngoài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loài</a:t>
            </a:r>
            <a:r>
              <a:rPr lang="en-US" b="1" dirty="0" smtClean="0">
                <a:latin typeface="Times New Roman" pitchFamily="18" charset="0"/>
                <a:cs typeface="Times New Roman" pitchFamily="18" charset="0"/>
              </a:rPr>
              <a:t> H</a:t>
            </a:r>
            <a:r>
              <a:rPr lang="vi-VN" b="1" dirty="0" smtClean="0">
                <a:latin typeface="Times New Roman" pitchFamily="18" charset="0"/>
                <a:cs typeface="Times New Roman" pitchFamily="18" charset="0"/>
              </a:rPr>
              <a:t>ai mảnh vỏ</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Bivalvia</a:t>
            </a:r>
            <a:r>
              <a:rPr lang="en-US" sz="2000"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pic>
        <p:nvPicPr>
          <p:cNvPr id="235522" name="Picture 2"/>
          <p:cNvPicPr>
            <a:picLocks noChangeAspect="1" noChangeArrowheads="1"/>
          </p:cNvPicPr>
          <p:nvPr/>
        </p:nvPicPr>
        <p:blipFill>
          <a:blip r:embed="rId2"/>
          <a:srcRect/>
          <a:stretch>
            <a:fillRect/>
          </a:stretch>
        </p:blipFill>
        <p:spPr bwMode="auto">
          <a:xfrm>
            <a:off x="381000" y="381000"/>
            <a:ext cx="83820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096000"/>
            <a:ext cx="6858000" cy="400110"/>
          </a:xfrm>
          <a:prstGeom prst="rect">
            <a:avLst/>
          </a:prstGeom>
        </p:spPr>
        <p:txBody>
          <a:bodyPr wrap="square">
            <a:spAutoFit/>
          </a:bodyPr>
          <a:lstStyle/>
          <a:p>
            <a:pPr algn="ctr"/>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ngoài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loài</a:t>
            </a:r>
            <a:r>
              <a:rPr lang="en-US" b="1" dirty="0" smtClean="0">
                <a:latin typeface="Times New Roman" pitchFamily="18" charset="0"/>
                <a:cs typeface="Times New Roman" pitchFamily="18" charset="0"/>
              </a:rPr>
              <a:t> H</a:t>
            </a:r>
            <a:r>
              <a:rPr lang="vi-VN" b="1" dirty="0" smtClean="0">
                <a:latin typeface="Times New Roman" pitchFamily="18" charset="0"/>
                <a:cs typeface="Times New Roman" pitchFamily="18" charset="0"/>
              </a:rPr>
              <a:t>ai mảnh vỏ</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Bivalvia</a:t>
            </a:r>
            <a:r>
              <a:rPr lang="en-US" sz="2000"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pic>
        <p:nvPicPr>
          <p:cNvPr id="236546" name="Picture 2"/>
          <p:cNvPicPr>
            <a:picLocks noChangeAspect="1" noChangeArrowheads="1"/>
          </p:cNvPicPr>
          <p:nvPr/>
        </p:nvPicPr>
        <p:blipFill>
          <a:blip r:embed="rId2"/>
          <a:srcRect/>
          <a:stretch>
            <a:fillRect/>
          </a:stretch>
        </p:blipFill>
        <p:spPr bwMode="auto">
          <a:xfrm>
            <a:off x="533400" y="457200"/>
            <a:ext cx="8187765"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p:cNvPicPr>
            <a:picLocks noChangeAspect="1" noChangeArrowheads="1"/>
          </p:cNvPicPr>
          <p:nvPr/>
        </p:nvPicPr>
        <p:blipFill>
          <a:blip r:embed="rId2"/>
          <a:srcRect/>
          <a:stretch>
            <a:fillRect/>
          </a:stretch>
        </p:blipFill>
        <p:spPr bwMode="auto">
          <a:xfrm>
            <a:off x="533400" y="381000"/>
            <a:ext cx="8229600" cy="5715000"/>
          </a:xfrm>
          <a:prstGeom prst="rect">
            <a:avLst/>
          </a:prstGeom>
          <a:noFill/>
          <a:ln w="9525">
            <a:noFill/>
            <a:miter lim="800000"/>
            <a:headEnd/>
            <a:tailEnd/>
          </a:ln>
          <a:effectLst/>
        </p:spPr>
      </p:pic>
      <p:sp>
        <p:nvSpPr>
          <p:cNvPr id="3" name="Rectangle 2"/>
          <p:cNvSpPr/>
          <p:nvPr/>
        </p:nvSpPr>
        <p:spPr>
          <a:xfrm>
            <a:off x="1524000" y="6019800"/>
            <a:ext cx="6400800" cy="400110"/>
          </a:xfrm>
          <a:prstGeom prst="rect">
            <a:avLst/>
          </a:prstGeom>
        </p:spPr>
        <p:txBody>
          <a:bodyPr wrap="square">
            <a:spAutoFit/>
          </a:bodyPr>
          <a:lstStyle/>
          <a:p>
            <a:pPr algn="ctr"/>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ngoài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loài</a:t>
            </a:r>
            <a:r>
              <a:rPr lang="en-US" b="1" dirty="0" smtClean="0">
                <a:latin typeface="Times New Roman" pitchFamily="18" charset="0"/>
                <a:cs typeface="Times New Roman" pitchFamily="18" charset="0"/>
              </a:rPr>
              <a:t> H</a:t>
            </a:r>
            <a:r>
              <a:rPr lang="vi-VN" b="1" dirty="0" smtClean="0">
                <a:latin typeface="Times New Roman" pitchFamily="18" charset="0"/>
                <a:cs typeface="Times New Roman" pitchFamily="18" charset="0"/>
              </a:rPr>
              <a:t>ai mảnh vỏ</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Bivalvia</a:t>
            </a:r>
            <a:r>
              <a:rPr lang="en-US" sz="2000"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7" name="Rectangle 6"/>
          <p:cNvSpPr/>
          <p:nvPr/>
        </p:nvSpPr>
        <p:spPr>
          <a:xfrm>
            <a:off x="304800" y="1143000"/>
            <a:ext cx="8305800" cy="5327612"/>
          </a:xfrm>
          <a:prstGeom prst="rect">
            <a:avLst/>
          </a:prstGeom>
        </p:spPr>
        <p:txBody>
          <a:bodyPr wrap="square">
            <a:spAutoFit/>
          </a:bodyPr>
          <a:lstStyle/>
          <a:p>
            <a:pPr algn="just">
              <a:lnSpc>
                <a:spcPct val="135000"/>
              </a:lnSpc>
            </a:pP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p>
          <a:p>
            <a:pPr algn="just">
              <a:lnSpc>
                <a:spcPct val="135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Khi di chuyển, chân đào bùn, cát, sau đó ph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to, móc vào đất,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kéo phần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lại của cơ thể.</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Chân th</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 ra ngoài nhờ hoạt động phối hợp của duỗi cơ chân và</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áp suất của dịch trong chân. Chân thụt vào nhờ hoạt động của cơ co chân.</a:t>
            </a:r>
            <a:endParaRPr lang="en-US" dirty="0" smtClean="0">
              <a:latin typeface="Times New Roman" pitchFamily="18" charset="0"/>
              <a:cs typeface="Times New Roman" pitchFamily="18" charset="0"/>
            </a:endParaRPr>
          </a:p>
          <a:p>
            <a:pPr algn="just">
              <a:lnSpc>
                <a:spcPct val="135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nứa</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Cardium</a:t>
            </a:r>
            <a:r>
              <a:rPr lang="en-US"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chuyển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đột ngột co vào, kéo cơ thể về phía trước. </a:t>
            </a:r>
            <a:endParaRPr lang="en-US" dirty="0" smtClean="0">
              <a:latin typeface="Times New Roman" pitchFamily="18" charset="0"/>
              <a:cs typeface="Times New Roman" pitchFamily="18" charset="0"/>
            </a:endParaRPr>
          </a:p>
          <a:p>
            <a:pPr algn="just">
              <a:lnSpc>
                <a:spcPct val="135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Chân r</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u sống bám như hầu (Ostreidae),</a:t>
            </a:r>
          </a:p>
          <a:p>
            <a:pPr algn="just">
              <a:lnSpc>
                <a:spcPct val="135000"/>
              </a:lnSpc>
            </a:pPr>
            <a:r>
              <a:rPr lang="vi-VN" dirty="0" smtClean="0">
                <a:latin typeface="Times New Roman" pitchFamily="18" charset="0"/>
                <a:cs typeface="Times New Roman" pitchFamily="18" charset="0"/>
              </a:rPr>
              <a:t>điệp (</a:t>
            </a:r>
            <a:r>
              <a:rPr lang="vi-VN" i="1" dirty="0" smtClean="0">
                <a:latin typeface="Times New Roman" pitchFamily="18" charset="0"/>
                <a:cs typeface="Times New Roman" pitchFamily="18" charset="0"/>
              </a:rPr>
              <a:t>Ammusium pleuronectes) có chân tiêu giảm, di chuyển bằng cách đột</a:t>
            </a:r>
            <a:r>
              <a:rPr lang="en-US"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ngột khép 2 mảnh vỏ, tạo ra 2 tia nước bắn về phía bản lề để bơi theo hướng ngược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lại. </a:t>
            </a:r>
            <a:endParaRPr lang="en-US" dirty="0" smtClean="0">
              <a:latin typeface="Times New Roman" pitchFamily="18" charset="0"/>
              <a:cs typeface="Times New Roman" pitchFamily="18" charset="0"/>
            </a:endParaRPr>
          </a:p>
          <a:p>
            <a:pPr algn="just">
              <a:lnSpc>
                <a:spcPct val="135000"/>
              </a:lnSpc>
            </a:pPr>
            <a:r>
              <a:rPr lang="en-US"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Chân của loài vẹm xanh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a:t>
            </a:r>
            <a:r>
              <a:rPr lang="vi-VN" i="1" dirty="0" smtClean="0">
                <a:latin typeface="Times New Roman" pitchFamily="18" charset="0"/>
                <a:cs typeface="Times New Roman" pitchFamily="18" charset="0"/>
              </a:rPr>
              <a:t>Mytilus edulis) </a:t>
            </a:r>
            <a:r>
              <a:rPr lang="vi-VN" dirty="0" smtClean="0">
                <a:latin typeface="Times New Roman" pitchFamily="18" charset="0"/>
                <a:cs typeface="Times New Roman" pitchFamily="18" charset="0"/>
              </a:rPr>
              <a:t>cũng tiêu giảm, phía sau chân có tuyến t</a:t>
            </a:r>
            <a:r>
              <a:rPr lang="vi-VN" i="1" dirty="0" smtClean="0">
                <a:latin typeface="Times New Roman" pitchFamily="18" charset="0"/>
                <a:cs typeface="Times New Roman" pitchFamily="18" charset="0"/>
              </a:rPr>
              <a:t>ơ (byssus) </a:t>
            </a:r>
            <a:r>
              <a:rPr lang="vi-VN" dirty="0" smtClean="0">
                <a:latin typeface="Times New Roman" pitchFamily="18" charset="0"/>
                <a:cs typeface="Times New Roman" pitchFamily="18" charset="0"/>
              </a:rPr>
              <a:t>tiết tơ bám chặt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a:t>
            </a:r>
          </a:p>
          <a:p>
            <a:pPr algn="just">
              <a:lnSpc>
                <a:spcPct val="135000"/>
              </a:lnSpc>
            </a:pPr>
            <a:r>
              <a:rPr lang="en-US"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Xoang áo </a:t>
            </a:r>
            <a:r>
              <a:rPr lang="vi-VN" dirty="0" smtClean="0">
                <a:latin typeface="Times New Roman" pitchFamily="18" charset="0"/>
                <a:cs typeface="Times New Roman" pitchFamily="18" charset="0"/>
              </a:rPr>
              <a:t>là khoảng trống giữa 2 vạt áo, là nơi thực hiện trao đổi khí và vận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chuyển thức ăn</a:t>
            </a:r>
            <a:r>
              <a:rPr lang="en-US" dirty="0" smtClean="0">
                <a:latin typeface="Times New Roman" pitchFamily="18" charset="0"/>
                <a:cs typeface="Times New Roman" pitchFamily="18" charset="0"/>
              </a:rPr>
              <a:t>. </a:t>
            </a:r>
          </a:p>
          <a:p>
            <a:pPr algn="just">
              <a:lnSpc>
                <a:spcPct val="135000"/>
              </a:lnSpc>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3810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971800" y="9144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381000" y="1295400"/>
            <a:ext cx="3429000" cy="4801314"/>
          </a:xfrm>
          <a:prstGeom prst="rect">
            <a:avLst/>
          </a:prstGeom>
        </p:spPr>
        <p:txBody>
          <a:bodyPr wrap="square">
            <a:spAutoFit/>
          </a:bodyPr>
          <a:lstStyle/>
          <a:p>
            <a:pPr algn="just"/>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Hai bờ vạt áo</a:t>
            </a:r>
            <a:r>
              <a:rPr lang="en-US" b="1" dirty="0" smtClean="0">
                <a:latin typeface="Times New Roman" pitchFamily="18" charset="0"/>
                <a:cs typeface="Times New Roman" pitchFamily="18" charset="0"/>
              </a:rPr>
              <a:t>:</a:t>
            </a:r>
            <a:r>
              <a:rPr lang="vi-VN" b="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của phần lớn chân r</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u dính liền với nhau, chỉ để hở một số nơi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thành ống hút nước và thoát nước, tạo chỗ th</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 ra ngoài cho chân và tơ bám.</a:t>
            </a:r>
          </a:p>
          <a:p>
            <a:pPr algn="just"/>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Bờ vạt áo trên thiết diện ngang có thể phân thành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3 thùy</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T</a:t>
            </a:r>
            <a:r>
              <a:rPr lang="vi-VN" dirty="0" smtClean="0">
                <a:latin typeface="Times New Roman" pitchFamily="18" charset="0"/>
                <a:cs typeface="Times New Roman" pitchFamily="18" charset="0"/>
              </a:rPr>
              <a:t>hùy trong tập trung tế bào cơ v</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ng và cơ phóng xạ</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T</a:t>
            </a:r>
            <a:r>
              <a:rPr lang="vi-VN" dirty="0" smtClean="0">
                <a:latin typeface="Times New Roman" pitchFamily="18" charset="0"/>
                <a:cs typeface="Times New Roman" pitchFamily="18" charset="0"/>
              </a:rPr>
              <a:t>hùy giữa giữ nhiệm vụ</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cảm giác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T</a:t>
            </a:r>
            <a:r>
              <a:rPr lang="vi-VN" dirty="0" smtClean="0">
                <a:latin typeface="Times New Roman" pitchFamily="18" charset="0"/>
                <a:cs typeface="Times New Roman" pitchFamily="18" charset="0"/>
              </a:rPr>
              <a:t>hùy ngoài làm nhiệm vụ tiết vỏ. </a:t>
            </a:r>
            <a:endParaRPr lang="en-US" dirty="0" smtClean="0">
              <a:latin typeface="Times New Roman" pitchFamily="18" charset="0"/>
              <a:cs typeface="Times New Roman" pitchFamily="18" charset="0"/>
            </a:endParaRPr>
          </a:p>
          <a:p>
            <a:pPr algn="just"/>
            <a:r>
              <a:rPr lang="vi-VN" dirty="0" smtClean="0">
                <a:latin typeface="Times New Roman" pitchFamily="18" charset="0"/>
                <a:cs typeface="Times New Roman" pitchFamily="18" charset="0"/>
              </a:rPr>
              <a:t>Bờ ngoài của thùy ngoài tiết ra lớp lăng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trụ</a:t>
            </a:r>
            <a:r>
              <a:rPr lang="en-US" dirty="0" smtClean="0">
                <a:latin typeface="Times New Roman" pitchFamily="18" charset="0"/>
                <a:cs typeface="Times New Roman" pitchFamily="18" charset="0"/>
              </a:rPr>
              <a:t> can xi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thùy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sừng</a:t>
            </a:r>
            <a:endParaRPr lang="en-US" dirty="0">
              <a:latin typeface="Times New Roman" pitchFamily="18" charset="0"/>
              <a:cs typeface="Times New Roman" pitchFamily="18" charset="0"/>
            </a:endParaRPr>
          </a:p>
        </p:txBody>
      </p:sp>
      <p:pic>
        <p:nvPicPr>
          <p:cNvPr id="207874" name="Picture 2"/>
          <p:cNvPicPr>
            <a:picLocks noChangeAspect="1" noChangeArrowheads="1"/>
          </p:cNvPicPr>
          <p:nvPr/>
        </p:nvPicPr>
        <p:blipFill>
          <a:blip r:embed="rId2"/>
          <a:srcRect/>
          <a:stretch>
            <a:fillRect/>
          </a:stretch>
        </p:blipFill>
        <p:spPr bwMode="auto">
          <a:xfrm>
            <a:off x="3810000" y="1295400"/>
            <a:ext cx="4778797" cy="2895600"/>
          </a:xfrm>
          <a:prstGeom prst="rect">
            <a:avLst/>
          </a:prstGeom>
          <a:noFill/>
          <a:ln w="9525">
            <a:noFill/>
            <a:miter lim="800000"/>
            <a:headEnd/>
            <a:tailEnd/>
          </a:ln>
          <a:effectLst/>
        </p:spPr>
      </p:pic>
      <p:sp>
        <p:nvSpPr>
          <p:cNvPr id="8" name="Rectangle 7"/>
          <p:cNvSpPr/>
          <p:nvPr/>
        </p:nvSpPr>
        <p:spPr>
          <a:xfrm>
            <a:off x="4038600" y="4191000"/>
            <a:ext cx="4724400" cy="1815882"/>
          </a:xfrm>
          <a:prstGeom prst="rect">
            <a:avLst/>
          </a:prstGeom>
        </p:spPr>
        <p:txBody>
          <a:bodyPr wrap="square">
            <a:spAutoFit/>
          </a:bodyPr>
          <a:lstStyle/>
          <a:p>
            <a:pPr algn="just"/>
            <a:r>
              <a:rPr lang="vi-VN" sz="1600" dirty="0" smtClean="0">
                <a:latin typeface="Times New Roman" pitchFamily="18" charset="0"/>
                <a:cs typeface="Times New Roman" pitchFamily="18" charset="0"/>
              </a:rPr>
              <a:t>Cấu tạo và hoạt động của mang cùa hai mảnh vỏ (trái):</a:t>
            </a:r>
            <a:r>
              <a:rPr lang="en-US" sz="1600" dirty="0" smtClean="0">
                <a:latin typeface="Times New Roman" pitchFamily="18" charset="0"/>
                <a:cs typeface="Times New Roman" pitchFamily="18" charset="0"/>
              </a:rPr>
              <a:t> </a:t>
            </a:r>
          </a:p>
          <a:p>
            <a:pPr algn="just"/>
            <a:r>
              <a:rPr lang="en-US" sz="1600" dirty="0" smtClean="0">
                <a:latin typeface="Times New Roman" pitchFamily="18" charset="0"/>
                <a:cs typeface="Times New Roman" pitchFamily="18" charset="0"/>
              </a:rPr>
              <a:t>1. </a:t>
            </a:r>
            <a:r>
              <a:rPr lang="en-US" sz="1600" dirty="0" err="1" smtClean="0">
                <a:latin typeface="Times New Roman" pitchFamily="18" charset="0"/>
                <a:cs typeface="Times New Roman" pitchFamily="18" charset="0"/>
              </a:rPr>
              <a:t>Trục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2. </a:t>
            </a:r>
            <a:r>
              <a:rPr lang="en-US" sz="1600" dirty="0" err="1" smtClean="0">
                <a:latin typeface="Times New Roman" pitchFamily="18" charset="0"/>
                <a:cs typeface="Times New Roman" pitchFamily="18" charset="0"/>
              </a:rPr>
              <a:t>Lá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3. </a:t>
            </a:r>
            <a:r>
              <a:rPr lang="en-US" sz="1600" dirty="0" err="1" smtClean="0">
                <a:latin typeface="Times New Roman" pitchFamily="18" charset="0"/>
                <a:cs typeface="Times New Roman" pitchFamily="18" charset="0"/>
              </a:rPr>
              <a:t>Động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mạch</a:t>
            </a:r>
            <a:r>
              <a:rPr lang="en-US" sz="1600" dirty="0" smtClean="0">
                <a:latin typeface="Times New Roman" pitchFamily="18" charset="0"/>
                <a:cs typeface="Times New Roman" pitchFamily="18" charset="0"/>
              </a:rPr>
              <a:t>; 4. </a:t>
            </a:r>
            <a:r>
              <a:rPr lang="en-US" sz="1600" dirty="0" err="1" smtClean="0">
                <a:latin typeface="Times New Roman" pitchFamily="18" charset="0"/>
                <a:cs typeface="Times New Roman" pitchFamily="18" charset="0"/>
              </a:rPr>
              <a:t>Gốc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p>
          <a:p>
            <a:pPr algn="just"/>
            <a:r>
              <a:rPr lang="vi-VN" sz="1600" dirty="0" smtClean="0">
                <a:latin typeface="Times New Roman" pitchFamily="18" charset="0"/>
                <a:cs typeface="Times New Roman" pitchFamily="18" charset="0"/>
              </a:rPr>
              <a:t>A. Bổ dọc một vỏ:1. Vỏ; 2. Lớp hữu cơ; 3. Lớp lăng trụ canxi; 4. Lớp xà cừ; 5. Lớp áo; 6. Biểu b</a:t>
            </a:r>
            <a:r>
              <a:rPr lang="en-US" sz="1600" dirty="0" smtClean="0">
                <a:latin typeface="Times New Roman" pitchFamily="18" charset="0"/>
                <a:cs typeface="Times New Roman" pitchFamily="18" charset="0"/>
              </a:rPr>
              <a:t>ì </a:t>
            </a:r>
            <a:r>
              <a:rPr lang="en-US" sz="1600" dirty="0" err="1" smtClean="0">
                <a:latin typeface="Times New Roman" pitchFamily="18" charset="0"/>
                <a:cs typeface="Times New Roman" pitchFamily="18" charset="0"/>
              </a:rPr>
              <a:t>ngoài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7. </a:t>
            </a:r>
            <a:r>
              <a:rPr lang="en-US" sz="1600" dirty="0" err="1" smtClean="0">
                <a:latin typeface="Times New Roman" pitchFamily="18" charset="0"/>
                <a:cs typeface="Times New Roman" pitchFamily="18" charset="0"/>
              </a:rPr>
              <a:t>Biểu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bì</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a:t>
            </a:r>
          </a:p>
          <a:p>
            <a:pPr algn="just"/>
            <a:r>
              <a:rPr lang="vi-VN" sz="1600" dirty="0" smtClean="0">
                <a:latin typeface="Times New Roman" pitchFamily="18" charset="0"/>
                <a:cs typeface="Times New Roman" pitchFamily="18" charset="0"/>
              </a:rPr>
              <a:t>B. Sự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thành trai ngọc: 1. Lớp vỏ; 2. Lớp áo; trai ngọc đang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thành</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457200" y="1524000"/>
            <a:ext cx="8153400" cy="4377609"/>
          </a:xfrm>
          <a:prstGeom prst="rect">
            <a:avLst/>
          </a:prstGeom>
        </p:spPr>
        <p:txBody>
          <a:bodyPr wrap="square">
            <a:spAutoFit/>
          </a:bodyPr>
          <a:lstStyle/>
          <a:p>
            <a:pPr algn="just">
              <a:lnSpc>
                <a:spcPct val="130000"/>
              </a:lnSpc>
              <a:buFontTx/>
              <a:buChar char="-"/>
            </a:pPr>
            <a:r>
              <a:rPr lang="vi-VN" b="1" dirty="0" smtClean="0">
                <a:latin typeface="Times New Roman" pitchFamily="18" charset="0"/>
                <a:cs typeface="Times New Roman" pitchFamily="18" charset="0"/>
              </a:rPr>
              <a:t>Vỏ</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gồm có 2 mảnh, che kín 2 bên thân, dính liền với nhau ở mặt lưng nhờ dây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khớp</a:t>
            </a:r>
            <a:r>
              <a:rPr lang="en-US" dirty="0" smtClean="0">
                <a:latin typeface="Times New Roman" pitchFamily="18" charset="0"/>
                <a:cs typeface="Times New Roman" pitchFamily="18" charset="0"/>
              </a:rPr>
              <a:t>.</a:t>
            </a: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Hai mảnh vỏ được khép chặt nhờ 2 khối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cơ khép vỏ lớn và khỏe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rõ</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đường viền của áo trai, nối liền 2 vết bám của khối cơ khép vỏ.</a:t>
            </a:r>
            <a:endParaRPr lang="en-US" dirty="0" smtClean="0">
              <a:latin typeface="Times New Roman" pitchFamily="18" charset="0"/>
              <a:cs typeface="Times New Roman" pitchFamily="18" charset="0"/>
            </a:endParaRPr>
          </a:p>
          <a:p>
            <a:pPr>
              <a:lnSpc>
                <a:spcPct val="130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có 2 mảnh vỏ không đều nhau, một mảnh vỏ lớn chứa nội quan,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mảnh nhỏ làm</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nắp đậy. </a:t>
            </a:r>
            <a:endParaRPr lang="en-US" dirty="0" smtClean="0">
              <a:latin typeface="Times New Roman" pitchFamily="18" charset="0"/>
              <a:cs typeface="Times New Roman" pitchFamily="18" charset="0"/>
            </a:endParaRPr>
          </a:p>
          <a:p>
            <a:pPr>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Vỏ của nhóm sống k</a:t>
            </a:r>
            <a:r>
              <a:rPr lang="en-US" dirty="0" smtClean="0">
                <a:latin typeface="Times New Roman" pitchFamily="18" charset="0"/>
                <a:cs typeface="Times New Roman" pitchFamily="18" charset="0"/>
              </a:rPr>
              <a:t>ý </a:t>
            </a:r>
            <a:r>
              <a:rPr lang="vi-VN" dirty="0" smtClean="0">
                <a:latin typeface="Times New Roman" pitchFamily="18" charset="0"/>
                <a:cs typeface="Times New Roman" pitchFamily="18" charset="0"/>
              </a:rPr>
              <a:t>sinh như hà bún (</a:t>
            </a:r>
            <a:r>
              <a:rPr lang="vi-VN" i="1" dirty="0" smtClean="0">
                <a:latin typeface="Times New Roman" pitchFamily="18" charset="0"/>
                <a:cs typeface="Times New Roman" pitchFamily="18" charset="0"/>
              </a:rPr>
              <a:t>Teredo, Bankia...) </a:t>
            </a:r>
            <a:r>
              <a:rPr lang="vi-VN" dirty="0" smtClean="0">
                <a:latin typeface="Times New Roman" pitchFamily="18" charset="0"/>
                <a:cs typeface="Times New Roman" pitchFamily="18" charset="0"/>
              </a:rPr>
              <a:t>tiêu giảm, chỉ</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lại 1/20 chiều dài cơ thể. Bờ lưng của 2 vỏ khép với nhau nhờ các răng, có thể</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phân biệt 2 kiểu răng là răng đồng nhất gồm có các răng giống nhau về kích thước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(như ở s. </a:t>
            </a:r>
            <a:r>
              <a:rPr lang="vi-VN" i="1" dirty="0" smtClean="0">
                <a:latin typeface="Times New Roman" pitchFamily="18" charset="0"/>
                <a:cs typeface="Times New Roman" pitchFamily="18" charset="0"/>
              </a:rPr>
              <a:t>Arca) </a:t>
            </a:r>
            <a:r>
              <a:rPr lang="vi-VN" dirty="0" smtClean="0">
                <a:latin typeface="Times New Roman" pitchFamily="18" charset="0"/>
                <a:cs typeface="Times New Roman" pitchFamily="18" charset="0"/>
              </a:rPr>
              <a:t>và răng không đồng nhất gồm có các răng khác nhau về kích thước,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một số không có răng (trai sông). </a:t>
            </a:r>
            <a:endParaRPr lang="en-US" dirty="0" smtClean="0">
              <a:latin typeface="Times New Roman" pitchFamily="18" charset="0"/>
              <a:cs typeface="Times New Roman" pitchFamily="18" charset="0"/>
            </a:endParaRPr>
          </a:p>
          <a:p>
            <a:pPr>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Răng là đặc điểm </a:t>
            </a:r>
            <a:r>
              <a:rPr lang="en-US" dirty="0" err="1" smtClean="0">
                <a:latin typeface="Times New Roman" pitchFamily="18" charset="0"/>
                <a:cs typeface="Times New Roman" pitchFamily="18" charset="0"/>
              </a:rPr>
              <a:t>phân</a:t>
            </a:r>
            <a:r>
              <a:rPr lang="vi-VN" dirty="0" smtClean="0">
                <a:latin typeface="Times New Roman" pitchFamily="18" charset="0"/>
                <a:cs typeface="Times New Roman" pitchFamily="18" charset="0"/>
              </a:rPr>
              <a:t> loại quan trọng.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6" name="Rectangle 5"/>
          <p:cNvSpPr/>
          <p:nvPr/>
        </p:nvSpPr>
        <p:spPr>
          <a:xfrm>
            <a:off x="457200" y="1447801"/>
            <a:ext cx="8382000" cy="4724400"/>
          </a:xfrm>
          <a:prstGeom prst="rect">
            <a:avLst/>
          </a:prstGeom>
        </p:spPr>
        <p:txBody>
          <a:bodyPr wrap="square">
            <a:spAutoFit/>
          </a:bodyPr>
          <a:lstStyle/>
          <a:p>
            <a:pPr algn="just"/>
            <a:r>
              <a:rPr lang="en-US" sz="1600" b="1" dirty="0" smtClean="0">
                <a:latin typeface="Times New Roman" pitchFamily="18" charset="0"/>
                <a:cs typeface="Times New Roman" pitchFamily="18" charset="0"/>
              </a:rPr>
              <a:t>- </a:t>
            </a:r>
            <a:r>
              <a:rPr lang="vi-VN" sz="1600" b="1" dirty="0" smtClean="0">
                <a:latin typeface="Times New Roman" pitchFamily="18" charset="0"/>
                <a:cs typeface="Times New Roman" pitchFamily="18" charset="0"/>
              </a:rPr>
              <a:t>Hệ tiêu hoá</a:t>
            </a:r>
            <a:r>
              <a:rPr lang="vi-VN" sz="1600" dirty="0" smtClean="0">
                <a:latin typeface="Times New Roman" pitchFamily="18" charset="0"/>
                <a:cs typeface="Times New Roman" pitchFamily="18" charset="0"/>
              </a:rPr>
              <a:t>: Phần lớn ăn các vụn b</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 hữu cơ lắng đọng, động vật và thực</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vật nổi cỡ bé, một số ít ăn thịt (nhóm Mang ngắn) hay ăn gỗ (nhóm Hà) nhờ vào hệ vi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vật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cộng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ruột</a:t>
            </a:r>
            <a:r>
              <a:rPr lang="en-US" sz="1600" dirty="0" smtClean="0">
                <a:latin typeface="Times New Roman" pitchFamily="18" charset="0"/>
                <a:cs typeface="Times New Roman" pitchFamily="18" charset="0"/>
              </a:rPr>
              <a:t>.</a:t>
            </a:r>
          </a:p>
          <a:p>
            <a:pPr algn="just"/>
            <a:r>
              <a:rPr lang="en-US" sz="1600" dirty="0" err="1" smtClean="0">
                <a:latin typeface="Times New Roman" pitchFamily="18" charset="0"/>
                <a:cs typeface="Times New Roman" pitchFamily="18" charset="0"/>
              </a:rPr>
              <a:t>Gồm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miệng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thực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quản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dày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ruột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giữa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ruột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tụy</a:t>
            </a:r>
            <a:endParaRPr lang="en-US" sz="1600"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Thực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quản</a:t>
            </a:r>
            <a:r>
              <a:rPr lang="en-US" sz="1600" b="1"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ống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lớn thông với phần trước của dạ dày. </a:t>
            </a:r>
            <a:endParaRPr lang="en-US" sz="1600"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 </a:t>
            </a:r>
            <a:r>
              <a:rPr lang="vi-VN" sz="1600" b="1" dirty="0" smtClean="0">
                <a:latin typeface="Times New Roman" pitchFamily="18" charset="0"/>
                <a:cs typeface="Times New Roman" pitchFamily="18" charset="0"/>
              </a:rPr>
              <a:t>Dạ dày</a:t>
            </a:r>
            <a:r>
              <a:rPr lang="en-US" sz="1600" b="1" dirty="0" smtClean="0">
                <a:latin typeface="Times New Roman" pitchFamily="18" charset="0"/>
                <a:cs typeface="Times New Roman" pitchFamily="18" charset="0"/>
              </a:rPr>
              <a:t>:</a:t>
            </a:r>
            <a:r>
              <a:rPr lang="vi-VN" sz="1600" b="1"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không có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dạng nhất định và có thể</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tích khá lớn. </a:t>
            </a:r>
            <a:endParaRPr lang="en-US" sz="1600"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 R</a:t>
            </a:r>
            <a:r>
              <a:rPr lang="vi-VN" sz="1600" b="1" dirty="0" smtClean="0">
                <a:latin typeface="Times New Roman" pitchFamily="18" charset="0"/>
                <a:cs typeface="Times New Roman" pitchFamily="18" charset="0"/>
              </a:rPr>
              <a:t>uột giữa</a:t>
            </a:r>
            <a:r>
              <a:rPr lang="en-US" sz="1600" b="1" dirty="0" smtClean="0">
                <a:latin typeface="Times New Roman" pitchFamily="18" charset="0"/>
                <a:cs typeface="Times New Roman" pitchFamily="18" charset="0"/>
              </a:rPr>
              <a:t>:</a:t>
            </a:r>
            <a:r>
              <a:rPr lang="vi-VN" sz="1600" b="1"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khá dài, cuộn thành nhiều khúc: Đoạn đầu ruột</a:t>
            </a:r>
          </a:p>
          <a:p>
            <a:pPr algn="just"/>
            <a:r>
              <a:rPr lang="vi-VN" sz="1600" dirty="0" smtClean="0">
                <a:latin typeface="Times New Roman" pitchFamily="18" charset="0"/>
                <a:cs typeface="Times New Roman" pitchFamily="18" charset="0"/>
              </a:rPr>
              <a:t>chạy từ dạ dày hướng ra phía sau và xuống dưới, đoạn cuối cùng nằm gần song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song đọan đầu nhưng theo chiều ngược lại, từ dưới lên trên, hướng về phía trước.</a:t>
            </a:r>
          </a:p>
          <a:p>
            <a:pPr algn="just"/>
            <a:r>
              <a:rPr lang="en-US" sz="1600" b="1" dirty="0" smtClean="0">
                <a:latin typeface="Times New Roman" pitchFamily="18" charset="0"/>
                <a:cs typeface="Times New Roman" pitchFamily="18" charset="0"/>
              </a:rPr>
              <a:t>+ R</a:t>
            </a:r>
            <a:r>
              <a:rPr lang="vi-VN" sz="1600" b="1" dirty="0" smtClean="0">
                <a:latin typeface="Times New Roman" pitchFamily="18" charset="0"/>
                <a:cs typeface="Times New Roman" pitchFamily="18" charset="0"/>
              </a:rPr>
              <a:t>uột sau</a:t>
            </a:r>
            <a:r>
              <a:rPr lang="en-US" sz="1600" b="1" dirty="0" smtClean="0">
                <a:latin typeface="Times New Roman" pitchFamily="18" charset="0"/>
                <a:cs typeface="Times New Roman" pitchFamily="18" charset="0"/>
              </a:rPr>
              <a:t>:</a:t>
            </a:r>
            <a:r>
              <a:rPr lang="vi-VN" sz="1600" b="1"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một đoạn chui qua tâm thất. Hậu môn nằm gần xiphông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thoát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a:t>
            </a:r>
          </a:p>
          <a:p>
            <a:pPr algn="just"/>
            <a:r>
              <a:rPr lang="vi-VN" sz="1600" dirty="0" smtClean="0">
                <a:latin typeface="Times New Roman" pitchFamily="18" charset="0"/>
                <a:cs typeface="Times New Roman" pitchFamily="18" charset="0"/>
              </a:rPr>
              <a:t>Cặn vẩn hay thức ăn được đưa đến lỗ miệng nhờ hoạt động</a:t>
            </a:r>
          </a:p>
          <a:p>
            <a:pPr algn="just"/>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miệng</a:t>
            </a:r>
            <a:r>
              <a:rPr lang="en-US" sz="1600" dirty="0" smtClean="0">
                <a:latin typeface="Times New Roman" pitchFamily="18" charset="0"/>
                <a:cs typeface="Times New Roman" pitchFamily="18" charset="0"/>
              </a:rPr>
              <a:t> hay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kết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giải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nhờ</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chất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nhầy</a:t>
            </a:r>
            <a:r>
              <a:rPr lang="en-US" sz="1600" dirty="0" smtClean="0">
                <a:latin typeface="Times New Roman" pitchFamily="18" charset="0"/>
                <a:cs typeface="Times New Roman" pitchFamily="18" charset="0"/>
              </a:rPr>
              <a:t> do </a:t>
            </a:r>
            <a:r>
              <a:rPr lang="en-US" sz="1600" dirty="0" err="1" smtClean="0">
                <a:latin typeface="Times New Roman" pitchFamily="18" charset="0"/>
                <a:cs typeface="Times New Roman" pitchFamily="18" charset="0"/>
              </a:rPr>
              <a:t>do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mô</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bì</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tiết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ra</a:t>
            </a:r>
            <a:r>
              <a:rPr lang="en-US" sz="1600" dirty="0" smtClean="0">
                <a:latin typeface="Times New Roman" pitchFamily="18" charset="0"/>
                <a:cs typeface="Times New Roman" pitchFamily="18" charset="0"/>
              </a:rPr>
              <a:t>. </a:t>
            </a:r>
          </a:p>
          <a:p>
            <a:pPr algn="just"/>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số</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trụ</a:t>
            </a:r>
            <a:r>
              <a:rPr lang="en-US" sz="1600" dirty="0" smtClean="0">
                <a:latin typeface="Times New Roman" pitchFamily="18" charset="0"/>
                <a:cs typeface="Times New Roman" pitchFamily="18" charset="0"/>
              </a:rPr>
              <a:t> gelatin, </a:t>
            </a:r>
            <a:r>
              <a:rPr lang="en-US" sz="1600" dirty="0" err="1" smtClean="0">
                <a:latin typeface="Times New Roman" pitchFamily="18" charset="0"/>
                <a:cs typeface="Times New Roman" pitchFamily="18" charset="0"/>
              </a:rPr>
              <a:t>mài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kitin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cứng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trên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thành dạ dày để giải phóng các enzym như amilaza, glycogenaza.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Một số loài thuộc</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nhóm Mang ngăn có ống hút đủ khả năng để hút vào xoang áo các mồi bé như giáp</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xác và giun. Tấm miệng và dạ dày có cơ khoẻ, hoạt động như một tấm nghiền để</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nghiền thức ăn</a:t>
            </a:r>
            <a:r>
              <a:rPr lang="en-US" sz="1600" dirty="0" smtClean="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             M</a:t>
            </a:r>
            <a:r>
              <a:rPr lang="vi-VN" sz="1600" dirty="0" smtClean="0">
                <a:latin typeface="Times New Roman" pitchFamily="18" charset="0"/>
                <a:cs typeface="Times New Roman" pitchFamily="18" charset="0"/>
              </a:rPr>
              <a:t>ột số </a:t>
            </a:r>
            <a:r>
              <a:rPr lang="en-US" sz="1600" dirty="0" err="1" smtClean="0">
                <a:latin typeface="Times New Roman" pitchFamily="18" charset="0"/>
                <a:cs typeface="Times New Roman" pitchFamily="18" charset="0"/>
              </a:rPr>
              <a:t>loài</a:t>
            </a:r>
            <a:r>
              <a:rPr lang="vi-VN" sz="1600" dirty="0" smtClean="0">
                <a:latin typeface="Times New Roman" pitchFamily="18" charset="0"/>
                <a:cs typeface="Times New Roman" pitchFamily="18" charset="0"/>
              </a:rPr>
              <a:t> sống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ở vùng nước nông và sâu có sự cộng sinh của vi khuẩn hoá tổng hợp trong mang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với số lượng lớn</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http://2.bp.blogspot.com/-pgtAsm2AChY/UMCQvrpQ8iI/AAAAAAAAASs/A8oXUMunYik/s1600/ale+4.gif"/>
          <p:cNvPicPr>
            <a:picLocks noChangeAspect="1" noChangeArrowheads="1"/>
          </p:cNvPicPr>
          <p:nvPr/>
        </p:nvPicPr>
        <p:blipFill>
          <a:blip r:embed="rId2"/>
          <a:srcRect/>
          <a:stretch>
            <a:fillRect/>
          </a:stretch>
        </p:blipFill>
        <p:spPr bwMode="auto">
          <a:xfrm>
            <a:off x="838200" y="1066800"/>
            <a:ext cx="7337717" cy="4343400"/>
          </a:xfrm>
          <a:prstGeom prst="rect">
            <a:avLst/>
          </a:prstGeom>
          <a:noFill/>
        </p:spPr>
      </p:pic>
      <p:sp>
        <p:nvSpPr>
          <p:cNvPr id="3" name="Rectangle 2"/>
          <p:cNvSpPr/>
          <p:nvPr/>
        </p:nvSpPr>
        <p:spPr>
          <a:xfrm>
            <a:off x="2971800" y="5943600"/>
            <a:ext cx="4267200" cy="369332"/>
          </a:xfrm>
          <a:prstGeom prst="rect">
            <a:avLst/>
          </a:prstGeom>
        </p:spPr>
        <p:txBody>
          <a:bodyPr wrap="square">
            <a:spAutoFit/>
          </a:bodyPr>
          <a:lstStyle/>
          <a:p>
            <a:r>
              <a:rPr lang="en-US" b="1" dirty="0" err="1" smtClean="0">
                <a:latin typeface="Times New Roman" pitchFamily="18" charset="0"/>
                <a:cs typeface="Times New Roman" pitchFamily="18" charset="0"/>
              </a:rPr>
              <a:t>Cấu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trong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mảnh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vỏ</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Bivalvia</a:t>
            </a:r>
            <a:r>
              <a:rPr lang="en-US" b="1" dirty="0" smtClean="0">
                <a:latin typeface="Times New Roman" pitchFamily="18" charset="0"/>
                <a:cs typeface="Times New Roman" pitchFamily="18" charset="0"/>
              </a:rPr>
              <a:t>)</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051560"/>
          </a:xfrm>
        </p:spPr>
        <p:txBody>
          <a:bodyPr>
            <a:normAutofit/>
          </a:bodyPr>
          <a:lstStyle/>
          <a:p>
            <a:r>
              <a:rPr lang="en-US" sz="2800" dirty="0" smtClean="0">
                <a:solidFill>
                  <a:schemeClr val="tx1"/>
                </a:solidFill>
                <a:latin typeface="Times New Roman" pitchFamily="18" charset="0"/>
                <a:cs typeface="Times New Roman" pitchFamily="18" charset="0"/>
              </a:rPr>
              <a:t>3.2.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đặc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trúc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thể</a:t>
            </a:r>
            <a:endParaRPr lang="en-US" sz="2800" dirty="0">
              <a:solidFill>
                <a:schemeClr val="tx1"/>
              </a:solidFill>
              <a:latin typeface="Times New Roman" pitchFamily="18" charset="0"/>
              <a:cs typeface="Times New Roman" pitchFamily="18" charset="0"/>
            </a:endParaRPr>
          </a:p>
        </p:txBody>
      </p:sp>
      <p:sp>
        <p:nvSpPr>
          <p:cNvPr id="4" name="Rectangle 3"/>
          <p:cNvSpPr/>
          <p:nvPr/>
        </p:nvSpPr>
        <p:spPr>
          <a:xfrm>
            <a:off x="457200" y="1295400"/>
            <a:ext cx="3810000" cy="3693319"/>
          </a:xfrm>
          <a:prstGeom prst="rect">
            <a:avLst/>
          </a:prstGeom>
        </p:spPr>
        <p:txBody>
          <a:bodyPr wrap="square">
            <a:spAutoFit/>
          </a:bodyPr>
          <a:lstStyle/>
          <a:p>
            <a:pPr algn="just"/>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Lớp biểu b</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 của phần thân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thành nên áo (hay được gọi là vạt áo). </a:t>
            </a:r>
            <a:endParaRPr lang="en-US" dirty="0" smtClean="0">
              <a:latin typeface="Times New Roman" pitchFamily="18" charset="0"/>
              <a:cs typeface="Times New Roman" pitchFamily="18" charset="0"/>
            </a:endParaRPr>
          </a:p>
          <a:p>
            <a:pPr algn="just">
              <a:buFontTx/>
              <a:buChar char="-"/>
            </a:pPr>
            <a:r>
              <a:rPr lang="vi-VN" dirty="0"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gồm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3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cùng là lớp biểu b</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 trong.</a:t>
            </a:r>
            <a:endParaRPr lang="en-US" dirty="0" smtClean="0">
              <a:latin typeface="Times New Roman" pitchFamily="18" charset="0"/>
              <a:cs typeface="Times New Roman" pitchFamily="18" charset="0"/>
            </a:endParaRPr>
          </a:p>
          <a:p>
            <a:pPr algn="just"/>
            <a:r>
              <a:rPr lang="vi-VN" dirty="0" smtClean="0">
                <a:latin typeface="Times New Roman" pitchFamily="18" charset="0"/>
                <a:cs typeface="Times New Roman" pitchFamily="18" charset="0"/>
              </a:rPr>
              <a:t>Biểu b</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 của áo (lớp tế bào ngoài)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thành nên vỏ bọc cơ</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thể với độ dày và cấu trúc khác nhau. Ngoài cùng của vỏ là lớp sừng (conchyolin =</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periostracum) mỏng, tiếp đến là lớp caxin gồm các tinh thể h.nh lăng trụ khá dày,</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trong cùng là lớp xà cừ mỏng hơn</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4343400" y="1219200"/>
            <a:ext cx="4343400" cy="3945911"/>
          </a:xfrm>
          <a:prstGeom prst="rect">
            <a:avLst/>
          </a:prstGeom>
          <a:noFill/>
          <a:ln w="9525">
            <a:noFill/>
            <a:miter lim="800000"/>
            <a:headEnd/>
            <a:tailEnd/>
          </a:ln>
          <a:effectLst/>
        </p:spPr>
      </p:pic>
      <p:sp>
        <p:nvSpPr>
          <p:cNvPr id="7" name="Rectangle 6"/>
          <p:cNvSpPr/>
          <p:nvPr/>
        </p:nvSpPr>
        <p:spPr>
          <a:xfrm>
            <a:off x="4038600" y="5105400"/>
            <a:ext cx="4876800" cy="1015663"/>
          </a:xfrm>
          <a:prstGeom prst="rect">
            <a:avLst/>
          </a:prstGeom>
        </p:spPr>
        <p:txBody>
          <a:bodyPr wrap="square">
            <a:spAutoFit/>
          </a:bodyPr>
          <a:lstStyle/>
          <a:p>
            <a:pPr algn="ctr"/>
            <a:r>
              <a:rPr lang="vi-VN" sz="1400" b="1" dirty="0" smtClean="0">
                <a:latin typeface="Times New Roman" pitchFamily="18" charset="0"/>
                <a:cs typeface="Times New Roman" pitchFamily="18" charset="0"/>
              </a:rPr>
              <a:t>Sơ đồ cấu tạo vạt áo và vỏ ngoài </a:t>
            </a:r>
            <a:r>
              <a:rPr lang="en-US" sz="1400" b="1" dirty="0" smtClean="0">
                <a:latin typeface="Times New Roman" pitchFamily="18" charset="0"/>
                <a:cs typeface="Times New Roman" pitchFamily="18" charset="0"/>
              </a:rPr>
              <a:t> </a:t>
            </a:r>
            <a:r>
              <a:rPr lang="vi-VN" sz="1400" b="1" dirty="0" smtClean="0">
                <a:latin typeface="Times New Roman" pitchFamily="18" charset="0"/>
                <a:cs typeface="Times New Roman" pitchFamily="18" charset="0"/>
              </a:rPr>
              <a:t>của Thân mềm (theo Dogel)</a:t>
            </a:r>
            <a:endParaRPr lang="en-US" sz="1400" b="1" dirty="0" smtClean="0">
              <a:latin typeface="Times New Roman" pitchFamily="18" charset="0"/>
              <a:cs typeface="Times New Roman" pitchFamily="18" charset="0"/>
            </a:endParaRPr>
          </a:p>
          <a:p>
            <a:pPr algn="ctr"/>
            <a:r>
              <a:rPr lang="vi-VN" sz="1400" dirty="0" smtClean="0">
                <a:latin typeface="Times New Roman" pitchFamily="18" charset="0"/>
                <a:cs typeface="Times New Roman" pitchFamily="18" charset="0"/>
              </a:rPr>
              <a:t>1. Lớp sừng (conchyolin); 2. Lớp lăng trụ canxi; 3 Lớp xà cừ; 4. Biểu bì ngoài của áo; 5. Lớp mô liên kết; 6. Biểu bì trong </a:t>
            </a:r>
          </a:p>
          <a:p>
            <a:endParaRPr lang="vi-V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685800" y="1905000"/>
            <a:ext cx="7543800" cy="2169825"/>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Đặc biệt cơ thể của các loài này có sự biến đổi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thái rất lớn như tiêu giảm</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một phần cơ quan vận chuyển mồi và tiêu hoá, thay đổi tính chất sinh l</a:t>
            </a:r>
            <a:r>
              <a:rPr lang="en-US" dirty="0" smtClean="0">
                <a:latin typeface="Times New Roman" pitchFamily="18" charset="0"/>
                <a:cs typeface="Times New Roman" pitchFamily="18" charset="0"/>
              </a:rPr>
              <a:t>ý</a:t>
            </a:r>
            <a:r>
              <a:rPr lang="vi-VN" dirty="0" smtClean="0">
                <a:latin typeface="Times New Roman" pitchFamily="18" charset="0"/>
                <a:cs typeface="Times New Roman" pitchFamily="18" charset="0"/>
              </a:rPr>
              <a:t> như tăng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cường khả năng chống ngộ độc H</a:t>
            </a:r>
            <a:r>
              <a:rPr lang="vi-VN" baseline="-25000" dirty="0" smtClean="0">
                <a:latin typeface="Times New Roman" pitchFamily="18" charset="0"/>
                <a:cs typeface="Times New Roman" pitchFamily="18" charset="0"/>
              </a:rPr>
              <a:t>2</a:t>
            </a:r>
            <a:r>
              <a:rPr lang="vi-VN" dirty="0" smtClean="0">
                <a:latin typeface="Times New Roman" pitchFamily="18" charset="0"/>
                <a:cs typeface="Times New Roman" pitchFamily="18" charset="0"/>
              </a:rPr>
              <a:t>S.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giải thích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nhiều hiện tượng dinh dưỡng của các động vật sống những nơi có điều kiện sống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khắc nghiệt dưới biển sâu</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pic>
        <p:nvPicPr>
          <p:cNvPr id="208898" name="Picture 2"/>
          <p:cNvPicPr>
            <a:picLocks noChangeAspect="1" noChangeArrowheads="1"/>
          </p:cNvPicPr>
          <p:nvPr/>
        </p:nvPicPr>
        <p:blipFill>
          <a:blip r:embed="rId2"/>
          <a:srcRect/>
          <a:stretch>
            <a:fillRect/>
          </a:stretch>
        </p:blipFill>
        <p:spPr bwMode="auto">
          <a:xfrm>
            <a:off x="3657600" y="1534748"/>
            <a:ext cx="5105400" cy="4496567"/>
          </a:xfrm>
          <a:prstGeom prst="rect">
            <a:avLst/>
          </a:prstGeom>
          <a:noFill/>
          <a:ln w="9525">
            <a:noFill/>
            <a:miter lim="800000"/>
            <a:headEnd/>
            <a:tailEnd/>
          </a:ln>
          <a:effectLst/>
        </p:spPr>
      </p:pic>
      <p:sp>
        <p:nvSpPr>
          <p:cNvPr id="5" name="Rectangle 4"/>
          <p:cNvSpPr/>
          <p:nvPr/>
        </p:nvSpPr>
        <p:spPr>
          <a:xfrm>
            <a:off x="457200" y="2057400"/>
            <a:ext cx="3124200" cy="3046988"/>
          </a:xfrm>
          <a:prstGeom prst="rect">
            <a:avLst/>
          </a:prstGeom>
        </p:spPr>
        <p:txBody>
          <a:bodyPr wrap="square">
            <a:spAutoFit/>
          </a:bodyPr>
          <a:lstStyle/>
          <a:p>
            <a:pPr algn="ctr"/>
            <a:r>
              <a:rPr lang="en-US" sz="1600" b="1" dirty="0" err="1" smtClean="0">
                <a:latin typeface="Times New Roman" pitchFamily="18" charset="0"/>
                <a:cs typeface="Times New Roman" pitchFamily="18" charset="0"/>
              </a:rPr>
              <a:t>Cấu</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tạo</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nội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quan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của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trai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sông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cắt</a:t>
            </a:r>
            <a:r>
              <a:rPr lang="en-US" sz="1600" b="1" dirty="0" smtClean="0">
                <a:latin typeface="Times New Roman" pitchFamily="18" charset="0"/>
                <a:cs typeface="Times New Roman" pitchFamily="18" charset="0"/>
              </a:rPr>
              <a:t> </a:t>
            </a:r>
            <a:r>
              <a:rPr lang="vi-VN" sz="1600" b="1" dirty="0" smtClean="0">
                <a:latin typeface="Times New Roman" pitchFamily="18" charset="0"/>
                <a:cs typeface="Times New Roman" pitchFamily="18" charset="0"/>
              </a:rPr>
              <a:t>ngang cơ thể (theo Hickman)</a:t>
            </a:r>
          </a:p>
          <a:p>
            <a:pPr algn="ctr"/>
            <a:r>
              <a:rPr lang="vi-VN" sz="1600" dirty="0" smtClean="0">
                <a:latin typeface="Times New Roman" pitchFamily="18" charset="0"/>
                <a:cs typeface="Times New Roman" pitchFamily="18" charset="0"/>
              </a:rPr>
              <a:t>1. Áo lộ ra ngoài; 2. Khối cơ;</a:t>
            </a:r>
            <a:endParaRPr lang="en-US" sz="1600" dirty="0" smtClean="0">
              <a:latin typeface="Times New Roman" pitchFamily="18" charset="0"/>
              <a:cs typeface="Times New Roman" pitchFamily="18" charset="0"/>
            </a:endParaRPr>
          </a:p>
          <a:p>
            <a:pPr algn="ctr"/>
            <a:r>
              <a:rPr lang="vi-VN" sz="1600" dirty="0" smtClean="0">
                <a:latin typeface="Times New Roman" pitchFamily="18" charset="0"/>
                <a:cs typeface="Times New Roman" pitchFamily="18" charset="0"/>
              </a:rPr>
              <a:t> 3. Buồng mang; 4.</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máu</a:t>
            </a:r>
            <a:r>
              <a:rPr lang="en-US" sz="1600" dirty="0" smtClean="0">
                <a:latin typeface="Times New Roman" pitchFamily="18" charset="0"/>
                <a:cs typeface="Times New Roman" pitchFamily="18" charset="0"/>
              </a:rPr>
              <a:t>; 5.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tim</a:t>
            </a:r>
            <a:r>
              <a:rPr lang="en-US" sz="1600" dirty="0" smtClean="0">
                <a:latin typeface="Times New Roman" pitchFamily="18" charset="0"/>
                <a:cs typeface="Times New Roman" pitchFamily="18" charset="0"/>
              </a:rPr>
              <a:t>; 6. </a:t>
            </a:r>
            <a:r>
              <a:rPr lang="en-US" sz="1600" dirty="0" err="1" smtClean="0">
                <a:latin typeface="Times New Roman" pitchFamily="18" charset="0"/>
                <a:cs typeface="Times New Roman" pitchFamily="18" charset="0"/>
              </a:rPr>
              <a:t>Ruột</a:t>
            </a:r>
            <a:r>
              <a:rPr lang="en-US" sz="1600" dirty="0" smtClean="0">
                <a:latin typeface="Times New Roman" pitchFamily="18" charset="0"/>
                <a:cs typeface="Times New Roman" pitchFamily="18" charset="0"/>
              </a:rPr>
              <a:t>;  7. </a:t>
            </a:r>
            <a:r>
              <a:rPr lang="en-US" sz="1600" dirty="0" err="1" smtClean="0">
                <a:latin typeface="Times New Roman" pitchFamily="18" charset="0"/>
                <a:cs typeface="Times New Roman" pitchFamily="18" charset="0"/>
              </a:rPr>
              <a:t>Động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mạch</a:t>
            </a:r>
            <a:r>
              <a:rPr lang="en-US" sz="1600" dirty="0" smtClean="0">
                <a:latin typeface="Times New Roman" pitchFamily="18" charset="0"/>
                <a:cs typeface="Times New Roman" pitchFamily="18" charset="0"/>
              </a:rPr>
              <a:t>; 8.-9. </a:t>
            </a:r>
            <a:r>
              <a:rPr lang="en-US" sz="1600" dirty="0" err="1" smtClean="0">
                <a:latin typeface="Times New Roman" pitchFamily="18" charset="0"/>
                <a:cs typeface="Times New Roman" pitchFamily="18" charset="0"/>
              </a:rPr>
              <a:t>Thận</a:t>
            </a:r>
            <a:r>
              <a:rPr lang="en-US" sz="1600" dirty="0" smtClean="0">
                <a:latin typeface="Times New Roman" pitchFamily="18" charset="0"/>
                <a:cs typeface="Times New Roman" pitchFamily="18" charset="0"/>
              </a:rPr>
              <a:t>; 10. </a:t>
            </a:r>
            <a:r>
              <a:rPr lang="en-US" sz="1600" dirty="0" err="1" smtClean="0">
                <a:latin typeface="Times New Roman" pitchFamily="18" charset="0"/>
                <a:cs typeface="Times New Roman" pitchFamily="18" charset="0"/>
              </a:rPr>
              <a:t>Tĩnh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p>
          <a:p>
            <a:pPr algn="ctr"/>
            <a:r>
              <a:rPr lang="en-US" sz="1600" dirty="0" smtClean="0">
                <a:latin typeface="Times New Roman" pitchFamily="18" charset="0"/>
                <a:cs typeface="Times New Roman" pitchFamily="18" charset="0"/>
              </a:rPr>
              <a:t>11. </a:t>
            </a:r>
            <a:r>
              <a:rPr lang="en-US" sz="1600" dirty="0" err="1" smtClean="0">
                <a:latin typeface="Times New Roman" pitchFamily="18" charset="0"/>
                <a:cs typeface="Times New Roman" pitchFamily="18" charset="0"/>
              </a:rPr>
              <a:t>Động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p>
          <a:p>
            <a:pPr algn="ctr"/>
            <a:r>
              <a:rPr lang="en-US" sz="1600" dirty="0" smtClean="0">
                <a:latin typeface="Times New Roman" pitchFamily="18" charset="0"/>
                <a:cs typeface="Times New Roman" pitchFamily="18" charset="0"/>
              </a:rPr>
              <a:t>12. </a:t>
            </a:r>
            <a:r>
              <a:rPr lang="en-US" sz="1600" dirty="0" err="1" smtClean="0">
                <a:latin typeface="Times New Roman" pitchFamily="18" charset="0"/>
                <a:cs typeface="Times New Roman" pitchFamily="18" charset="0"/>
              </a:rPr>
              <a:t>Tuyến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dục</a:t>
            </a:r>
            <a:r>
              <a:rPr lang="en-US" sz="1600" dirty="0" smtClean="0">
                <a:latin typeface="Times New Roman" pitchFamily="18" charset="0"/>
                <a:cs typeface="Times New Roman" pitchFamily="18" charset="0"/>
              </a:rPr>
              <a:t>; 13. </a:t>
            </a:r>
            <a:r>
              <a:rPr lang="en-US" sz="1600" dirty="0" err="1" smtClean="0">
                <a:latin typeface="Times New Roman" pitchFamily="18" charset="0"/>
                <a:cs typeface="Times New Roman" pitchFamily="18" charset="0"/>
              </a:rPr>
              <a:t>Ruột</a:t>
            </a:r>
            <a:r>
              <a:rPr lang="en-US" sz="1600" dirty="0" smtClean="0">
                <a:latin typeface="Times New Roman" pitchFamily="18" charset="0"/>
                <a:cs typeface="Times New Roman" pitchFamily="18" charset="0"/>
              </a:rPr>
              <a:t>; </a:t>
            </a:r>
          </a:p>
          <a:p>
            <a:pPr algn="ctr"/>
            <a:r>
              <a:rPr lang="en-US" sz="1600" dirty="0" smtClean="0">
                <a:latin typeface="Times New Roman" pitchFamily="18" charset="0"/>
                <a:cs typeface="Times New Roman" pitchFamily="18" charset="0"/>
              </a:rPr>
              <a:t>14. </a:t>
            </a:r>
            <a:r>
              <a:rPr lang="en-US" sz="1600" dirty="0" err="1" smtClean="0">
                <a:latin typeface="Times New Roman" pitchFamily="18" charset="0"/>
                <a:cs typeface="Times New Roman" pitchFamily="18" charset="0"/>
              </a:rPr>
              <a:t>Chân</a:t>
            </a:r>
            <a:r>
              <a:rPr lang="en-US" sz="1600" dirty="0" smtClean="0">
                <a:latin typeface="Times New Roman" pitchFamily="18" charset="0"/>
                <a:cs typeface="Times New Roman" pitchFamily="18" charset="0"/>
              </a:rPr>
              <a:t>; 15.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16. </a:t>
            </a:r>
            <a:r>
              <a:rPr lang="en-US" sz="1600" dirty="0" err="1" smtClean="0">
                <a:latin typeface="Times New Roman" pitchFamily="18" charset="0"/>
                <a:cs typeface="Times New Roman" pitchFamily="18" charset="0"/>
              </a:rPr>
              <a:t>Vỏ</a:t>
            </a:r>
            <a:r>
              <a:rPr lang="en-US" sz="1600" dirty="0" smtClean="0">
                <a:latin typeface="Times New Roman" pitchFamily="18" charset="0"/>
                <a:cs typeface="Times New Roman" pitchFamily="18" charset="0"/>
              </a:rPr>
              <a:t>; </a:t>
            </a:r>
          </a:p>
          <a:p>
            <a:pPr algn="ctr"/>
            <a:r>
              <a:rPr lang="en-US" sz="1600" dirty="0" smtClean="0">
                <a:latin typeface="Times New Roman" pitchFamily="18" charset="0"/>
                <a:cs typeface="Times New Roman" pitchFamily="18" charset="0"/>
              </a:rPr>
              <a:t>17.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18. </a:t>
            </a:r>
            <a:r>
              <a:rPr lang="en-US" sz="1600" dirty="0" err="1" smtClean="0">
                <a:latin typeface="Times New Roman" pitchFamily="18" charset="0"/>
                <a:cs typeface="Times New Roman" pitchFamily="18" charset="0"/>
              </a:rPr>
              <a:t>Nhánh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19. </a:t>
            </a:r>
            <a:r>
              <a:rPr lang="en-US" sz="1600" dirty="0" err="1" smtClean="0">
                <a:latin typeface="Times New Roman" pitchFamily="18" charset="0"/>
                <a:cs typeface="Times New Roman" pitchFamily="18" charset="0"/>
              </a:rPr>
              <a:t>Lỗ</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mang; 20. Nước vào; </a:t>
            </a:r>
            <a:endParaRPr lang="en-US" sz="1600" dirty="0" smtClean="0">
              <a:latin typeface="Times New Roman" pitchFamily="18" charset="0"/>
              <a:cs typeface="Times New Roman" pitchFamily="18" charset="0"/>
            </a:endParaRPr>
          </a:p>
          <a:p>
            <a:pPr algn="ctr"/>
            <a:r>
              <a:rPr lang="vi-VN" sz="1600" dirty="0" smtClean="0">
                <a:latin typeface="Times New Roman" pitchFamily="18" charset="0"/>
                <a:cs typeface="Times New Roman" pitchFamily="18" charset="0"/>
              </a:rPr>
              <a:t>21. Nước ra.</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533400" y="1371600"/>
            <a:ext cx="8229600" cy="4031873"/>
          </a:xfrm>
          <a:prstGeom prst="rect">
            <a:avLst/>
          </a:prstGeom>
        </p:spPr>
        <p:txBody>
          <a:bodyPr wrap="square">
            <a:spAutoFit/>
          </a:bodyPr>
          <a:lstStyle/>
          <a:p>
            <a:pPr algn="just"/>
            <a:r>
              <a:rPr lang="en-US" sz="1600" dirty="0" err="1" smtClean="0">
                <a:latin typeface="Times New Roman" pitchFamily="18" charset="0"/>
                <a:cs typeface="Times New Roman" pitchFamily="18" charset="0"/>
              </a:rPr>
              <a:t>Hệ</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tuần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hoàn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lớn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máu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không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màu</a:t>
            </a:r>
            <a:r>
              <a:rPr lang="en-US" sz="1600" dirty="0" smtClean="0">
                <a:latin typeface="Times New Roman" pitchFamily="18" charset="0"/>
                <a:cs typeface="Times New Roman" pitchFamily="18" charset="0"/>
              </a:rPr>
              <a:t>, ở </a:t>
            </a:r>
            <a:r>
              <a:rPr lang="en-US" sz="1600" dirty="0" err="1" smtClean="0">
                <a:latin typeface="Times New Roman" pitchFamily="18" charset="0"/>
                <a:cs typeface="Times New Roman" pitchFamily="18" charset="0"/>
              </a:rPr>
              <a:t>sò</a:t>
            </a:r>
            <a:r>
              <a:rPr lang="vi-VN" sz="1600" dirty="0" smtClean="0">
                <a:latin typeface="Times New Roman" pitchFamily="18" charset="0"/>
                <a:cs typeface="Times New Roman" pitchFamily="18" charset="0"/>
              </a:rPr>
              <a:t> huyết có máu màu đỏ</a:t>
            </a:r>
            <a:r>
              <a:rPr lang="vi-VN" sz="1600" dirty="0" smtClean="0"/>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Hệ</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tuần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hoàn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hở</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lớn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trực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tràng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xuyên</a:t>
            </a:r>
            <a:r>
              <a:rPr lang="en-US" sz="1600" dirty="0" smtClean="0">
                <a:latin typeface="Times New Roman" pitchFamily="18" charset="0"/>
                <a:cs typeface="Times New Roman" pitchFamily="18" charset="0"/>
              </a:rPr>
              <a:t> qua </a:t>
            </a:r>
            <a:r>
              <a:rPr lang="en-US" sz="1600" dirty="0" err="1" smtClean="0">
                <a:latin typeface="Times New Roman" pitchFamily="18" charset="0"/>
                <a:cs typeface="Times New Roman" pitchFamily="18" charset="0"/>
              </a:rPr>
              <a:t>tâm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thất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gồm</a:t>
            </a:r>
            <a:r>
              <a:rPr lang="en-US" sz="1600" dirty="0" smtClean="0">
                <a:latin typeface="Times New Roman" pitchFamily="18" charset="0"/>
                <a:cs typeface="Times New Roman" pitchFamily="18" charset="0"/>
              </a:rPr>
              <a:t>:</a:t>
            </a:r>
            <a:r>
              <a:rPr lang="vi-VN" sz="1600" dirty="0" smtClean="0">
                <a:latin typeface="Times New Roman" pitchFamily="18" charset="0"/>
                <a:cs typeface="Times New Roman" pitchFamily="18" charset="0"/>
              </a:rPr>
              <a:t> tim - hệ khe xoang - đơn thận - mang - tim. Tuy nhiên có thể thay đổi tuỳ nhóm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loài</a:t>
            </a:r>
            <a:r>
              <a:rPr lang="en-US" sz="1600" dirty="0" smtClean="0">
                <a:latin typeface="Times New Roman" pitchFamily="18" charset="0"/>
                <a:cs typeface="Times New Roman" pitchFamily="18" charset="0"/>
              </a:rPr>
              <a:t>.</a:t>
            </a:r>
          </a:p>
          <a:p>
            <a:pPr algn="just">
              <a:buFontTx/>
              <a:buChar char="-"/>
            </a:pPr>
            <a:r>
              <a:rPr lang="vi-VN" sz="1600" b="1" dirty="0" smtClean="0">
                <a:latin typeface="Times New Roman" pitchFamily="18" charset="0"/>
                <a:cs typeface="Times New Roman" pitchFamily="18" charset="0"/>
              </a:rPr>
              <a:t>Hệ hô hấp: </a:t>
            </a:r>
            <a:r>
              <a:rPr lang="vi-VN" sz="1600" dirty="0" smtClean="0">
                <a:latin typeface="Times New Roman" pitchFamily="18" charset="0"/>
                <a:cs typeface="Times New Roman" pitchFamily="18" charset="0"/>
              </a:rPr>
              <a:t>Cơ quan hô hấp là dạng biến đổi của mang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lá đối, đặc trưng cho từng nhóm.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i="1" dirty="0" smtClean="0">
                <a:latin typeface="Times New Roman" pitchFamily="18" charset="0"/>
                <a:cs typeface="Times New Roman" pitchFamily="18" charset="0"/>
              </a:rPr>
              <a:t>Nhóm Mang nguyên thủy </a:t>
            </a:r>
            <a:r>
              <a:rPr lang="vi-VN" sz="1600" dirty="0" smtClean="0">
                <a:latin typeface="Times New Roman" pitchFamily="18" charset="0"/>
                <a:cs typeface="Times New Roman" pitchFamily="18" charset="0"/>
              </a:rPr>
              <a:t>có mang bám hai bên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phía sau cơ thể, mỗi mang có nhiều tấm mang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tam giác xếp thành 2 d</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y</a:t>
            </a:r>
            <a:r>
              <a:rPr lang="en-US" sz="1600" dirty="0" smtClean="0">
                <a:latin typeface="Times New Roman" pitchFamily="18" charset="0"/>
                <a:cs typeface="Times New Roman" pitchFamily="18" charset="0"/>
              </a:rPr>
              <a:t>.</a:t>
            </a:r>
            <a:endParaRPr lang="vi-VN"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Nhóm</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Mang</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sợi</a:t>
            </a:r>
            <a:r>
              <a:rPr lang="en-US" sz="1600" i="1"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sợi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mỗi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gốc</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hướng xuống dưới và phần ngọn hướng lên trên. D</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y tấm mang trong ở về phía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cuối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còn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dãy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ngoài</a:t>
            </a:r>
            <a:r>
              <a:rPr lang="en-US" sz="1600" dirty="0" smtClean="0">
                <a:latin typeface="Times New Roman" pitchFamily="18" charset="0"/>
                <a:cs typeface="Times New Roman" pitchFamily="18" charset="0"/>
              </a:rPr>
              <a:t> ở </a:t>
            </a:r>
            <a:r>
              <a:rPr lang="en-US" sz="1600" dirty="0" err="1" smtClean="0">
                <a:latin typeface="Times New Roman" pitchFamily="18" charset="0"/>
                <a:cs typeface="Times New Roman" pitchFamily="18" charset="0"/>
              </a:rPr>
              <a:t>phía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cùng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dãy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giữa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gốc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ngọn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cầu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nối</a:t>
            </a:r>
            <a:r>
              <a:rPr lang="en-US" sz="1600" dirty="0" smtClean="0">
                <a:latin typeface="Times New Roman" pitchFamily="18" charset="0"/>
                <a:cs typeface="Times New Roman" pitchFamily="18" charset="0"/>
              </a:rPr>
              <a:t>. </a:t>
            </a:r>
          </a:p>
          <a:p>
            <a:pPr algn="just"/>
            <a:r>
              <a:rPr lang="en-US" sz="1600"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Nhóm</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Mang</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chính</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thức</a:t>
            </a:r>
            <a:r>
              <a:rPr lang="en-US" sz="1600" i="1"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giờ</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cũng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cầu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dọc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giữa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cùng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dãy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cầu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giữa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gốc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ngọn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mỗi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Ngọn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còn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dính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gốc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gốc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(suprabrachium), ít nhiều phân biệt với xoang áo.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N</a:t>
            </a:r>
            <a:r>
              <a:rPr lang="vi-VN" sz="1600" i="1" dirty="0" smtClean="0">
                <a:latin typeface="Times New Roman" pitchFamily="18" charset="0"/>
                <a:cs typeface="Times New Roman" pitchFamily="18" charset="0"/>
              </a:rPr>
              <a:t>hóm Mang ngăn</a:t>
            </a:r>
            <a:r>
              <a:rPr lang="en-US" sz="1600" i="1"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vi-VN" sz="1600" dirty="0" smtClean="0">
                <a:latin typeface="Times New Roman" pitchFamily="18" charset="0"/>
                <a:cs typeface="Times New Roman" pitchFamily="18" charset="0"/>
              </a:rPr>
              <a:t> tiêu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giảm, một vách ngăn phát triển trong xoang áo, chia xoang ra phần dưới và phần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trên (phần hô hấp). Vách ngăn thủng một số đôi lỗ đổ nước vào xoang hô hấp. </a:t>
            </a:r>
            <a:endParaRPr lang="en-US" sz="1600" dirty="0" smtClean="0">
              <a:latin typeface="Times New Roman" pitchFamily="18" charset="0"/>
              <a:cs typeface="Times New Roman" pitchFamily="18" charset="0"/>
            </a:endParaRPr>
          </a:p>
          <a:p>
            <a:pPr algn="just"/>
            <a:r>
              <a:rPr lang="vi-VN" sz="1600" dirty="0" smtClean="0">
                <a:latin typeface="Times New Roman" pitchFamily="18" charset="0"/>
                <a:cs typeface="Times New Roman" pitchFamily="18" charset="0"/>
              </a:rPr>
              <a:t>Ngoài</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chức phận hô hấp, hoạt động của tiêm mao trên bề mặt mang c</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có khả năng vận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chuyển và cuốn thức ăn về miệng.</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715000"/>
            <a:ext cx="8001000" cy="646331"/>
          </a:xfrm>
          <a:prstGeom prst="rect">
            <a:avLst/>
          </a:prstGeom>
        </p:spPr>
        <p:txBody>
          <a:bodyPr wrap="square">
            <a:spAutoFit/>
          </a:bodyPr>
          <a:lstStyle/>
          <a:p>
            <a:pPr algn="ctr"/>
            <a:r>
              <a:rPr lang="vi-VN" b="1" dirty="0" smtClean="0">
                <a:latin typeface="Times New Roman" pitchFamily="18" charset="0"/>
                <a:cs typeface="Times New Roman" pitchFamily="18" charset="0"/>
              </a:rPr>
              <a:t>Vị trí hoạt động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b="1" dirty="0" smtClean="0">
                <a:latin typeface="Times New Roman" pitchFamily="18" charset="0"/>
                <a:cs typeface="Times New Roman" pitchFamily="18" charset="0"/>
              </a:rPr>
              <a:t> Hickman)</a:t>
            </a:r>
          </a:p>
          <a:p>
            <a:pPr algn="ctr"/>
            <a:r>
              <a:rPr lang="da-DK" dirty="0" smtClean="0">
                <a:latin typeface="Times New Roman" pitchFamily="18" charset="0"/>
                <a:cs typeface="Times New Roman" pitchFamily="18" charset="0"/>
              </a:rPr>
              <a:t>1. Vỏ; 2. Mang; 3. Chân</a:t>
            </a:r>
            <a:endParaRPr lang="en-US" dirty="0">
              <a:latin typeface="Times New Roman" pitchFamily="18" charset="0"/>
              <a:cs typeface="Times New Roman" pitchFamily="18" charset="0"/>
            </a:endParaRPr>
          </a:p>
        </p:txBody>
      </p:sp>
      <p:pic>
        <p:nvPicPr>
          <p:cNvPr id="209922" name="Picture 2"/>
          <p:cNvPicPr>
            <a:picLocks noChangeAspect="1" noChangeArrowheads="1"/>
          </p:cNvPicPr>
          <p:nvPr/>
        </p:nvPicPr>
        <p:blipFill>
          <a:blip r:embed="rId2"/>
          <a:srcRect/>
          <a:stretch>
            <a:fillRect/>
          </a:stretch>
        </p:blipFill>
        <p:spPr bwMode="auto">
          <a:xfrm>
            <a:off x="2286000" y="609600"/>
            <a:ext cx="4419600" cy="490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3810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819400" y="8382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533400" y="1219200"/>
            <a:ext cx="4648200" cy="5016758"/>
          </a:xfrm>
          <a:prstGeom prst="rect">
            <a:avLst/>
          </a:prstGeom>
        </p:spPr>
        <p:txBody>
          <a:bodyPr wrap="square">
            <a:spAutoFit/>
          </a:bodyPr>
          <a:lstStyle/>
          <a:p>
            <a:pPr algn="just">
              <a:buFontTx/>
              <a:buChar char="-"/>
            </a:pPr>
            <a:r>
              <a:rPr lang="vi-VN" sz="1600" b="1" dirty="0" smtClean="0">
                <a:latin typeface="Times New Roman" pitchFamily="18" charset="0"/>
                <a:cs typeface="Times New Roman" pitchFamily="18" charset="0"/>
              </a:rPr>
              <a:t>Hệ bài tiết</a:t>
            </a:r>
            <a:r>
              <a:rPr lang="en-US" sz="1600" b="1" dirty="0" smtClean="0">
                <a:latin typeface="Times New Roman" pitchFamily="18" charset="0"/>
                <a:cs typeface="Times New Roman" pitchFamily="18" charset="0"/>
              </a:rPr>
              <a:t>:</a:t>
            </a:r>
            <a:r>
              <a:rPr lang="vi-VN" sz="1600" b="1"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là một đôi hậu đơn thận nằm ở 2 bên xoang bao tim, mỗi đơn thận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chữ V (cơ quan Keber), có phần nhọn hướng về phía sau.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Hệ thần kinh và giác quan: Có cấu tạo tương đối đồng nhất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Não</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là do đôi hạch n</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o và hạch bên nhập lại, một số loài của nhóm Mang</a:t>
            </a:r>
          </a:p>
          <a:p>
            <a:pPr algn="just"/>
            <a:r>
              <a:rPr lang="en-US" sz="1600" dirty="0" err="1" smtClean="0">
                <a:latin typeface="Times New Roman" pitchFamily="18" charset="0"/>
                <a:cs typeface="Times New Roman" pitchFamily="18" charset="0"/>
              </a:rPr>
              <a:t>nguyên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thuỷ</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giống</a:t>
            </a:r>
            <a:r>
              <a:rPr lang="en-US" sz="1600"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Nacula</a:t>
            </a:r>
            <a:r>
              <a:rPr lang="en-US" sz="1600" i="1"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còn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biệt</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Giữa</a:t>
            </a:r>
            <a:r>
              <a:rPr lang="en-US" sz="1600" i="1" dirty="0" smtClean="0">
                <a:latin typeface="Times New Roman" pitchFamily="18" charset="0"/>
                <a:cs typeface="Times New Roman" pitchFamily="18" charset="0"/>
              </a:rPr>
              <a:t> 2 </a:t>
            </a:r>
            <a:r>
              <a:rPr lang="en-US" sz="1600" i="1" dirty="0" err="1" smtClean="0">
                <a:latin typeface="Times New Roman" pitchFamily="18" charset="0"/>
                <a:cs typeface="Times New Roman" pitchFamily="18" charset="0"/>
              </a:rPr>
              <a:t>hạch</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não</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còn</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có</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cầu</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nối</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ngang</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trên</a:t>
            </a:r>
            <a:r>
              <a:rPr lang="en-US" sz="1600" i="1"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hầu. Từ n</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o có dây thần kinh n</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o - chân đi đến chân, dây thần kinh n</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o - nội tạng đi</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đến hạch nội tạng nằm trên cơ khép vỏ sau</a:t>
            </a:r>
            <a:r>
              <a:rPr lang="en-US" sz="1600" dirty="0" smtClean="0">
                <a:latin typeface="Times New Roman" pitchFamily="18" charset="0"/>
                <a:cs typeface="Times New Roman" pitchFamily="18" charset="0"/>
              </a:rPr>
              <a:t>.</a:t>
            </a:r>
            <a:endParaRPr lang="vi-VN"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Giác quan kém phát triển. Cơ quan thăng bằng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là b</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nang nằm cạnh hạch chân. Cấu tạo b</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nang hoặc đơn giản, là một túi để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ngỏ</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giống</a:t>
            </a:r>
            <a:r>
              <a:rPr lang="en-US" sz="1600"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Yoldia</a:t>
            </a:r>
            <a:r>
              <a:rPr lang="en-US" sz="1600" i="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hay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một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túi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kín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cấu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phức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tạp</a:t>
            </a:r>
            <a:r>
              <a:rPr lang="en-US" sz="1600" i="1" dirty="0" smtClean="0">
                <a:latin typeface="Times New Roman" pitchFamily="18" charset="0"/>
                <a:cs typeface="Times New Roman" pitchFamily="18" charset="0"/>
              </a:rPr>
              <a:t>. </a:t>
            </a:r>
          </a:p>
          <a:p>
            <a:pPr algn="just"/>
            <a:r>
              <a:rPr lang="en-US" sz="1600" i="1" dirty="0" err="1" smtClean="0">
                <a:latin typeface="Times New Roman" pitchFamily="18" charset="0"/>
                <a:cs typeface="Times New Roman" pitchFamily="18" charset="0"/>
              </a:rPr>
              <a:t>Một</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số</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có</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mắt</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trên</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bờ</a:t>
            </a:r>
            <a:r>
              <a:rPr lang="en-US" sz="1600" i="1"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vạt áo (điệp), hay bên bờ ống hút và thoát nước (giống </a:t>
            </a:r>
            <a:r>
              <a:rPr lang="vi-VN" sz="1600" i="1" dirty="0" smtClean="0">
                <a:latin typeface="Times New Roman" pitchFamily="18" charset="0"/>
                <a:cs typeface="Times New Roman" pitchFamily="18" charset="0"/>
              </a:rPr>
              <a:t>Cardium). </a:t>
            </a:r>
            <a:endParaRPr lang="en-US" sz="1600" i="1" dirty="0" smtClean="0">
              <a:latin typeface="Times New Roman" pitchFamily="18" charset="0"/>
              <a:cs typeface="Times New Roman" pitchFamily="18" charset="0"/>
            </a:endParaRPr>
          </a:p>
          <a:p>
            <a:pPr algn="just"/>
            <a:r>
              <a:rPr lang="en-US" sz="1600" i="1" dirty="0" smtClean="0">
                <a:latin typeface="Times New Roman" pitchFamily="18" charset="0"/>
                <a:cs typeface="Times New Roman" pitchFamily="18" charset="0"/>
              </a:rPr>
              <a:t>     </a:t>
            </a:r>
            <a:r>
              <a:rPr lang="vi-VN" sz="1600" i="1" dirty="0" smtClean="0">
                <a:latin typeface="Times New Roman" pitchFamily="18" charset="0"/>
                <a:cs typeface="Times New Roman" pitchFamily="18" charset="0"/>
              </a:rPr>
              <a:t>Mắt có màng cứng,</a:t>
            </a:r>
            <a:r>
              <a:rPr lang="en-US" sz="1600" i="1"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thể thủy tinh và v</a:t>
            </a:r>
            <a:r>
              <a:rPr lang="en-US" sz="1600" dirty="0" smtClean="0">
                <a:latin typeface="Times New Roman" pitchFamily="18" charset="0"/>
                <a:cs typeface="Times New Roman" pitchFamily="18" charset="0"/>
              </a:rPr>
              <a:t>õ</a:t>
            </a:r>
            <a:r>
              <a:rPr lang="vi-VN" sz="1600" dirty="0" smtClean="0">
                <a:latin typeface="Times New Roman" pitchFamily="18" charset="0"/>
                <a:cs typeface="Times New Roman" pitchFamily="18" charset="0"/>
              </a:rPr>
              <a:t>ng mạc để nhận ảnh. Tấm miệng và các sợi trên bờ áo giữ nhiệm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vụ</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xúc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giác</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210946" name="Picture 2"/>
          <p:cNvPicPr>
            <a:picLocks noChangeAspect="1" noChangeArrowheads="1"/>
          </p:cNvPicPr>
          <p:nvPr/>
        </p:nvPicPr>
        <p:blipFill>
          <a:blip r:embed="rId2"/>
          <a:srcRect/>
          <a:stretch>
            <a:fillRect/>
          </a:stretch>
        </p:blipFill>
        <p:spPr bwMode="auto">
          <a:xfrm>
            <a:off x="5334000" y="1295400"/>
            <a:ext cx="3352800" cy="3962400"/>
          </a:xfrm>
          <a:prstGeom prst="rect">
            <a:avLst/>
          </a:prstGeom>
          <a:noFill/>
          <a:ln w="9525">
            <a:noFill/>
            <a:miter lim="800000"/>
            <a:headEnd/>
            <a:tailEnd/>
          </a:ln>
          <a:effectLst/>
        </p:spPr>
      </p:pic>
      <p:sp>
        <p:nvSpPr>
          <p:cNvPr id="6" name="Rectangle 5"/>
          <p:cNvSpPr/>
          <p:nvPr/>
        </p:nvSpPr>
        <p:spPr>
          <a:xfrm>
            <a:off x="5334000" y="5334000"/>
            <a:ext cx="3451586" cy="830997"/>
          </a:xfrm>
          <a:prstGeom prst="rect">
            <a:avLst/>
          </a:prstGeom>
        </p:spPr>
        <p:txBody>
          <a:bodyPr wrap="none">
            <a:spAutoFit/>
          </a:bodyPr>
          <a:lstStyle/>
          <a:p>
            <a:pPr algn="ctr"/>
            <a:r>
              <a:rPr lang="en-US" sz="1600" b="1" dirty="0" err="1" smtClean="0">
                <a:latin typeface="Times New Roman" pitchFamily="18" charset="0"/>
                <a:cs typeface="Times New Roman" pitchFamily="18" charset="0"/>
              </a:rPr>
              <a:t>Hệ</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thần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kinh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Trai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Từ</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Dogel</a:t>
            </a:r>
            <a:r>
              <a:rPr lang="en-US" sz="1600" b="1" dirty="0" smtClean="0">
                <a:latin typeface="Times New Roman" pitchFamily="18" charset="0"/>
                <a:cs typeface="Times New Roman" pitchFamily="18" charset="0"/>
              </a:rPr>
              <a:t>)</a:t>
            </a:r>
          </a:p>
          <a:p>
            <a:pPr algn="ctr"/>
            <a:r>
              <a:rPr lang="en-US" sz="1600" dirty="0" smtClean="0">
                <a:latin typeface="Times New Roman" pitchFamily="18" charset="0"/>
                <a:cs typeface="Times New Roman" pitchFamily="18" charset="0"/>
              </a:rPr>
              <a:t>1.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não</a:t>
            </a:r>
            <a:r>
              <a:rPr lang="en-US" sz="1600" dirty="0" smtClean="0">
                <a:latin typeface="Times New Roman" pitchFamily="18" charset="0"/>
                <a:cs typeface="Times New Roman" pitchFamily="18" charset="0"/>
              </a:rPr>
              <a:t>; 2.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chân</a:t>
            </a:r>
            <a:r>
              <a:rPr lang="en-US" sz="1600" dirty="0" smtClean="0">
                <a:latin typeface="Times New Roman" pitchFamily="18" charset="0"/>
                <a:cs typeface="Times New Roman" pitchFamily="18" charset="0"/>
              </a:rPr>
              <a:t>; 3.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bên</a:t>
            </a:r>
            <a:endParaRPr lang="en-US" sz="1600"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4.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nội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tạng</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609600" y="1676400"/>
            <a:ext cx="7924800" cy="3000821"/>
          </a:xfrm>
          <a:prstGeom prst="rect">
            <a:avLst/>
          </a:prstGeom>
        </p:spPr>
        <p:txBody>
          <a:bodyPr wrap="square">
            <a:spAutoFit/>
          </a:bodyPr>
          <a:lstStyle/>
          <a:p>
            <a:pPr algn="just">
              <a:lnSpc>
                <a:spcPct val="150000"/>
              </a:lnSpc>
              <a:buFontTx/>
              <a:buChar char="-"/>
            </a:pPr>
            <a:r>
              <a:rPr lang="vi-VN" b="1" dirty="0" smtClean="0">
                <a:latin typeface="Times New Roman" pitchFamily="18" charset="0"/>
                <a:cs typeface="Times New Roman" pitchFamily="18" charset="0"/>
              </a:rPr>
              <a:t>Hệ sinh dục</a:t>
            </a:r>
            <a:r>
              <a:rPr lang="vi-VN"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Phần lớn đơn tính, tuyến sinh dục chiếm 1 phần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thể xoang và nằm quanh ruột. Ống sinh dục ngắn và đổ vào phần cuối của thân (ở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thủy</a:t>
            </a:r>
            <a:r>
              <a:rPr lang="en-US" dirty="0" smtClean="0">
                <a:latin typeface="Times New Roman" pitchFamily="18" charset="0"/>
                <a:cs typeface="Times New Roman" pitchFamily="18" charset="0"/>
              </a:rPr>
              <a:t> hay </a:t>
            </a:r>
            <a:r>
              <a:rPr lang="en-US" dirty="0" err="1" smtClean="0">
                <a:latin typeface="Times New Roman" pitchFamily="18" charset="0"/>
                <a:cs typeface="Times New Roman" pitchFamily="18" charset="0"/>
              </a:rPr>
              <a:t>Mang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nằm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cạnh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lỗ bài tiết.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Một số ít loài lưỡng tính như </a:t>
            </a:r>
            <a:r>
              <a:rPr lang="vi-VN" i="1" dirty="0" smtClean="0">
                <a:latin typeface="Times New Roman" pitchFamily="18" charset="0"/>
                <a:cs typeface="Times New Roman" pitchFamily="18" charset="0"/>
              </a:rPr>
              <a:t>Cardium, Poromya, </a:t>
            </a:r>
            <a:r>
              <a:rPr lang="vi-VN" dirty="0" smtClean="0">
                <a:latin typeface="Times New Roman" pitchFamily="18" charset="0"/>
                <a:cs typeface="Times New Roman" pitchFamily="18" charset="0"/>
              </a:rPr>
              <a:t>một số loài hàu</a:t>
            </a:r>
            <a:r>
              <a:rPr lang="vi-VN" i="1"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điệp, họ Sphaeridae và một số ít loài trong họ Trùng trục (Unionidae). Tuyến sinh dục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đực và cái nằm cạnh nhau quanh ruột.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895600" y="990600"/>
            <a:ext cx="2582759" cy="369332"/>
          </a:xfrm>
          <a:prstGeom prst="rect">
            <a:avLst/>
          </a:prstGeom>
        </p:spPr>
        <p:txBody>
          <a:bodyPr wrap="none">
            <a:spAutoFit/>
          </a:bodyPr>
          <a:lstStyle/>
          <a:p>
            <a:pPr algn="ctr"/>
            <a:r>
              <a:rPr lang="en-US" b="1" dirty="0" smtClean="0">
                <a:latin typeface="Times New Roman" pitchFamily="18" charset="0"/>
                <a:cs typeface="Times New Roman" pitchFamily="18" charset="0"/>
              </a:rPr>
              <a:t>2</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sản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phát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triển</a:t>
            </a:r>
            <a:endParaRPr lang="en-US" b="1" i="1" dirty="0">
              <a:latin typeface="Times New Roman" pitchFamily="18" charset="0"/>
              <a:cs typeface="Times New Roman" pitchFamily="18" charset="0"/>
            </a:endParaRPr>
          </a:p>
        </p:txBody>
      </p:sp>
      <p:sp>
        <p:nvSpPr>
          <p:cNvPr id="5" name="Rectangle 4"/>
          <p:cNvSpPr/>
          <p:nvPr/>
        </p:nvSpPr>
        <p:spPr>
          <a:xfrm>
            <a:off x="457200" y="1524000"/>
            <a:ext cx="4191000" cy="3970318"/>
          </a:xfrm>
          <a:prstGeom prst="rect">
            <a:avLst/>
          </a:prstGeom>
        </p:spPr>
        <p:txBody>
          <a:bodyPr wrap="square">
            <a:spAutoFit/>
          </a:bodyPr>
          <a:lstStyle/>
          <a:p>
            <a:pPr algn="just">
              <a:buFontTx/>
              <a:buChar char="-"/>
            </a:pPr>
            <a:r>
              <a:rPr lang="vi-VN" dirty="0" smtClean="0">
                <a:latin typeface="Times New Roman" pitchFamily="18" charset="0"/>
                <a:cs typeface="Times New Roman" pitchFamily="18" charset="0"/>
              </a:rPr>
              <a:t>Thụ tinh thường được tiến hành trong xoang áo hay ngoài cơ thể. </a:t>
            </a:r>
            <a:endParaRPr lang="en-US" dirty="0" smtClean="0">
              <a:latin typeface="Times New Roman" pitchFamily="18" charset="0"/>
              <a:cs typeface="Times New Roman" pitchFamily="18" charset="0"/>
            </a:endParaRPr>
          </a:p>
          <a:p>
            <a:pPr algn="just">
              <a:buFontTx/>
              <a:buChar char="-"/>
            </a:pPr>
            <a:r>
              <a:rPr lang="vi-VN" dirty="0" smtClean="0">
                <a:latin typeface="Times New Roman" pitchFamily="18" charset="0"/>
                <a:cs typeface="Times New Roman" pitchFamily="18" charset="0"/>
              </a:rPr>
              <a:t>Trứng 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xoắn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mang</a:t>
            </a:r>
            <a:r>
              <a:rPr lang="en-US" dirty="0" smtClean="0">
                <a:latin typeface="Times New Roman" pitchFamily="18" charset="0"/>
                <a:cs typeface="Times New Roman" pitchFamily="18" charset="0"/>
              </a:rPr>
              <a:t>. </a:t>
            </a:r>
          </a:p>
          <a:p>
            <a:pPr algn="just">
              <a:buFontTx/>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trochophora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veliger</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veliger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veliger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nhưng không xoắn vặn nên luôn có cấu tạo đối xứng 2 bên.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Tuyến vỏ của ấu trùng lúc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đầu tiết ra một tấm vỏ ở mặt lưng, sau đó phát triển ra 2 bên để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thành 2 tấm vỏ</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như ở trưởng thành</a:t>
            </a:r>
            <a:endParaRPr lang="en-US" dirty="0">
              <a:latin typeface="Times New Roman" pitchFamily="18" charset="0"/>
              <a:cs typeface="Times New Roman" pitchFamily="18" charset="0"/>
            </a:endParaRPr>
          </a:p>
        </p:txBody>
      </p:sp>
      <p:pic>
        <p:nvPicPr>
          <p:cNvPr id="211970" name="Picture 2"/>
          <p:cNvPicPr>
            <a:picLocks noChangeAspect="1" noChangeArrowheads="1"/>
          </p:cNvPicPr>
          <p:nvPr/>
        </p:nvPicPr>
        <p:blipFill>
          <a:blip r:embed="rId2"/>
          <a:srcRect/>
          <a:stretch>
            <a:fillRect/>
          </a:stretch>
        </p:blipFill>
        <p:spPr bwMode="auto">
          <a:xfrm>
            <a:off x="4800600" y="1600200"/>
            <a:ext cx="3810000" cy="3183699"/>
          </a:xfrm>
          <a:prstGeom prst="rect">
            <a:avLst/>
          </a:prstGeom>
          <a:noFill/>
          <a:ln w="9525">
            <a:noFill/>
            <a:miter lim="800000"/>
            <a:headEnd/>
            <a:tailEnd/>
          </a:ln>
          <a:effectLst/>
        </p:spPr>
      </p:pic>
      <p:sp>
        <p:nvSpPr>
          <p:cNvPr id="6" name="Rectangle 5"/>
          <p:cNvSpPr/>
          <p:nvPr/>
        </p:nvSpPr>
        <p:spPr>
          <a:xfrm>
            <a:off x="5334000" y="4953000"/>
            <a:ext cx="3012876" cy="646331"/>
          </a:xfrm>
          <a:prstGeom prst="rect">
            <a:avLst/>
          </a:prstGeom>
        </p:spPr>
        <p:txBody>
          <a:bodyPr wrap="none">
            <a:spAutoFit/>
          </a:bodyPr>
          <a:lstStyle/>
          <a:p>
            <a:pPr algn="ctr"/>
            <a:r>
              <a:rPr lang="en-US" dirty="0" err="1" smtClean="0">
                <a:latin typeface="Times New Roman" pitchFamily="18" charset="0"/>
                <a:cs typeface="Times New Roman" pitchFamily="18" charset="0"/>
              </a:rPr>
              <a:t>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veliger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sông</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Hickman)</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2895600" y="990600"/>
            <a:ext cx="2582759" cy="369332"/>
          </a:xfrm>
          <a:prstGeom prst="rect">
            <a:avLst/>
          </a:prstGeom>
        </p:spPr>
        <p:txBody>
          <a:bodyPr wrap="none">
            <a:spAutoFit/>
          </a:bodyPr>
          <a:lstStyle/>
          <a:p>
            <a:pPr algn="ctr"/>
            <a:r>
              <a:rPr lang="en-US" b="1" dirty="0" smtClean="0">
                <a:latin typeface="Times New Roman" pitchFamily="18" charset="0"/>
                <a:cs typeface="Times New Roman" pitchFamily="18" charset="0"/>
              </a:rPr>
              <a:t>2</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sản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phát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triển</a:t>
            </a:r>
            <a:endParaRPr lang="en-US" b="1" i="1" dirty="0">
              <a:latin typeface="Times New Roman" pitchFamily="18" charset="0"/>
              <a:cs typeface="Times New Roman" pitchFamily="18" charset="0"/>
            </a:endParaRPr>
          </a:p>
        </p:txBody>
      </p:sp>
      <p:sp>
        <p:nvSpPr>
          <p:cNvPr id="5" name="Rectangle 4"/>
          <p:cNvSpPr/>
          <p:nvPr/>
        </p:nvSpPr>
        <p:spPr>
          <a:xfrm>
            <a:off x="457200" y="1524000"/>
            <a:ext cx="8229600" cy="4431983"/>
          </a:xfrm>
          <a:prstGeom prst="rect">
            <a:avLst/>
          </a:prstGeom>
        </p:spPr>
        <p:txBody>
          <a:bodyPr wrap="square">
            <a:spAutoFit/>
          </a:bodyPr>
          <a:lstStyle/>
          <a:p>
            <a:pPr algn="just">
              <a:lnSpc>
                <a:spcPct val="150000"/>
              </a:lnSpc>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Nhóm</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Mang nguyên thủy</a:t>
            </a:r>
            <a:r>
              <a:rPr lang="en-US" sz="1600" dirty="0" smtClean="0">
                <a:latin typeface="Times New Roman" pitchFamily="18" charset="0"/>
                <a:cs typeface="Times New Roman" pitchFamily="18" charset="0"/>
              </a:rPr>
              <a:t>: C</a:t>
            </a:r>
            <a:r>
              <a:rPr lang="vi-VN" sz="1600" dirty="0" smtClean="0">
                <a:latin typeface="Times New Roman" pitchFamily="18" charset="0"/>
                <a:cs typeface="Times New Roman" pitchFamily="18" charset="0"/>
              </a:rPr>
              <a:t>ác giai đoạn trochophora và veliger đ</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 thu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gọn lại, mất màng bơi và được tiến hành trong trứng. Con non được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thành ngay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mẹ</a:t>
            </a:r>
            <a:r>
              <a:rPr lang="en-US" sz="1600" dirty="0" smtClean="0">
                <a:latin typeface="Times New Roman" pitchFamily="18" charset="0"/>
                <a:cs typeface="Times New Roman" pitchFamily="18" charset="0"/>
              </a:rPr>
              <a:t>.</a:t>
            </a:r>
          </a:p>
          <a:p>
            <a:pPr algn="just">
              <a:lnSpc>
                <a:spcPct val="150000"/>
              </a:lnSpc>
            </a:pPr>
            <a:r>
              <a:rPr lang="en-US" sz="1600" dirty="0" err="1" smtClean="0">
                <a:latin typeface="Times New Roman" pitchFamily="18" charset="0"/>
                <a:cs typeface="Times New Roman" pitchFamily="18" charset="0"/>
              </a:rPr>
              <a:t>Sự</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triển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loài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họ</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Trùng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trục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Trứng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triển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tấm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hình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ấu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trùng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veliger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cấu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thích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nghi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với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sống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bám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endParaRPr lang="en-US" sz="1600" dirty="0" smtClean="0">
              <a:latin typeface="Times New Roman" pitchFamily="18" charset="0"/>
              <a:cs typeface="Times New Roman" pitchFamily="18" charset="0"/>
            </a:endParaRPr>
          </a:p>
          <a:p>
            <a:pPr algn="just">
              <a:lnSpc>
                <a:spcPct val="150000"/>
              </a:lnSpc>
            </a:pPr>
            <a:r>
              <a:rPr lang="vi-VN" sz="1600" dirty="0" smtClean="0">
                <a:latin typeface="Times New Roman" pitchFamily="18" charset="0"/>
                <a:cs typeface="Times New Roman" pitchFamily="18" charset="0"/>
              </a:rPr>
              <a:t>được gọi là ấu trùng glochidium. Glochidium có 2 mảnh vỏ, có gai bám và tuyến dính,</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tuy nhiên chân, miệng, hậu môn và ống tiêu hoá chưa phát triển. Ấu trùng theo d</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nước qua ống thoát nước rồi rơi xuống đáy hay bám vào các động vật bơi qua (cá,</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tôm...). Thường chúng bám vào vây, mang của cá như là một vật k</a:t>
            </a:r>
            <a:r>
              <a:rPr lang="en-US" sz="1600" dirty="0" smtClean="0">
                <a:latin typeface="Times New Roman" pitchFamily="18" charset="0"/>
                <a:cs typeface="Times New Roman" pitchFamily="18" charset="0"/>
              </a:rPr>
              <a:t>í</a:t>
            </a:r>
            <a:r>
              <a:rPr lang="vi-VN" sz="1600" dirty="0" smtClean="0">
                <a:latin typeface="Times New Roman" pitchFamily="18" charset="0"/>
                <a:cs typeface="Times New Roman" pitchFamily="18" charset="0"/>
              </a:rPr>
              <a:t> sinh và sau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khoảng 10 - 30 ngày rời vật chủ rơi xuống đáy để phát triển cho ra dạng trưởng thành.</a:t>
            </a:r>
          </a:p>
          <a:p>
            <a:pPr algn="just">
              <a:lnSpc>
                <a:spcPct val="150000"/>
              </a:lnSpc>
            </a:pPr>
            <a:r>
              <a:rPr lang="vi-VN" sz="1600" dirty="0" smtClean="0">
                <a:latin typeface="Times New Roman" pitchFamily="18" charset="0"/>
                <a:cs typeface="Times New Roman" pitchFamily="18" charset="0"/>
              </a:rPr>
              <a:t>Nhờ có khả năng ngoại k</a:t>
            </a:r>
            <a:r>
              <a:rPr lang="en-US" sz="1600" dirty="0" smtClean="0">
                <a:latin typeface="Times New Roman" pitchFamily="18" charset="0"/>
                <a:cs typeface="Times New Roman" pitchFamily="18" charset="0"/>
              </a:rPr>
              <a:t>í</a:t>
            </a:r>
            <a:r>
              <a:rPr lang="vi-VN" sz="1600" dirty="0" smtClean="0">
                <a:latin typeface="Times New Roman" pitchFamily="18" charset="0"/>
                <a:cs typeface="Times New Roman" pitchFamily="18" charset="0"/>
              </a:rPr>
              <a:t> sinh trên động vật khác nên ấu trùng của chân r</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u này có</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thể sử dụng thức ăn và mở rộng khả năng phát tán vùng phân bố của loà</a:t>
            </a:r>
            <a:r>
              <a:rPr lang="en-US" sz="1600" dirty="0" err="1"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2"/>
          <a:srcRect/>
          <a:stretch>
            <a:fillRect/>
          </a:stretch>
        </p:blipFill>
        <p:spPr bwMode="auto">
          <a:xfrm>
            <a:off x="1295400" y="457200"/>
            <a:ext cx="6477000" cy="5373414"/>
          </a:xfrm>
          <a:prstGeom prst="rect">
            <a:avLst/>
          </a:prstGeom>
          <a:noFill/>
          <a:ln w="9525">
            <a:noFill/>
            <a:miter lim="800000"/>
            <a:headEnd/>
            <a:tailEnd/>
          </a:ln>
          <a:effectLst/>
        </p:spPr>
      </p:pic>
      <p:sp>
        <p:nvSpPr>
          <p:cNvPr id="3" name="Rectangle 2"/>
          <p:cNvSpPr/>
          <p:nvPr/>
        </p:nvSpPr>
        <p:spPr>
          <a:xfrm>
            <a:off x="2590800" y="5867400"/>
            <a:ext cx="3525324" cy="369332"/>
          </a:xfrm>
          <a:prstGeom prst="rect">
            <a:avLst/>
          </a:prstGeom>
        </p:spPr>
        <p:txBody>
          <a:bodyPr wrap="none">
            <a:spAutoFit/>
          </a:bodyPr>
          <a:lstStyle/>
          <a:p>
            <a:pPr algn="ctr"/>
            <a:r>
              <a:rPr lang="vi-VN" b="1" dirty="0" smtClean="0">
                <a:latin typeface="Times New Roman" pitchFamily="18" charset="0"/>
                <a:cs typeface="Times New Roman" pitchFamily="18" charset="0"/>
              </a:rPr>
              <a:t>V</a:t>
            </a:r>
            <a:r>
              <a:rPr lang="en-US" b="1" dirty="0" smtClean="0">
                <a:latin typeface="Times New Roman" pitchFamily="18" charset="0"/>
                <a:cs typeface="Times New Roman" pitchFamily="18" charset="0"/>
              </a:rPr>
              <a:t>ò</a:t>
            </a:r>
            <a:r>
              <a:rPr lang="vi-VN" b="1" dirty="0" smtClean="0">
                <a:latin typeface="Times New Roman" pitchFamily="18" charset="0"/>
                <a:cs typeface="Times New Roman" pitchFamily="18" charset="0"/>
              </a:rPr>
              <a:t>ng đời của hàu (theo Hickman)</a:t>
            </a:r>
            <a:endParaRPr lang="en-US"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3429000" y="1066800"/>
            <a:ext cx="1345240" cy="369332"/>
          </a:xfrm>
          <a:prstGeom prst="rect">
            <a:avLst/>
          </a:prstGeom>
        </p:spPr>
        <p:txBody>
          <a:bodyPr wrap="none">
            <a:spAutoFit/>
          </a:bodyPr>
          <a:lstStyle/>
          <a:p>
            <a:pPr algn="ctr"/>
            <a:r>
              <a:rPr lang="en-US" b="1" i="1" dirty="0" smtClean="0">
                <a:latin typeface="Times New Roman" pitchFamily="18" charset="0"/>
                <a:cs typeface="Times New Roman" pitchFamily="18" charset="0"/>
              </a:rPr>
              <a:t>3. </a:t>
            </a:r>
            <a:r>
              <a:rPr lang="en-US" b="1" i="1" dirty="0" err="1" smtClean="0">
                <a:latin typeface="Times New Roman" pitchFamily="18" charset="0"/>
                <a:cs typeface="Times New Roman" pitchFamily="18" charset="0"/>
              </a:rPr>
              <a:t>Phân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loại</a:t>
            </a:r>
            <a:endParaRPr lang="en-US" b="1" i="1" dirty="0">
              <a:latin typeface="Times New Roman" pitchFamily="18" charset="0"/>
              <a:cs typeface="Times New Roman" pitchFamily="18" charset="0"/>
            </a:endParaRPr>
          </a:p>
        </p:txBody>
      </p:sp>
      <p:sp>
        <p:nvSpPr>
          <p:cNvPr id="5" name="Rectangle 4"/>
          <p:cNvSpPr/>
          <p:nvPr/>
        </p:nvSpPr>
        <p:spPr>
          <a:xfrm>
            <a:off x="457200" y="1443841"/>
            <a:ext cx="8229600" cy="4613058"/>
          </a:xfrm>
          <a:prstGeom prst="rect">
            <a:avLst/>
          </a:prstGeom>
        </p:spPr>
        <p:txBody>
          <a:bodyPr wrap="square">
            <a:spAutoFit/>
          </a:bodyPr>
          <a:lstStyle/>
          <a:p>
            <a:pPr algn="just">
              <a:lnSpc>
                <a:spcPct val="125000"/>
              </a:lnSpc>
            </a:pPr>
            <a:r>
              <a:rPr lang="vi-VN" dirty="0" smtClean="0">
                <a:latin typeface="Times New Roman" pitchFamily="18" charset="0"/>
                <a:cs typeface="Times New Roman" pitchFamily="18" charset="0"/>
              </a:rPr>
              <a:t>Số loài hiện sống (8.000 loài) ít hơn so với các loài hoá thạch (12.000 loài),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trong đó chủ yếu sống ở biển, ở nước ngọt chỉ chiếm 10 - 15%).</a:t>
            </a:r>
            <a:endParaRPr lang="en-US" dirty="0" smtClean="0">
              <a:latin typeface="Times New Roman" pitchFamily="18" charset="0"/>
              <a:cs typeface="Times New Roman" pitchFamily="18" charset="0"/>
            </a:endParaRPr>
          </a:p>
          <a:p>
            <a:pPr algn="just">
              <a:lnSpc>
                <a:spcPct val="125000"/>
              </a:lnSpc>
              <a:buFontTx/>
              <a:buChar char="-"/>
            </a:pPr>
            <a:r>
              <a:rPr lang="en-US" dirty="0" smtClean="0">
                <a:latin typeface="Times New Roman" pitchFamily="18" charset="0"/>
                <a:cs typeface="Times New Roman" pitchFamily="18" charset="0"/>
              </a:rPr>
              <a:t> L</a:t>
            </a:r>
            <a:r>
              <a:rPr lang="vi-VN" dirty="0" smtClean="0">
                <a:latin typeface="Times New Roman" pitchFamily="18" charset="0"/>
                <a:cs typeface="Times New Roman" pitchFamily="18" charset="0"/>
              </a:rPr>
              <a:t>à</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nhóm động vật xuất hiện rất sớm, nhiều loài thuộc các họ Nuculidae, Arcidae,</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Aviculidae, Pectinidae... có hoá thạch từ cuối Cambri. </a:t>
            </a:r>
            <a:endParaRPr lang="en-US" dirty="0" smtClean="0">
              <a:latin typeface="Times New Roman" pitchFamily="18" charset="0"/>
              <a:cs typeface="Times New Roman" pitchFamily="18" charset="0"/>
            </a:endParaRPr>
          </a:p>
          <a:p>
            <a:pPr algn="just">
              <a:lnSpc>
                <a:spcPct val="125000"/>
              </a:lnSpc>
              <a:buFontTx/>
              <a:buChar char="-"/>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Lớp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vỏ</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được chia làm 4</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bộ là Mang nguyên thủy, Mang sợi, Mang tấm và Mang ngăn.</a:t>
            </a:r>
            <a:endParaRPr lang="en-US" dirty="0" smtClean="0">
              <a:latin typeface="Times New Roman" pitchFamily="18" charset="0"/>
              <a:cs typeface="Times New Roman" pitchFamily="18" charset="0"/>
            </a:endParaRPr>
          </a:p>
          <a:p>
            <a:pPr algn="just">
              <a:lnSpc>
                <a:spcPct val="125000"/>
              </a:lnSpc>
            </a:pPr>
            <a:r>
              <a:rPr lang="en-US" dirty="0" smtClean="0">
                <a:latin typeface="Times New Roman" pitchFamily="18" charset="0"/>
                <a:cs typeface="Times New Roman" pitchFamily="18" charset="0"/>
              </a:rPr>
              <a:t>+ </a:t>
            </a:r>
            <a:r>
              <a:rPr lang="vi-VN" i="1" dirty="0" smtClean="0">
                <a:latin typeface="Times New Roman" pitchFamily="18" charset="0"/>
                <a:cs typeface="Times New Roman" pitchFamily="18" charset="0"/>
              </a:rPr>
              <a:t>Bộ Mang nguyên thủy </a:t>
            </a:r>
            <a:r>
              <a:rPr lang="vi-VN" dirty="0" smtClean="0">
                <a:latin typeface="Times New Roman" pitchFamily="18" charset="0"/>
                <a:cs typeface="Times New Roman" pitchFamily="18" charset="0"/>
              </a:rPr>
              <a:t>(Protobranchia): Tập trung nhiều đặc điểm nguyên thủy</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như Chân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đế, hạch n</a:t>
            </a:r>
            <a:r>
              <a:rPr lang="en-US" dirty="0" smtClean="0">
                <a:latin typeface="Times New Roman" pitchFamily="18" charset="0"/>
                <a:cs typeface="Times New Roman" pitchFamily="18" charset="0"/>
              </a:rPr>
              <a:t>ã</a:t>
            </a:r>
            <a:r>
              <a:rPr lang="vi-VN" dirty="0" smtClean="0">
                <a:latin typeface="Times New Roman" pitchFamily="18" charset="0"/>
                <a:cs typeface="Times New Roman" pitchFamily="18" charset="0"/>
              </a:rPr>
              <a:t>o và hạch bên chưa tập trung làm một, mang có cấu tạo lá</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đối điển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xoang sinh dục đổ vào thận (là ống dẫn thể xoang như ở giun đốt).</a:t>
            </a:r>
            <a:endParaRPr lang="en-US" dirty="0" smtClean="0">
              <a:latin typeface="Times New Roman" pitchFamily="18" charset="0"/>
              <a:cs typeface="Times New Roman" pitchFamily="18" charset="0"/>
            </a:endParaRPr>
          </a:p>
          <a:p>
            <a:pPr algn="just">
              <a:lnSpc>
                <a:spcPct val="125000"/>
              </a:lnSpc>
            </a:pPr>
            <a:r>
              <a:rPr lang="en-US" dirty="0" smtClean="0">
                <a:latin typeface="Times New Roman" pitchFamily="18" charset="0"/>
                <a:cs typeface="Times New Roman" pitchFamily="18" charset="0"/>
              </a:rPr>
              <a:t>+ </a:t>
            </a:r>
            <a:r>
              <a:rPr lang="vi-VN" i="1" dirty="0" smtClean="0">
                <a:latin typeface="Times New Roman" pitchFamily="18" charset="0"/>
                <a:cs typeface="Times New Roman" pitchFamily="18" charset="0"/>
              </a:rPr>
              <a:t>Bộ Mang sợi </a:t>
            </a:r>
            <a:r>
              <a:rPr lang="vi-VN" dirty="0" smtClean="0">
                <a:latin typeface="Times New Roman" pitchFamily="18" charset="0"/>
                <a:cs typeface="Times New Roman" pitchFamily="18" charset="0"/>
              </a:rPr>
              <a:t>(Fillibranchia): Là một nhóm lớn, gồm số lớn các loài. Cơ thể có</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mang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sợi, phần gốc và ngọn có thể nối với nhau bằng cầu nối ngang. Răng bản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lề của vỏ tiêu giảm hay mất hẳn, có 1 - 2 cơ khép vỏ.</a:t>
            </a:r>
            <a:endParaRPr lang="en-US" dirty="0" smtClean="0">
              <a:latin typeface="Times New Roman" pitchFamily="18" charset="0"/>
              <a:cs typeface="Times New Roman" pitchFamily="18" charset="0"/>
            </a:endParaRPr>
          </a:p>
          <a:p>
            <a:pPr algn="just">
              <a:lnSpc>
                <a:spcPct val="150000"/>
              </a:lnSpc>
              <a:buFontTx/>
              <a:buChar cha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14400"/>
          </a:xfrm>
        </p:spPr>
        <p:txBody>
          <a:bodyPr>
            <a:normAutofit/>
          </a:bodyPr>
          <a:lstStyle/>
          <a:p>
            <a:r>
              <a:rPr lang="en-US" sz="2800" dirty="0" smtClean="0">
                <a:solidFill>
                  <a:schemeClr val="tx1"/>
                </a:solidFill>
                <a:latin typeface="Times New Roman" pitchFamily="18" charset="0"/>
                <a:cs typeface="Times New Roman" pitchFamily="18" charset="0"/>
              </a:rPr>
              <a:t>3.2.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đặc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trúc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thể</a:t>
            </a:r>
            <a:endParaRPr lang="en-US" sz="2800" dirty="0">
              <a:solidFill>
                <a:schemeClr val="tx1"/>
              </a:solidFill>
              <a:latin typeface="Times New Roman" pitchFamily="18" charset="0"/>
              <a:cs typeface="Times New Roman" pitchFamily="18" charset="0"/>
            </a:endParaRPr>
          </a:p>
        </p:txBody>
      </p:sp>
      <p:sp>
        <p:nvSpPr>
          <p:cNvPr id="4" name="Rectangle 3"/>
          <p:cNvSpPr/>
          <p:nvPr/>
        </p:nvSpPr>
        <p:spPr>
          <a:xfrm>
            <a:off x="457200" y="1295400"/>
            <a:ext cx="4191000" cy="4600515"/>
          </a:xfrm>
          <a:prstGeom prst="rect">
            <a:avLst/>
          </a:prstGeom>
        </p:spPr>
        <p:txBody>
          <a:bodyPr wrap="square">
            <a:spAutoFit/>
          </a:bodyPr>
          <a:lstStyle/>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Nội quan của thân mềm có những thay đổi phù hợp với lối sống. Thể xoang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của thân mềm tiêu giảm nhiều, chỉ c</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lại một phần </a:t>
            </a:r>
            <a:r>
              <a:rPr lang="en-US" sz="1600" dirty="0" smtClean="0">
                <a:latin typeface="Times New Roman" pitchFamily="18" charset="0"/>
                <a:cs typeface="Times New Roman" pitchFamily="18" charset="0"/>
              </a:rPr>
              <a:t>q</a:t>
            </a:r>
            <a:r>
              <a:rPr lang="vi-VN" sz="1600" dirty="0" smtClean="0">
                <a:latin typeface="Times New Roman" pitchFamily="18" charset="0"/>
                <a:cs typeface="Times New Roman" pitchFamily="18" charset="0"/>
              </a:rPr>
              <a:t>uanh tim (được gọi là 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quanh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tuyến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còn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lại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giữa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nội quan có mô liên kết lấp đầy.</a:t>
            </a:r>
            <a:endParaRPr lang="en-US" sz="1600" dirty="0" smtClean="0">
              <a:latin typeface="Times New Roman" pitchFamily="18" charset="0"/>
              <a:cs typeface="Times New Roman" pitchFamily="18" charset="0"/>
            </a:endParaRPr>
          </a:p>
          <a:p>
            <a:pPr algn="just">
              <a:buFontTx/>
              <a:buChar char="-"/>
            </a:pPr>
            <a:r>
              <a:rPr lang="en-US" sz="1600" dirty="0" smtClean="0">
                <a:latin typeface="Times New Roman" pitchFamily="18" charset="0"/>
                <a:cs typeface="Times New Roman" pitchFamily="18" charset="0"/>
              </a:rPr>
              <a:t>X</a:t>
            </a:r>
            <a:r>
              <a:rPr lang="vi-VN" sz="1600" dirty="0" smtClean="0">
                <a:latin typeface="Times New Roman" pitchFamily="18" charset="0"/>
                <a:cs typeface="Times New Roman" pitchFamily="18" charset="0"/>
              </a:rPr>
              <a:t>oang cơ thể 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mềm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chính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thể</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giảm</a:t>
            </a:r>
            <a:r>
              <a:rPr lang="en-US" sz="1600" dirty="0" smtClean="0">
                <a:latin typeface="Times New Roman" pitchFamily="18" charset="0"/>
                <a:cs typeface="Times New Roman" pitchFamily="18" charset="0"/>
              </a:rPr>
              <a:t>.</a:t>
            </a:r>
          </a:p>
          <a:p>
            <a:pPr algn="just">
              <a:buFontTx/>
              <a:buChar char="-"/>
            </a:pPr>
            <a:r>
              <a:rPr lang="en-US" sz="1600" dirty="0" err="1" smtClean="0">
                <a:latin typeface="Times New Roman" pitchFamily="18" charset="0"/>
                <a:cs typeface="Times New Roman" pitchFamily="18" charset="0"/>
              </a:rPr>
              <a:t>Hệ</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tuần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hoàn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hở</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máu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không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chảy hoàn toàn trong mạch), nhưng lại có tim có cấu tạo khá hoàn chỉnh. Ở mực tim</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một tâm thất và 2 hay 4 tâm nhĩ). </a:t>
            </a:r>
            <a:endParaRPr lang="en-US" sz="1600" dirty="0" smtClean="0">
              <a:latin typeface="Times New Roman" pitchFamily="18" charset="0"/>
              <a:cs typeface="Times New Roman" pitchFamily="18" charset="0"/>
            </a:endParaRPr>
          </a:p>
          <a:p>
            <a:pPr algn="just">
              <a:buFontTx/>
              <a:buChar char="-"/>
            </a:pPr>
            <a:r>
              <a:rPr lang="vi-VN" sz="1600" dirty="0" smtClean="0">
                <a:latin typeface="Times New Roman" pitchFamily="18" charset="0"/>
                <a:cs typeface="Times New Roman" pitchFamily="18" charset="0"/>
              </a:rPr>
              <a:t>Hệ bài tiết là dạng biến đổi của hậu đơn thận.</a:t>
            </a:r>
          </a:p>
          <a:p>
            <a:pPr algn="just">
              <a:buFontTx/>
              <a:buChar char="-"/>
            </a:pPr>
            <a:r>
              <a:rPr lang="en-US" sz="1600" dirty="0" err="1" smtClean="0">
                <a:latin typeface="Times New Roman" pitchFamily="18" charset="0"/>
                <a:cs typeface="Times New Roman" pitchFamily="18" charset="0"/>
              </a:rPr>
              <a:t>Hệ</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theo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kiểu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bậc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kép</a:t>
            </a:r>
            <a:r>
              <a:rPr lang="en-US" sz="1600" dirty="0" smtClean="0">
                <a:latin typeface="Times New Roman" pitchFamily="18" charset="0"/>
                <a:cs typeface="Times New Roman" pitchFamily="18" charset="0"/>
              </a:rPr>
              <a:t> (ở </a:t>
            </a:r>
            <a:r>
              <a:rPr lang="en-US" sz="1600" dirty="0" err="1" smtClean="0">
                <a:latin typeface="Times New Roman" pitchFamily="18" charset="0"/>
                <a:cs typeface="Times New Roman" pitchFamily="18" charset="0"/>
              </a:rPr>
              <a:t>nhóm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mềm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cổ</a:t>
            </a:r>
            <a:r>
              <a:rPr lang="en-US" sz="1600" dirty="0" smtClean="0">
                <a:latin typeface="Times New Roman" pitchFamily="18" charset="0"/>
                <a:cs typeface="Times New Roman" pitchFamily="18" charset="0"/>
              </a:rPr>
              <a:t>) hay </a:t>
            </a:r>
            <a:r>
              <a:rPr lang="en-US" sz="1600" dirty="0" err="1" smtClean="0">
                <a:latin typeface="Times New Roman" pitchFamily="18" charset="0"/>
                <a:cs typeface="Times New Roman" pitchFamily="18" charset="0"/>
              </a:rPr>
              <a:t>dạng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phân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tán.</a:t>
            </a:r>
            <a:endParaRPr lang="en-US" sz="1600" dirty="0" smtClean="0">
              <a:latin typeface="Times New Roman" pitchFamily="18" charset="0"/>
              <a:cs typeface="Times New Roman" pitchFamily="18" charset="0"/>
            </a:endParaRPr>
          </a:p>
          <a:p>
            <a:pPr algn="just">
              <a:buFontTx/>
              <a:buChar char="-"/>
            </a:pPr>
            <a:r>
              <a:rPr lang="vi-VN" sz="1600" dirty="0" smtClean="0">
                <a:latin typeface="Times New Roman" pitchFamily="18" charset="0"/>
                <a:cs typeface="Times New Roman" pitchFamily="18" charset="0"/>
              </a:rPr>
              <a:t> Hệ tiêu hoá có cơ quan đặc trưng là lưỡi gai (radula). </a:t>
            </a:r>
            <a:endParaRPr lang="en-US" sz="1600" dirty="0" smtClean="0">
              <a:latin typeface="Times New Roman" pitchFamily="18" charset="0"/>
              <a:cs typeface="Times New Roman" pitchFamily="18" charset="0"/>
            </a:endParaRPr>
          </a:p>
          <a:p>
            <a:pPr algn="just">
              <a:buFontTx/>
              <a:buChar char="-"/>
            </a:pPr>
            <a:r>
              <a:rPr lang="vi-VN" sz="1600" dirty="0" smtClean="0">
                <a:latin typeface="Times New Roman" pitchFamily="18" charset="0"/>
                <a:cs typeface="Times New Roman" pitchFamily="18" charset="0"/>
              </a:rPr>
              <a:t>Cơ quan hô hấp là mang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lược (ctenidia)</a:t>
            </a:r>
            <a:endParaRPr lang="en-US" sz="1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4724400" y="1371600"/>
            <a:ext cx="4038600" cy="3200400"/>
          </a:xfrm>
          <a:prstGeom prst="rect">
            <a:avLst/>
          </a:prstGeom>
          <a:noFill/>
          <a:ln w="9525">
            <a:noFill/>
            <a:miter lim="800000"/>
            <a:headEnd/>
            <a:tailEnd/>
          </a:ln>
          <a:effectLst/>
        </p:spPr>
      </p:pic>
      <p:sp>
        <p:nvSpPr>
          <p:cNvPr id="7" name="Rectangle 6"/>
          <p:cNvSpPr/>
          <p:nvPr/>
        </p:nvSpPr>
        <p:spPr>
          <a:xfrm>
            <a:off x="4648200" y="4648200"/>
            <a:ext cx="4191000" cy="1446550"/>
          </a:xfrm>
          <a:prstGeom prst="rect">
            <a:avLst/>
          </a:prstGeom>
        </p:spPr>
        <p:txBody>
          <a:bodyPr wrap="square">
            <a:spAutoFit/>
          </a:bodyPr>
          <a:lstStyle/>
          <a:p>
            <a:pPr algn="ctr"/>
            <a:r>
              <a:rPr lang="en-US" sz="1400" b="1" dirty="0" err="1" smtClean="0">
                <a:latin typeface="Times New Roman" pitchFamily="18" charset="0"/>
                <a:cs typeface="Times New Roman" pitchFamily="18" charset="0"/>
              </a:rPr>
              <a:t>Cấu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tạo</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cơ</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thể</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của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động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vật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thân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mềm</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theo</a:t>
            </a:r>
            <a:r>
              <a:rPr lang="en-US" sz="1400" b="1" dirty="0" smtClean="0">
                <a:latin typeface="Times New Roman" pitchFamily="18" charset="0"/>
                <a:cs typeface="Times New Roman" pitchFamily="18" charset="0"/>
              </a:rPr>
              <a:t> Raven)</a:t>
            </a:r>
            <a:r>
              <a:rPr lang="vi-VN" sz="1400" b="1" dirty="0" smtClean="0">
                <a:latin typeface="Times New Roman" pitchFamily="18" charset="0"/>
                <a:cs typeface="Times New Roman" pitchFamily="18" charset="0"/>
              </a:rPr>
              <a:t> </a:t>
            </a:r>
            <a:endParaRPr lang="en-US" sz="1400" b="1" dirty="0" smtClean="0">
              <a:latin typeface="Times New Roman" pitchFamily="18" charset="0"/>
              <a:cs typeface="Times New Roman" pitchFamily="18" charset="0"/>
            </a:endParaRPr>
          </a:p>
          <a:p>
            <a:pPr marL="342900" indent="-342900" algn="ctr"/>
            <a:r>
              <a:rPr lang="en-US" sz="1400" dirty="0" smtClean="0">
                <a:latin typeface="Times New Roman" pitchFamily="18" charset="0"/>
                <a:cs typeface="Times New Roman" pitchFamily="18" charset="0"/>
              </a:rPr>
              <a:t>	1. </a:t>
            </a:r>
            <a:r>
              <a:rPr lang="en-US" sz="1400" dirty="0" err="1" smtClean="0">
                <a:latin typeface="Times New Roman" pitchFamily="18" charset="0"/>
                <a:cs typeface="Times New Roman" pitchFamily="18" charset="0"/>
              </a:rPr>
              <a:t>Radula</a:t>
            </a:r>
            <a:r>
              <a:rPr lang="en-US" sz="1400" dirty="0" smtClean="0">
                <a:latin typeface="Times New Roman" pitchFamily="18" charset="0"/>
                <a:cs typeface="Times New Roman" pitchFamily="18" charset="0"/>
              </a:rPr>
              <a:t>; 2. </a:t>
            </a:r>
            <a:r>
              <a:rPr lang="en-US" sz="1400" dirty="0" err="1" smtClean="0">
                <a:latin typeface="Times New Roman" pitchFamily="18" charset="0"/>
                <a:cs typeface="Times New Roman" pitchFamily="18" charset="0"/>
              </a:rPr>
              <a:t>Miệng</a:t>
            </a:r>
            <a:r>
              <a:rPr lang="en-US" sz="1400" dirty="0" smtClean="0">
                <a:latin typeface="Times New Roman" pitchFamily="18" charset="0"/>
                <a:cs typeface="Times New Roman" pitchFamily="18" charset="0"/>
              </a:rPr>
              <a:t>; 3. </a:t>
            </a:r>
            <a:r>
              <a:rPr lang="en-US" sz="1400" dirty="0" err="1" smtClean="0">
                <a:latin typeface="Times New Roman" pitchFamily="18" charset="0"/>
                <a:cs typeface="Times New Roman" pitchFamily="18" charset="0"/>
              </a:rPr>
              <a:t>Áo</a:t>
            </a:r>
            <a:r>
              <a:rPr lang="en-US" sz="1400" dirty="0" smtClean="0">
                <a:latin typeface="Times New Roman" pitchFamily="18" charset="0"/>
                <a:cs typeface="Times New Roman" pitchFamily="18" charset="0"/>
              </a:rPr>
              <a:t>; 4 </a:t>
            </a:r>
            <a:r>
              <a:rPr lang="en-US" sz="1400" dirty="0" err="1" smtClean="0">
                <a:latin typeface="Times New Roman" pitchFamily="18" charset="0"/>
                <a:cs typeface="Times New Roman" pitchFamily="18" charset="0"/>
              </a:rPr>
              <a:t>Tuyến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hóa</a:t>
            </a:r>
            <a:r>
              <a:rPr lang="en-US" sz="1400" dirty="0" smtClean="0">
                <a:latin typeface="Times New Roman" pitchFamily="18" charset="0"/>
                <a:cs typeface="Times New Roman" pitchFamily="18" charset="0"/>
              </a:rPr>
              <a:t>; </a:t>
            </a:r>
          </a:p>
          <a:p>
            <a:pPr marL="342900" indent="-342900" algn="ctr"/>
            <a:r>
              <a:rPr lang="en-US" sz="1400" dirty="0" smtClean="0">
                <a:latin typeface="Times New Roman" pitchFamily="18" charset="0"/>
                <a:cs typeface="Times New Roman" pitchFamily="18" charset="0"/>
              </a:rPr>
              <a:t>5. </a:t>
            </a:r>
            <a:r>
              <a:rPr lang="en-US" sz="1400" dirty="0" err="1" smtClean="0">
                <a:latin typeface="Times New Roman" pitchFamily="18" charset="0"/>
                <a:cs typeface="Times New Roman" pitchFamily="18" charset="0"/>
              </a:rPr>
              <a:t>Dạ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dày</a:t>
            </a:r>
            <a:r>
              <a:rPr lang="en-US" sz="1400" dirty="0" smtClean="0">
                <a:latin typeface="Times New Roman" pitchFamily="18" charset="0"/>
                <a:cs typeface="Times New Roman" pitchFamily="18" charset="0"/>
              </a:rPr>
              <a:t>; 6. </a:t>
            </a:r>
            <a:r>
              <a:rPr lang="en-US" sz="1400" dirty="0" err="1" smtClean="0">
                <a:latin typeface="Times New Roman" pitchFamily="18" charset="0"/>
                <a:cs typeface="Times New Roman" pitchFamily="18" charset="0"/>
              </a:rPr>
              <a:t>Ruột</a:t>
            </a:r>
            <a:r>
              <a:rPr lang="en-US" sz="1400" dirty="0" smtClean="0">
                <a:latin typeface="Times New Roman" pitchFamily="18" charset="0"/>
                <a:cs typeface="Times New Roman" pitchFamily="18" charset="0"/>
              </a:rPr>
              <a:t>; 7. </a:t>
            </a:r>
            <a:r>
              <a:rPr lang="en-US" sz="1400" dirty="0" err="1" smtClean="0">
                <a:latin typeface="Times New Roman" pitchFamily="18" charset="0"/>
                <a:cs typeface="Times New Roman" pitchFamily="18" charset="0"/>
              </a:rPr>
              <a:t>Tuyến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8. </a:t>
            </a:r>
            <a:r>
              <a:rPr lang="en-US" sz="1400" dirty="0" err="1" smtClean="0">
                <a:latin typeface="Times New Roman" pitchFamily="18" charset="0"/>
                <a:cs typeface="Times New Roman" pitchFamily="18" charset="0"/>
              </a:rPr>
              <a:t>Tuyến</a:t>
            </a:r>
            <a:r>
              <a:rPr lang="en-US" sz="1400" dirty="0" smtClean="0">
                <a:latin typeface="Times New Roman" pitchFamily="18" charset="0"/>
                <a:cs typeface="Times New Roman" pitchFamily="18" charset="0"/>
              </a:rPr>
              <a:t>; </a:t>
            </a:r>
          </a:p>
          <a:p>
            <a:pPr marL="342900" indent="-342900" algn="ctr"/>
            <a:r>
              <a:rPr lang="en-US" sz="1400" dirty="0" smtClean="0">
                <a:latin typeface="Times New Roman" pitchFamily="18" charset="0"/>
                <a:cs typeface="Times New Roman" pitchFamily="18" charset="0"/>
              </a:rPr>
              <a:t>9. </a:t>
            </a:r>
            <a:r>
              <a:rPr lang="en-US" sz="1400" dirty="0" err="1" smtClean="0">
                <a:latin typeface="Times New Roman" pitchFamily="18" charset="0"/>
                <a:cs typeface="Times New Roman" pitchFamily="18" charset="0"/>
              </a:rPr>
              <a:t>Xoang</a:t>
            </a:r>
            <a:r>
              <a:rPr lang="en-US" sz="1400" dirty="0" smtClean="0">
                <a:latin typeface="Times New Roman" pitchFamily="18" charset="0"/>
                <a:cs typeface="Times New Roman" pitchFamily="18" charset="0"/>
              </a:rPr>
              <a:t>; 10. </a:t>
            </a:r>
            <a:r>
              <a:rPr lang="en-US" sz="1400" dirty="0" err="1" smtClean="0">
                <a:latin typeface="Times New Roman" pitchFamily="18" charset="0"/>
                <a:cs typeface="Times New Roman" pitchFamily="18" charset="0"/>
              </a:rPr>
              <a:t>Thận</a:t>
            </a:r>
            <a:r>
              <a:rPr lang="en-US" sz="1400" dirty="0" smtClean="0">
                <a:latin typeface="Times New Roman" pitchFamily="18" charset="0"/>
                <a:cs typeface="Times New Roman" pitchFamily="18" charset="0"/>
              </a:rPr>
              <a:t>; 12. </a:t>
            </a:r>
            <a:r>
              <a:rPr lang="en-US" sz="1400" dirty="0" err="1" smtClean="0">
                <a:latin typeface="Times New Roman" pitchFamily="18" charset="0"/>
                <a:cs typeface="Times New Roman" pitchFamily="18" charset="0"/>
              </a:rPr>
              <a:t>Mang</a:t>
            </a:r>
            <a:r>
              <a:rPr lang="en-US" sz="1400" dirty="0" smtClean="0">
                <a:latin typeface="Times New Roman" pitchFamily="18" charset="0"/>
                <a:cs typeface="Times New Roman" pitchFamily="18" charset="0"/>
              </a:rPr>
              <a:t>; 13. </a:t>
            </a:r>
            <a:r>
              <a:rPr lang="en-US" sz="1400" dirty="0" err="1" smtClean="0">
                <a:latin typeface="Times New Roman" pitchFamily="18" charset="0"/>
                <a:cs typeface="Times New Roman" pitchFamily="18" charset="0"/>
              </a:rPr>
              <a:t>Xoang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áo</a:t>
            </a:r>
            <a:r>
              <a:rPr lang="en-US" sz="1400" dirty="0" smtClean="0">
                <a:latin typeface="Times New Roman" pitchFamily="18" charset="0"/>
                <a:cs typeface="Times New Roman" pitchFamily="18" charset="0"/>
              </a:rPr>
              <a:t>; </a:t>
            </a:r>
          </a:p>
          <a:p>
            <a:pPr marL="342900" indent="-342900" algn="ctr"/>
            <a:r>
              <a:rPr lang="en-US" sz="1400" dirty="0" smtClean="0">
                <a:latin typeface="Times New Roman" pitchFamily="18" charset="0"/>
                <a:cs typeface="Times New Roman" pitchFamily="18" charset="0"/>
              </a:rPr>
              <a:t>14. </a:t>
            </a:r>
            <a:r>
              <a:rPr lang="en-US" sz="1400" dirty="0" err="1" smtClean="0">
                <a:latin typeface="Times New Roman" pitchFamily="18" charset="0"/>
                <a:cs typeface="Times New Roman" pitchFamily="18" charset="0"/>
              </a:rPr>
              <a:t>Hậu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môn</a:t>
            </a:r>
            <a:r>
              <a:rPr lang="en-US" sz="1400" dirty="0" smtClean="0">
                <a:latin typeface="Times New Roman" pitchFamily="18" charset="0"/>
                <a:cs typeface="Times New Roman" pitchFamily="18" charset="0"/>
              </a:rPr>
              <a:t>; 15. </a:t>
            </a:r>
            <a:r>
              <a:rPr lang="en-US" sz="1400" dirty="0" err="1" smtClean="0">
                <a:latin typeface="Times New Roman" pitchFamily="18" charset="0"/>
                <a:cs typeface="Times New Roman" pitchFamily="18" charset="0"/>
              </a:rPr>
              <a:t>Cơ</a:t>
            </a:r>
            <a:r>
              <a:rPr lang="en-US" sz="1400" dirty="0" smtClean="0">
                <a:latin typeface="Times New Roman" pitchFamily="18" charset="0"/>
                <a:cs typeface="Times New Roman" pitchFamily="18" charset="0"/>
              </a:rPr>
              <a:t>; 16. </a:t>
            </a:r>
            <a:r>
              <a:rPr lang="en-US" sz="1400" dirty="0" err="1" smtClean="0">
                <a:latin typeface="Times New Roman" pitchFamily="18" charset="0"/>
                <a:cs typeface="Times New Roman" pitchFamily="18" charset="0"/>
              </a:rPr>
              <a:t>Chân</a:t>
            </a:r>
            <a:r>
              <a:rPr lang="en-US" sz="1400" dirty="0" smtClean="0">
                <a:latin typeface="Times New Roman" pitchFamily="18" charset="0"/>
                <a:cs typeface="Times New Roman" pitchFamily="18" charset="0"/>
              </a:rPr>
              <a:t>; 17. </a:t>
            </a:r>
            <a:r>
              <a:rPr lang="en-US" sz="1400" dirty="0" err="1" smtClean="0">
                <a:latin typeface="Times New Roman" pitchFamily="18" charset="0"/>
                <a:cs typeface="Times New Roman" pitchFamily="18" charset="0"/>
              </a:rPr>
              <a:t>Thần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kinh</a:t>
            </a:r>
            <a:endParaRPr lang="en-US" sz="14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253088" cy="523220"/>
          </a:xfrm>
          <a:prstGeom prst="rect">
            <a:avLst/>
          </a:prstGeom>
        </p:spPr>
        <p:txBody>
          <a:bodyPr wrap="none">
            <a:spAutoFit/>
          </a:bodyPr>
          <a:lstStyle/>
          <a:p>
            <a:pPr algn="ctr"/>
            <a:r>
              <a:rPr lang="en-US" sz="2400" b="1" dirty="0" smtClean="0">
                <a:latin typeface="Times New Roman" pitchFamily="18" charset="0"/>
                <a:cs typeface="Times New Roman" pitchFamily="18" charset="0"/>
              </a:rPr>
              <a:t>C.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Hai mảnh 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Bivalvia</a:t>
            </a:r>
            <a:r>
              <a:rPr lang="en-US" sz="2800"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Rectangle 2"/>
          <p:cNvSpPr/>
          <p:nvPr/>
        </p:nvSpPr>
        <p:spPr>
          <a:xfrm>
            <a:off x="3429000" y="1066800"/>
            <a:ext cx="1345240" cy="369332"/>
          </a:xfrm>
          <a:prstGeom prst="rect">
            <a:avLst/>
          </a:prstGeom>
        </p:spPr>
        <p:txBody>
          <a:bodyPr wrap="none">
            <a:spAutoFit/>
          </a:bodyPr>
          <a:lstStyle/>
          <a:p>
            <a:pPr algn="ctr"/>
            <a:r>
              <a:rPr lang="en-US" b="1" i="1" dirty="0" smtClean="0">
                <a:latin typeface="Times New Roman" pitchFamily="18" charset="0"/>
                <a:cs typeface="Times New Roman" pitchFamily="18" charset="0"/>
              </a:rPr>
              <a:t>3. </a:t>
            </a:r>
            <a:r>
              <a:rPr lang="en-US" b="1" i="1" dirty="0" err="1" smtClean="0">
                <a:latin typeface="Times New Roman" pitchFamily="18" charset="0"/>
                <a:cs typeface="Times New Roman" pitchFamily="18" charset="0"/>
              </a:rPr>
              <a:t>Phân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loại</a:t>
            </a:r>
            <a:endParaRPr lang="en-US" b="1" i="1" dirty="0">
              <a:latin typeface="Times New Roman" pitchFamily="18" charset="0"/>
              <a:cs typeface="Times New Roman" pitchFamily="18" charset="0"/>
            </a:endParaRPr>
          </a:p>
        </p:txBody>
      </p:sp>
      <p:sp>
        <p:nvSpPr>
          <p:cNvPr id="5" name="Rectangle 4"/>
          <p:cNvSpPr/>
          <p:nvPr/>
        </p:nvSpPr>
        <p:spPr>
          <a:xfrm>
            <a:off x="457200" y="1752600"/>
            <a:ext cx="8077200" cy="3000821"/>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Bộ</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Mang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tấm</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Eulamellibranchia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răng bản lề phát triển, có dạng mấu lồi hay bản mỏng sắc, có khi tiêu giảm, cơ khép</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vỏ phát triển đều.</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Bộ Mang ngăn (Septibranchia): Gồm có số ít loài sống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ở biển sâu. Phần chính của mang tiêu giảm, khả năng trao đổi khí do thành xoang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biến đổi về cấu tạo và đảm nhận, phần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lại của mang tạo thành vách ngăn giới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hạn phần hô hấp của xoang áo. Là nhóm ăn thịt. Đại diện có các giống </a:t>
            </a:r>
            <a:r>
              <a:rPr lang="vi-VN" i="1" dirty="0" smtClean="0">
                <a:latin typeface="Times New Roman" pitchFamily="18" charset="0"/>
                <a:cs typeface="Times New Roman" pitchFamily="18" charset="0"/>
              </a:rPr>
              <a:t>Poromya và</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Cuspidaria</a:t>
            </a:r>
            <a:r>
              <a:rPr lang="en-US" i="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533400"/>
            <a:ext cx="4472698"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D.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thùy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Scaphopoda</a:t>
            </a:r>
            <a:r>
              <a:rPr lang="en-US" sz="24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5" name="Rectangle 4"/>
          <p:cNvSpPr/>
          <p:nvPr/>
        </p:nvSpPr>
        <p:spPr>
          <a:xfrm>
            <a:off x="457200" y="609600"/>
            <a:ext cx="3962400" cy="5909310"/>
          </a:xfrm>
          <a:prstGeom prst="rect">
            <a:avLst/>
          </a:prstGeom>
        </p:spPr>
        <p:txBody>
          <a:bodyPr wrap="square">
            <a:spAutoFit/>
          </a:bodyPr>
          <a:lstStyle/>
          <a:p>
            <a:endParaRPr lang="en-US" dirty="0" smtClean="0"/>
          </a:p>
          <a:p>
            <a:endParaRPr lang="en-US" dirty="0" smtClean="0"/>
          </a:p>
          <a:p>
            <a:pPr algn="just"/>
            <a:r>
              <a:rPr lang="en-US" dirty="0" smtClean="0"/>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thùy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bùn</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Cơ thể đối xứng 2 bên, vỏ dạng ống nhỏ dần về phía một đầu và thủng cả 2 đầu.</a:t>
            </a:r>
          </a:p>
          <a:p>
            <a:pPr algn="just"/>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lỗ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có dạng thùy (lưỡi xẻng). Đầu kém phát triển, không có mắt, có 2 thùy bên kéo dài,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trên mỗi thùy có nhiều tua bắt mồi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sợi. </a:t>
            </a:r>
            <a:endParaRPr lang="en-US" dirty="0" smtClean="0">
              <a:latin typeface="Times New Roman" pitchFamily="18" charset="0"/>
              <a:cs typeface="Times New Roman" pitchFamily="18" charset="0"/>
            </a:endParaRPr>
          </a:p>
          <a:p>
            <a:pPr algn="just">
              <a:buFontTx/>
              <a:buChar char="-"/>
            </a:pPr>
            <a:r>
              <a:rPr lang="vi-VN" dirty="0" smtClean="0">
                <a:latin typeface="Times New Roman" pitchFamily="18" charset="0"/>
                <a:cs typeface="Times New Roman" pitchFamily="18" charset="0"/>
              </a:rPr>
              <a:t>Xoang miệng có hàm và lưỡi gai. </a:t>
            </a:r>
            <a:endParaRPr lang="en-US" dirty="0" smtClean="0">
              <a:latin typeface="Times New Roman" pitchFamily="18" charset="0"/>
              <a:cs typeface="Times New Roman" pitchFamily="18" charset="0"/>
            </a:endParaRPr>
          </a:p>
          <a:p>
            <a:pPr algn="just">
              <a:buFontTx/>
              <a:buChar char="-"/>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có mang, nhiệm vụ hô hấp do vạt áo đảm nhận. Trao đổi nước qua lỗ nhỏ của ống</a:t>
            </a:r>
          </a:p>
          <a:p>
            <a:pPr algn="just"/>
            <a:r>
              <a:rPr lang="en-US" dirty="0" err="1" smtClean="0">
                <a:latin typeface="Times New Roman" pitchFamily="18" charset="0"/>
                <a:cs typeface="Times New Roman" pitchFamily="18" charset="0"/>
              </a:rPr>
              <a:t>vỏ</a:t>
            </a:r>
            <a:r>
              <a:rPr lang="en-US" dirty="0" smtClean="0">
                <a:latin typeface="Times New Roman" pitchFamily="18" charset="0"/>
                <a:cs typeface="Times New Roman" pitchFamily="18" charset="0"/>
              </a:rPr>
              <a:t>. </a:t>
            </a:r>
          </a:p>
          <a:p>
            <a:pPr algn="just">
              <a:buFontTx/>
              <a:buChar char="-"/>
            </a:pP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xoang bao tim. </a:t>
            </a:r>
            <a:endParaRPr lang="en-US" dirty="0" smtClean="0">
              <a:latin typeface="Times New Roman" pitchFamily="18" charset="0"/>
              <a:cs typeface="Times New Roman" pitchFamily="18" charset="0"/>
            </a:endParaRPr>
          </a:p>
          <a:p>
            <a:pPr algn="just">
              <a:buFontTx/>
              <a:buChar char="-"/>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Hệ thần kinh đầy đủ các hạch như n</a:t>
            </a:r>
            <a:r>
              <a:rPr lang="en-US" dirty="0" smtClean="0">
                <a:latin typeface="Times New Roman" pitchFamily="18" charset="0"/>
                <a:cs typeface="Times New Roman" pitchFamily="18" charset="0"/>
              </a:rPr>
              <a:t>ã</a:t>
            </a:r>
            <a:r>
              <a:rPr lang="vi-VN" dirty="0" smtClean="0">
                <a:latin typeface="Times New Roman" pitchFamily="18" charset="0"/>
                <a:cs typeface="Times New Roman" pitchFamily="18" charset="0"/>
              </a:rPr>
              <a:t>o, hạch bên, hạch chân và hạch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tạng</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Rectangle 5"/>
          <p:cNvSpPr/>
          <p:nvPr/>
        </p:nvSpPr>
        <p:spPr>
          <a:xfrm>
            <a:off x="4343400" y="4876800"/>
            <a:ext cx="4495800" cy="1600438"/>
          </a:xfrm>
          <a:prstGeom prst="rect">
            <a:avLst/>
          </a:prstGeom>
        </p:spPr>
        <p:txBody>
          <a:bodyPr wrap="square">
            <a:spAutoFit/>
          </a:bodyPr>
          <a:lstStyle/>
          <a:p>
            <a:pPr algn="ctr"/>
            <a:r>
              <a:rPr lang="en-US" sz="1400" b="1" dirty="0" err="1" smtClean="0">
                <a:latin typeface="Times New Roman" pitchFamily="18" charset="0"/>
                <a:cs typeface="Times New Roman" pitchFamily="18" charset="0"/>
              </a:rPr>
              <a:t>Lớp</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Chân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thuỳ</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theo</a:t>
            </a:r>
            <a:r>
              <a:rPr lang="en-US" sz="1400" b="1" dirty="0" smtClean="0">
                <a:latin typeface="Times New Roman" pitchFamily="18" charset="0"/>
                <a:cs typeface="Times New Roman" pitchFamily="18" charset="0"/>
              </a:rPr>
              <a:t> Hickman)</a:t>
            </a:r>
          </a:p>
          <a:p>
            <a:pPr algn="ctr"/>
            <a:r>
              <a:rPr lang="vi-VN" sz="1400" dirty="0" smtClean="0">
                <a:latin typeface="Times New Roman" pitchFamily="18" charset="0"/>
                <a:cs typeface="Times New Roman" pitchFamily="18" charset="0"/>
              </a:rPr>
              <a:t>A. </a:t>
            </a:r>
            <a:r>
              <a:rPr lang="vi-VN" sz="1400" i="1" dirty="0" smtClean="0">
                <a:latin typeface="Times New Roman" pitchFamily="18" charset="0"/>
                <a:cs typeface="Times New Roman" pitchFamily="18" charset="0"/>
              </a:rPr>
              <a:t>Dentalium chui vào trong cát; </a:t>
            </a:r>
            <a:endParaRPr lang="en-US" sz="1400" i="1" dirty="0" smtClean="0">
              <a:latin typeface="Times New Roman" pitchFamily="18" charset="0"/>
              <a:cs typeface="Times New Roman" pitchFamily="18" charset="0"/>
            </a:endParaRPr>
          </a:p>
          <a:p>
            <a:pPr algn="ctr"/>
            <a:r>
              <a:rPr lang="vi-VN" sz="1400" i="1" dirty="0" smtClean="0">
                <a:latin typeface="Times New Roman" pitchFamily="18" charset="0"/>
                <a:cs typeface="Times New Roman" pitchFamily="18" charset="0"/>
              </a:rPr>
              <a:t>B Cắt dọc cơ thể của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Dentalium</a:t>
            </a:r>
            <a:r>
              <a:rPr lang="en-US" sz="1400" i="1" dirty="0" smtClean="0">
                <a:latin typeface="Times New Roman" pitchFamily="18" charset="0"/>
                <a:cs typeface="Times New Roman" pitchFamily="18" charset="0"/>
              </a:rPr>
              <a:t> </a:t>
            </a:r>
          </a:p>
          <a:p>
            <a:pPr algn="ctr"/>
            <a:r>
              <a:rPr lang="en-US" sz="1400" dirty="0" smtClean="0">
                <a:latin typeface="Times New Roman" pitchFamily="18" charset="0"/>
                <a:cs typeface="Times New Roman" pitchFamily="18" charset="0"/>
              </a:rPr>
              <a:t>1. </a:t>
            </a:r>
            <a:r>
              <a:rPr lang="en-US" sz="1400" dirty="0" err="1" smtClean="0">
                <a:latin typeface="Times New Roman" pitchFamily="18" charset="0"/>
                <a:cs typeface="Times New Roman" pitchFamily="18" charset="0"/>
              </a:rPr>
              <a:t>Vỏ</a:t>
            </a:r>
            <a:r>
              <a:rPr lang="en-US" sz="1400" dirty="0" smtClean="0">
                <a:latin typeface="Times New Roman" pitchFamily="18" charset="0"/>
                <a:cs typeface="Times New Roman" pitchFamily="18" charset="0"/>
              </a:rPr>
              <a:t>; 2. </a:t>
            </a:r>
            <a:r>
              <a:rPr lang="en-US" sz="1400" dirty="0" err="1" smtClean="0">
                <a:latin typeface="Times New Roman" pitchFamily="18" charset="0"/>
                <a:cs typeface="Times New Roman" pitchFamily="18" charset="0"/>
              </a:rPr>
              <a:t>Áo</a:t>
            </a:r>
            <a:r>
              <a:rPr lang="en-US" sz="1400" dirty="0" smtClean="0">
                <a:latin typeface="Times New Roman" pitchFamily="18" charset="0"/>
                <a:cs typeface="Times New Roman" pitchFamily="18" charset="0"/>
              </a:rPr>
              <a:t>; 3. </a:t>
            </a:r>
            <a:r>
              <a:rPr lang="en-US" sz="1400" dirty="0" err="1" smtClean="0">
                <a:latin typeface="Times New Roman" pitchFamily="18" charset="0"/>
                <a:cs typeface="Times New Roman" pitchFamily="18" charset="0"/>
              </a:rPr>
              <a:t>Hậu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môn</a:t>
            </a:r>
            <a:r>
              <a:rPr lang="en-US" sz="1400" dirty="0" smtClean="0">
                <a:latin typeface="Times New Roman" pitchFamily="18" charset="0"/>
                <a:cs typeface="Times New Roman" pitchFamily="18" charset="0"/>
              </a:rPr>
              <a:t>; 4. </a:t>
            </a:r>
            <a:r>
              <a:rPr lang="en-US" sz="1400" dirty="0" err="1" smtClean="0">
                <a:latin typeface="Times New Roman" pitchFamily="18" charset="0"/>
                <a:cs typeface="Times New Roman" pitchFamily="18" charset="0"/>
              </a:rPr>
              <a:t>Radula</a:t>
            </a:r>
            <a:r>
              <a:rPr lang="en-US" sz="1400" dirty="0" smtClean="0">
                <a:latin typeface="Times New Roman" pitchFamily="18" charset="0"/>
                <a:cs typeface="Times New Roman" pitchFamily="18" charset="0"/>
              </a:rPr>
              <a:t>; 5. </a:t>
            </a:r>
            <a:r>
              <a:rPr lang="en-US" sz="1400" dirty="0" err="1" smtClean="0">
                <a:latin typeface="Times New Roman" pitchFamily="18" charset="0"/>
                <a:cs typeface="Times New Roman" pitchFamily="18" charset="0"/>
              </a:rPr>
              <a:t>Chân</a:t>
            </a:r>
            <a:r>
              <a:rPr lang="en-US" sz="1400" dirty="0" smtClean="0">
                <a:latin typeface="Times New Roman" pitchFamily="18" charset="0"/>
                <a:cs typeface="Times New Roman" pitchFamily="18" charset="0"/>
              </a:rPr>
              <a:t>; </a:t>
            </a:r>
          </a:p>
          <a:p>
            <a:pPr algn="ctr"/>
            <a:r>
              <a:rPr lang="en-US" sz="1400" dirty="0" smtClean="0">
                <a:latin typeface="Times New Roman" pitchFamily="18" charset="0"/>
                <a:cs typeface="Times New Roman" pitchFamily="18" charset="0"/>
              </a:rPr>
              <a:t>6. </a:t>
            </a:r>
            <a:r>
              <a:rPr lang="en-US" sz="1400" dirty="0" err="1" smtClean="0">
                <a:latin typeface="Times New Roman" pitchFamily="18" charset="0"/>
                <a:cs typeface="Times New Roman" pitchFamily="18" charset="0"/>
              </a:rPr>
              <a:t>Tay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bắt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mồi</a:t>
            </a:r>
            <a:r>
              <a:rPr lang="en-US" sz="1400" dirty="0" smtClean="0">
                <a:latin typeface="Times New Roman" pitchFamily="18" charset="0"/>
                <a:cs typeface="Times New Roman" pitchFamily="18" charset="0"/>
              </a:rPr>
              <a:t>; 7. </a:t>
            </a:r>
            <a:r>
              <a:rPr lang="en-US" sz="1400" dirty="0" err="1" smtClean="0">
                <a:latin typeface="Times New Roman" pitchFamily="18" charset="0"/>
                <a:cs typeface="Times New Roman" pitchFamily="18" charset="0"/>
              </a:rPr>
              <a:t>Hạch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chân</a:t>
            </a:r>
            <a:r>
              <a:rPr lang="en-US" sz="1400" dirty="0" smtClean="0">
                <a:latin typeface="Times New Roman" pitchFamily="18" charset="0"/>
                <a:cs typeface="Times New Roman" pitchFamily="18" charset="0"/>
              </a:rPr>
              <a:t>; 8. </a:t>
            </a:r>
            <a:r>
              <a:rPr lang="en-US" sz="1400" dirty="0" err="1" smtClean="0">
                <a:latin typeface="Times New Roman" pitchFamily="18" charset="0"/>
                <a:cs typeface="Times New Roman" pitchFamily="18" charset="0"/>
              </a:rPr>
              <a:t>Miệng</a:t>
            </a:r>
            <a:r>
              <a:rPr lang="en-US" sz="1400" dirty="0" smtClean="0">
                <a:latin typeface="Times New Roman" pitchFamily="18" charset="0"/>
                <a:cs typeface="Times New Roman" pitchFamily="18" charset="0"/>
              </a:rPr>
              <a:t>; 9. </a:t>
            </a:r>
            <a:r>
              <a:rPr lang="en-US" sz="1400" dirty="0" err="1" smtClean="0">
                <a:latin typeface="Times New Roman" pitchFamily="18" charset="0"/>
                <a:cs typeface="Times New Roman" pitchFamily="18" charset="0"/>
              </a:rPr>
              <a:t>Hạch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tâm</a:t>
            </a:r>
            <a:r>
              <a:rPr lang="en-US" sz="1400" dirty="0" smtClean="0">
                <a:latin typeface="Times New Roman" pitchFamily="18" charset="0"/>
                <a:cs typeface="Times New Roman" pitchFamily="18" charset="0"/>
              </a:rPr>
              <a:t>; 10. </a:t>
            </a:r>
            <a:r>
              <a:rPr lang="en-US" sz="1400" dirty="0" err="1" smtClean="0">
                <a:latin typeface="Times New Roman" pitchFamily="18" charset="0"/>
                <a:cs typeface="Times New Roman" pitchFamily="18" charset="0"/>
              </a:rPr>
              <a:t>Hạch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bụng</a:t>
            </a:r>
            <a:r>
              <a:rPr lang="en-US" sz="1400" dirty="0" smtClean="0">
                <a:latin typeface="Times New Roman" pitchFamily="18" charset="0"/>
                <a:cs typeface="Times New Roman" pitchFamily="18" charset="0"/>
              </a:rPr>
              <a:t>; 11. </a:t>
            </a:r>
            <a:r>
              <a:rPr lang="en-US" sz="1400" dirty="0" err="1" smtClean="0">
                <a:latin typeface="Times New Roman" pitchFamily="18" charset="0"/>
                <a:cs typeface="Times New Roman" pitchFamily="18" charset="0"/>
              </a:rPr>
              <a:t>Dạ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dày</a:t>
            </a:r>
            <a:r>
              <a:rPr lang="en-US" sz="1400" dirty="0" smtClean="0">
                <a:latin typeface="Times New Roman" pitchFamily="18" charset="0"/>
                <a:cs typeface="Times New Roman" pitchFamily="18" charset="0"/>
              </a:rPr>
              <a:t>; 12. </a:t>
            </a:r>
            <a:r>
              <a:rPr lang="en-US" sz="1400" dirty="0" err="1" smtClean="0">
                <a:latin typeface="Times New Roman" pitchFamily="18" charset="0"/>
                <a:cs typeface="Times New Roman" pitchFamily="18" charset="0"/>
              </a:rPr>
              <a:t>Thận</a:t>
            </a:r>
            <a:r>
              <a:rPr lang="en-US" sz="1400" dirty="0" smtClean="0">
                <a:latin typeface="Times New Roman" pitchFamily="18" charset="0"/>
                <a:cs typeface="Times New Roman" pitchFamily="18" charset="0"/>
              </a:rPr>
              <a:t>; 13. </a:t>
            </a:r>
            <a:r>
              <a:rPr lang="en-US" sz="1400" dirty="0" err="1" smtClean="0">
                <a:latin typeface="Times New Roman" pitchFamily="18" charset="0"/>
                <a:cs typeface="Times New Roman" pitchFamily="18" charset="0"/>
              </a:rPr>
              <a:t>Tuyến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tiêu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hoá</a:t>
            </a:r>
            <a:r>
              <a:rPr lang="en-US" sz="1400" dirty="0" smtClean="0">
                <a:latin typeface="Times New Roman" pitchFamily="18" charset="0"/>
                <a:cs typeface="Times New Roman" pitchFamily="18" charset="0"/>
              </a:rPr>
              <a:t>; 14. </a:t>
            </a:r>
            <a:r>
              <a:rPr lang="en-US" sz="1400" dirty="0" err="1" smtClean="0">
                <a:latin typeface="Times New Roman" pitchFamily="18" charset="0"/>
                <a:cs typeface="Times New Roman" pitchFamily="18" charset="0"/>
              </a:rPr>
              <a:t>Tuyến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endParaRPr lang="en-US" sz="1400" dirty="0">
              <a:latin typeface="Times New Roman" pitchFamily="18" charset="0"/>
              <a:cs typeface="Times New Roman" pitchFamily="18" charset="0"/>
            </a:endParaRPr>
          </a:p>
        </p:txBody>
      </p:sp>
      <p:pic>
        <p:nvPicPr>
          <p:cNvPr id="214018" name="Picture 2"/>
          <p:cNvPicPr>
            <a:picLocks noChangeAspect="1" noChangeArrowheads="1"/>
          </p:cNvPicPr>
          <p:nvPr/>
        </p:nvPicPr>
        <p:blipFill>
          <a:blip r:embed="rId2"/>
          <a:srcRect/>
          <a:stretch>
            <a:fillRect/>
          </a:stretch>
        </p:blipFill>
        <p:spPr bwMode="auto">
          <a:xfrm>
            <a:off x="4495800" y="1219200"/>
            <a:ext cx="42672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7269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D.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thùy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Scaphopoda</a:t>
            </a:r>
            <a:r>
              <a:rPr lang="en-US" sz="24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5" name="Rectangle 4"/>
          <p:cNvSpPr/>
          <p:nvPr/>
        </p:nvSpPr>
        <p:spPr>
          <a:xfrm>
            <a:off x="685800" y="1295400"/>
            <a:ext cx="7772400" cy="3831818"/>
          </a:xfrm>
          <a:prstGeom prst="rect">
            <a:avLst/>
          </a:prstGeom>
        </p:spPr>
        <p:txBody>
          <a:bodyPr wrap="square">
            <a:spAutoFit/>
          </a:bodyPr>
          <a:lstStyle/>
          <a:p>
            <a:pPr algn="just">
              <a:lnSpc>
                <a:spcPct val="150000"/>
              </a:lnSpc>
              <a:buFontTx/>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sản</a:t>
            </a:r>
            <a:r>
              <a:rPr lang="en-US" dirty="0" smtClean="0">
                <a:latin typeface="Times New Roman" pitchFamily="18" charset="0"/>
                <a:cs typeface="Times New Roman" pitchFamily="18" charset="0"/>
              </a:rPr>
              <a:t> đ</a:t>
            </a:r>
            <a:r>
              <a:rPr lang="vi-VN" dirty="0" smtClean="0">
                <a:latin typeface="Times New Roman" pitchFamily="18" charset="0"/>
                <a:cs typeface="Times New Roman" pitchFamily="18" charset="0"/>
              </a:rPr>
              <a:t>ơn tính, thụ tinh ngoài,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thành ấu trùng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trochophora sau đó chuyển thành ấu trùng veliger giống như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mảnh</a:t>
            </a:r>
            <a:r>
              <a:rPr lang="vi-VN"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đầu có 2 tấm vỏ, sau đó 2 tấm dính với nhau ở mặt bụng và biến đổi thành vỏ dạng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ống của trưởng thành.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Chân thùy vừa có đặc điểm của động vật chân r</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u (ấu trùng có</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2 mảnh vỏ, phần đầu tiêu giảm cùng sơ đồ hệ thần kinh) lại vừa có đặc điểm của chân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bụng (phần thân cao, tuyến sinh dục lẻ, có lưỡi gai...).</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vùng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Việt</a:t>
            </a:r>
            <a:r>
              <a:rPr lang="en-US" dirty="0" smtClean="0">
                <a:latin typeface="Times New Roman" pitchFamily="18" charset="0"/>
                <a:cs typeface="Times New Roman" pitchFamily="18" charset="0"/>
              </a:rPr>
              <a:t> Nam 18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thùy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biến</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vịnh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Dentalium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hexagonum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dài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khoảng</a:t>
            </a:r>
            <a:r>
              <a:rPr lang="en-US" i="1" dirty="0" smtClean="0">
                <a:latin typeface="Times New Roman" pitchFamily="18" charset="0"/>
                <a:cs typeface="Times New Roman" pitchFamily="18" charset="0"/>
              </a:rPr>
              <a:t> 5cm.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685800"/>
            <a:ext cx="455284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r>
              <a:rPr lang="vi-VN" sz="2400" b="1" i="1" dirty="0" smtClean="0"/>
              <a:t>)</a:t>
            </a:r>
            <a:endParaRPr lang="en-US" sz="2800" b="1" dirty="0">
              <a:latin typeface="Times New Roman" pitchFamily="18" charset="0"/>
              <a:cs typeface="Times New Roman" pitchFamily="18" charset="0"/>
            </a:endParaRPr>
          </a:p>
        </p:txBody>
      </p:sp>
      <p:sp>
        <p:nvSpPr>
          <p:cNvPr id="5" name="Rectangle 4"/>
          <p:cNvSpPr/>
          <p:nvPr/>
        </p:nvSpPr>
        <p:spPr>
          <a:xfrm>
            <a:off x="381000" y="1447800"/>
            <a:ext cx="3886200" cy="4600515"/>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Có khoảng 6.000 hiện sống và 7.000 loài hoá thạch. Phần lớn chân đầu bơi giỏi,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sống ở biển.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Cơ thể có đối xứng hai bên. Về đặc điểm cấu tạo có nhiều biến đổi so với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sơ đồ cấu trúc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chung của thân mềm như chân biến đổi thành cơ quan bắt mồi và phễu thoát nước.</a:t>
            </a: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Vỏ chuyển vào trong cơ thể hay tiêu giảm. </a:t>
            </a:r>
            <a:endParaRPr lang="en-US" dirty="0" smtClean="0">
              <a:latin typeface="Times New Roman" pitchFamily="18" charset="0"/>
              <a:cs typeface="Times New Roman" pitchFamily="18" charset="0"/>
            </a:endParaRPr>
          </a:p>
          <a:p>
            <a:endParaRPr lang="en-US" dirty="0"/>
          </a:p>
        </p:txBody>
      </p:sp>
      <p:pic>
        <p:nvPicPr>
          <p:cNvPr id="6" name="Picture 2"/>
          <p:cNvPicPr>
            <a:picLocks noChangeAspect="1" noChangeArrowheads="1"/>
          </p:cNvPicPr>
          <p:nvPr/>
        </p:nvPicPr>
        <p:blipFill>
          <a:blip r:embed="rId2"/>
          <a:srcRect/>
          <a:stretch>
            <a:fillRect/>
          </a:stretch>
        </p:blipFill>
        <p:spPr bwMode="auto">
          <a:xfrm>
            <a:off x="4419600" y="1219200"/>
            <a:ext cx="43434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p:cNvPicPr>
            <a:picLocks noChangeAspect="1" noChangeArrowheads="1"/>
          </p:cNvPicPr>
          <p:nvPr/>
        </p:nvPicPr>
        <p:blipFill>
          <a:blip r:embed="rId2"/>
          <a:srcRect/>
          <a:stretch>
            <a:fillRect/>
          </a:stretch>
        </p:blipFill>
        <p:spPr bwMode="auto">
          <a:xfrm>
            <a:off x="990600" y="384663"/>
            <a:ext cx="7391400" cy="5330337"/>
          </a:xfrm>
          <a:prstGeom prst="rect">
            <a:avLst/>
          </a:prstGeom>
          <a:noFill/>
          <a:ln w="9525">
            <a:noFill/>
            <a:miter lim="800000"/>
            <a:headEnd/>
            <a:tailEnd/>
          </a:ln>
          <a:effectLst/>
        </p:spPr>
      </p:pic>
      <p:sp>
        <p:nvSpPr>
          <p:cNvPr id="3" name="Rectangle 2"/>
          <p:cNvSpPr/>
          <p:nvPr/>
        </p:nvSpPr>
        <p:spPr>
          <a:xfrm>
            <a:off x="685800" y="5638800"/>
            <a:ext cx="8458200" cy="738664"/>
          </a:xfrm>
          <a:prstGeom prst="rect">
            <a:avLst/>
          </a:prstGeom>
        </p:spPr>
        <p:txBody>
          <a:bodyPr wrap="square">
            <a:spAutoFit/>
          </a:bodyPr>
          <a:lstStyle/>
          <a:p>
            <a:pPr algn="ctr"/>
            <a:r>
              <a:rPr lang="vi-VN" sz="1400" b="1" dirty="0" smtClean="0">
                <a:latin typeface="Times New Roman" pitchFamily="18" charset="0"/>
                <a:cs typeface="Times New Roman" pitchFamily="18" charset="0"/>
              </a:rPr>
              <a:t>Một số loài Chân đầu có giá trị kinh tế ở Việt Nam (từ Thái Trần Bái)</a:t>
            </a:r>
          </a:p>
          <a:p>
            <a:pPr algn="ctr"/>
            <a:r>
              <a:rPr lang="en-US" sz="1400" i="1" dirty="0" smtClean="0">
                <a:latin typeface="Times New Roman" pitchFamily="18" charset="0"/>
                <a:cs typeface="Times New Roman" pitchFamily="18" charset="0"/>
              </a:rPr>
              <a:t>A. Sepia </a:t>
            </a:r>
            <a:r>
              <a:rPr lang="en-US" sz="1400" i="1" dirty="0" err="1" smtClean="0">
                <a:latin typeface="Times New Roman" pitchFamily="18" charset="0"/>
                <a:cs typeface="Times New Roman" pitchFamily="18" charset="0"/>
              </a:rPr>
              <a:t>esculata</a:t>
            </a:r>
            <a:r>
              <a:rPr lang="en-US" sz="1400" i="1" dirty="0" smtClean="0">
                <a:latin typeface="Times New Roman" pitchFamily="18" charset="0"/>
                <a:cs typeface="Times New Roman" pitchFamily="18" charset="0"/>
              </a:rPr>
              <a:t>; B. Sepia </a:t>
            </a:r>
            <a:r>
              <a:rPr lang="en-US" sz="1400" i="1" dirty="0" err="1" smtClean="0">
                <a:latin typeface="Times New Roman" pitchFamily="18" charset="0"/>
                <a:cs typeface="Times New Roman" pitchFamily="18" charset="0"/>
              </a:rPr>
              <a:t>latimanus</a:t>
            </a:r>
            <a:r>
              <a:rPr lang="en-US" sz="1400" i="1" dirty="0" smtClean="0">
                <a:latin typeface="Times New Roman" pitchFamily="18" charset="0"/>
                <a:cs typeface="Times New Roman" pitchFamily="18" charset="0"/>
              </a:rPr>
              <a:t>; C. Sepia </a:t>
            </a:r>
            <a:r>
              <a:rPr lang="en-US" sz="1400" i="1" dirty="0" err="1" smtClean="0">
                <a:latin typeface="Times New Roman" pitchFamily="18" charset="0"/>
                <a:cs typeface="Times New Roman" pitchFamily="18" charset="0"/>
              </a:rPr>
              <a:t>licylas</a:t>
            </a:r>
            <a:r>
              <a:rPr lang="en-US" sz="1400" i="1" dirty="0" smtClean="0">
                <a:latin typeface="Times New Roman" pitchFamily="18" charset="0"/>
                <a:cs typeface="Times New Roman" pitchFamily="18" charset="0"/>
              </a:rPr>
              <a:t>; D. </a:t>
            </a:r>
            <a:r>
              <a:rPr lang="en-US" sz="1400" i="1" dirty="0" err="1" smtClean="0">
                <a:latin typeface="Times New Roman" pitchFamily="18" charset="0"/>
                <a:cs typeface="Times New Roman" pitchFamily="18" charset="0"/>
              </a:rPr>
              <a:t>Sepiella</a:t>
            </a:r>
            <a:r>
              <a:rPr lang="en-US" sz="1400" i="1" dirty="0" smtClean="0">
                <a:latin typeface="Times New Roman" pitchFamily="18" charset="0"/>
                <a:cs typeface="Times New Roman" pitchFamily="18" charset="0"/>
              </a:rPr>
              <a:t> japonica; E. </a:t>
            </a:r>
            <a:r>
              <a:rPr lang="en-US" sz="1400" i="1" dirty="0" err="1" smtClean="0">
                <a:latin typeface="Times New Roman" pitchFamily="18" charset="0"/>
                <a:cs typeface="Times New Roman" pitchFamily="18" charset="0"/>
              </a:rPr>
              <a:t>Euprymna</a:t>
            </a:r>
            <a:r>
              <a:rPr lang="en-US" sz="1400" i="1" dirty="0" smtClean="0">
                <a:latin typeface="Times New Roman" pitchFamily="18" charset="0"/>
                <a:cs typeface="Times New Roman" pitchFamily="18" charset="0"/>
              </a:rPr>
              <a:t>; </a:t>
            </a:r>
          </a:p>
          <a:p>
            <a:pPr algn="ctr"/>
            <a:r>
              <a:rPr lang="en-US" sz="1400" i="1" dirty="0" smtClean="0">
                <a:latin typeface="Times New Roman" pitchFamily="18" charset="0"/>
                <a:cs typeface="Times New Roman" pitchFamily="18" charset="0"/>
              </a:rPr>
              <a:t>G. </a:t>
            </a:r>
            <a:r>
              <a:rPr lang="en-US" sz="1400" i="1" dirty="0" err="1" smtClean="0">
                <a:latin typeface="Times New Roman" pitchFamily="18" charset="0"/>
                <a:cs typeface="Times New Roman" pitchFamily="18" charset="0"/>
              </a:rPr>
              <a:t>Sepioteuthis</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lessoniana</a:t>
            </a:r>
            <a:r>
              <a:rPr lang="en-US" sz="1400" i="1" dirty="0" smtClean="0">
                <a:latin typeface="Times New Roman" pitchFamily="18" charset="0"/>
                <a:cs typeface="Times New Roman" pitchFamily="18" charset="0"/>
              </a:rPr>
              <a:t>; H. </a:t>
            </a:r>
            <a:r>
              <a:rPr lang="en-US" sz="1400" i="1" dirty="0" err="1" smtClean="0">
                <a:latin typeface="Times New Roman" pitchFamily="18" charset="0"/>
                <a:cs typeface="Times New Roman" pitchFamily="18" charset="0"/>
              </a:rPr>
              <a:t>Loligo</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chinensis</a:t>
            </a:r>
            <a:r>
              <a:rPr lang="en-US" sz="1400" i="1" dirty="0" smtClean="0">
                <a:latin typeface="Times New Roman" pitchFamily="18" charset="0"/>
                <a:cs typeface="Times New Roman" pitchFamily="18" charset="0"/>
              </a:rPr>
              <a:t>; I. Octopus </a:t>
            </a:r>
            <a:r>
              <a:rPr lang="en-US" sz="1400" i="1" dirty="0" err="1" smtClean="0">
                <a:latin typeface="Times New Roman" pitchFamily="18" charset="0"/>
                <a:cs typeface="Times New Roman" pitchFamily="18" charset="0"/>
              </a:rPr>
              <a:t>ocellatus</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8872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6" name="Rectangle 5"/>
          <p:cNvSpPr/>
          <p:nvPr/>
        </p:nvSpPr>
        <p:spPr>
          <a:xfrm>
            <a:off x="457200" y="1447800"/>
            <a:ext cx="8229600" cy="4081117"/>
          </a:xfrm>
          <a:prstGeom prst="rect">
            <a:avLst/>
          </a:prstGeom>
        </p:spPr>
        <p:txBody>
          <a:bodyPr wrap="square">
            <a:spAutoFit/>
          </a:bodyPr>
          <a:lstStyle/>
          <a:p>
            <a:pPr algn="just">
              <a:lnSpc>
                <a:spcPct val="120000"/>
              </a:lnSpc>
              <a:buFontTx/>
              <a:buChar char="-"/>
            </a:pPr>
            <a:r>
              <a:rPr lang="en-US" dirty="0" smtClean="0">
                <a:latin typeface="Times New Roman" pitchFamily="18" charset="0"/>
                <a:cs typeface="Times New Roman" pitchFamily="18" charset="0"/>
              </a:rPr>
              <a:t> K</a:t>
            </a:r>
            <a:r>
              <a:rPr lang="vi-VN" dirty="0" smtClean="0">
                <a:latin typeface="Times New Roman" pitchFamily="18" charset="0"/>
                <a:cs typeface="Times New Roman" pitchFamily="18" charset="0"/>
              </a:rPr>
              <a:t>ích thước cơ thể trung b</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dài từ 30 - 50cm.</a:t>
            </a:r>
            <a:r>
              <a:rPr lang="en-US" dirty="0" smtClean="0">
                <a:latin typeface="Times New Roman" pitchFamily="18" charset="0"/>
                <a:cs typeface="Times New Roman" pitchFamily="18" charset="0"/>
              </a:rPr>
              <a:t> C</a:t>
            </a:r>
            <a:r>
              <a:rPr lang="vi-VN" dirty="0" smtClean="0">
                <a:latin typeface="Times New Roman" pitchFamily="18" charset="0"/>
                <a:cs typeface="Times New Roman" pitchFamily="18" charset="0"/>
              </a:rPr>
              <a:t>ó những loài đang sống có kích thước cực lớn như </a:t>
            </a:r>
            <a:r>
              <a:rPr lang="vi-VN" i="1" dirty="0" smtClean="0">
                <a:latin typeface="Times New Roman" pitchFamily="18" charset="0"/>
                <a:cs typeface="Times New Roman" pitchFamily="18" charset="0"/>
              </a:rPr>
              <a:t>Architeuthis princeps</a:t>
            </a:r>
            <a:r>
              <a:rPr lang="en-US"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sống ở đáy biển dài tới 18m, riêng xúc tu dài tới 1m, hay loài đ</a:t>
            </a:r>
            <a:r>
              <a:rPr lang="en-US" dirty="0" smtClean="0">
                <a:latin typeface="Times New Roman" pitchFamily="18" charset="0"/>
                <a:cs typeface="Times New Roman" pitchFamily="18" charset="0"/>
              </a:rPr>
              <a:t>ã</a:t>
            </a:r>
            <a:r>
              <a:rPr lang="vi-VN" dirty="0" smtClean="0">
                <a:latin typeface="Times New Roman" pitchFamily="18" charset="0"/>
                <a:cs typeface="Times New Roman" pitchFamily="18" charset="0"/>
              </a:rPr>
              <a:t> hoá thạch</a:t>
            </a:r>
            <a:r>
              <a:rPr lang="en-US" dirty="0" smtClean="0">
                <a:latin typeface="Times New Roman" pitchFamily="18" charset="0"/>
                <a:cs typeface="Times New Roman" pitchFamily="18" charset="0"/>
              </a:rPr>
              <a:t> </a:t>
            </a:r>
            <a:r>
              <a:rPr lang="vi-VN" i="1" dirty="0" smtClean="0">
                <a:latin typeface="Times New Roman" pitchFamily="18" charset="0"/>
                <a:cs typeface="Times New Roman" pitchFamily="18" charset="0"/>
              </a:rPr>
              <a:t>Pachydiscus seppenradensis ở vào kỷ Phấn trắng có đường kính vỏ là 2m.</a:t>
            </a:r>
            <a:endParaRPr lang="en-US" i="1" dirty="0" smtClean="0">
              <a:latin typeface="Times New Roman" pitchFamily="18" charset="0"/>
              <a:cs typeface="Times New Roman" pitchFamily="18" charset="0"/>
            </a:endParaRPr>
          </a:p>
          <a:p>
            <a:pPr algn="just">
              <a:lnSpc>
                <a:spcPct val="120000"/>
              </a:lnSpc>
              <a:buFontTx/>
              <a:buChar char="-"/>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Phần đầu phát triển, có mắt cấu tạo hoàn hảo.</a:t>
            </a:r>
            <a:endParaRPr lang="en-US" dirty="0" smtClean="0">
              <a:latin typeface="Times New Roman" pitchFamily="18" charset="0"/>
              <a:cs typeface="Times New Roman" pitchFamily="18" charset="0"/>
            </a:endParaRPr>
          </a:p>
          <a:p>
            <a:pPr algn="just">
              <a:lnSpc>
                <a:spcPct val="120000"/>
              </a:lnSpc>
              <a:buFontTx/>
              <a:buChar char="-"/>
            </a:pPr>
            <a:r>
              <a:rPr lang="vi-VN" dirty="0" smtClean="0">
                <a:latin typeface="Times New Roman" pitchFamily="18" charset="0"/>
                <a:cs typeface="Times New Roman" pitchFamily="18" charset="0"/>
              </a:rPr>
              <a:t>Chân là phần biến đổi nhiều nhất,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phễu</a:t>
            </a:r>
            <a:r>
              <a:rPr lang="vi-VN" dirty="0" smtClean="0">
                <a:latin typeface="Times New Roman" pitchFamily="18" charset="0"/>
                <a:cs typeface="Times New Roman" pitchFamily="18" charset="0"/>
              </a:rPr>
              <a:t> thông với xoang áo và môi trường ngoài</a:t>
            </a:r>
            <a:r>
              <a:rPr lang="en-US" dirty="0" smtClean="0">
                <a:latin typeface="Times New Roman" pitchFamily="18" charset="0"/>
                <a:cs typeface="Times New Roman" pitchFamily="18" charset="0"/>
              </a:rPr>
              <a:t>.</a:t>
            </a:r>
          </a:p>
          <a:p>
            <a:pPr algn="just">
              <a:lnSpc>
                <a:spcPct val="120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8 </a:t>
            </a:r>
            <a:r>
              <a:rPr lang="en-US" dirty="0" err="1" smtClean="0">
                <a:latin typeface="Times New Roman" pitchFamily="18" charset="0"/>
                <a:cs typeface="Times New Roman" pitchFamily="18" charset="0"/>
              </a:rPr>
              <a:t>tua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tay</a:t>
            </a:r>
            <a:r>
              <a:rPr lang="en-US" dirty="0" smtClean="0">
                <a:latin typeface="Times New Roman" pitchFamily="18" charset="0"/>
                <a:cs typeface="Times New Roman" pitchFamily="18" charset="0"/>
              </a:rPr>
              <a:t> </a:t>
            </a:r>
          </a:p>
          <a:p>
            <a:pPr algn="just">
              <a:lnSpc>
                <a:spcPct val="120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phủ</a:t>
            </a:r>
            <a:r>
              <a:rPr lang="en-US" dirty="0" smtClean="0">
                <a:latin typeface="Times New Roman" pitchFamily="18" charset="0"/>
                <a:cs typeface="Times New Roman" pitchFamily="18" charset="0"/>
              </a:rPr>
              <a:t>: 8 </a:t>
            </a:r>
            <a:r>
              <a:rPr lang="en-US" dirty="0" err="1" smtClean="0">
                <a:latin typeface="Times New Roman" pitchFamily="18" charset="0"/>
                <a:cs typeface="Times New Roman" pitchFamily="18" charset="0"/>
              </a:rPr>
              <a:t>tay</a:t>
            </a:r>
            <a:endParaRPr lang="en-US" dirty="0" smtClean="0">
              <a:latin typeface="Times New Roman" pitchFamily="18" charset="0"/>
              <a:cs typeface="Times New Roman" pitchFamily="18" charset="0"/>
            </a:endParaRPr>
          </a:p>
          <a:p>
            <a:pPr algn="just">
              <a:lnSpc>
                <a:spcPct val="120000"/>
              </a:lnSpc>
            </a:pPr>
            <a:r>
              <a:rPr lang="en-US"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Tua</a:t>
            </a:r>
            <a:r>
              <a:rPr lang="en-US" b="1" i="1"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có nhiều giác bám ở mặt trong, là 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endParaRPr lang="en-US" dirty="0" smtClean="0">
              <a:latin typeface="Times New Roman" pitchFamily="18" charset="0"/>
              <a:cs typeface="Times New Roman" pitchFamily="18" charset="0"/>
            </a:endParaRPr>
          </a:p>
          <a:p>
            <a:pPr algn="just">
              <a:lnSpc>
                <a:spcPct val="120000"/>
              </a:lnSpc>
            </a:pPr>
            <a:r>
              <a:rPr lang="en-US"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Phễu</a:t>
            </a:r>
            <a:r>
              <a:rPr lang="vi-VN" dirty="0" smtClean="0">
                <a:latin typeface="Times New Roman" pitchFamily="18" charset="0"/>
                <a:cs typeface="Times New Roman" pitchFamily="18" charset="0"/>
              </a:rPr>
              <a:t> là một ống kín, miệng phễu hướng vào</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xoang áo và đáy phễu hướng ra ngoài. Đáy phễu có khả năng đổi hướng giúp chúng</a:t>
            </a:r>
            <a:r>
              <a:rPr lang="en-US"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đổi chiều khi di chuyển.</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23" name="Picture 7"/>
          <p:cNvPicPr>
            <a:picLocks noChangeAspect="1" noChangeArrowheads="1"/>
          </p:cNvPicPr>
          <p:nvPr/>
        </p:nvPicPr>
        <p:blipFill>
          <a:blip r:embed="rId2"/>
          <a:srcRect/>
          <a:stretch>
            <a:fillRect/>
          </a:stretch>
        </p:blipFill>
        <p:spPr bwMode="auto">
          <a:xfrm>
            <a:off x="381000" y="3733800"/>
            <a:ext cx="5105400" cy="2667000"/>
          </a:xfrm>
          <a:prstGeom prst="rect">
            <a:avLst/>
          </a:prstGeom>
          <a:noFill/>
          <a:ln w="9525">
            <a:noFill/>
            <a:miter lim="800000"/>
            <a:headEnd/>
            <a:tailEnd/>
          </a:ln>
          <a:effectLst/>
        </p:spPr>
      </p:pic>
      <p:sp>
        <p:nvSpPr>
          <p:cNvPr id="8" name="Rectangle 7"/>
          <p:cNvSpPr/>
          <p:nvPr/>
        </p:nvSpPr>
        <p:spPr>
          <a:xfrm>
            <a:off x="6324600" y="4953000"/>
            <a:ext cx="1165705" cy="369332"/>
          </a:xfrm>
          <a:prstGeom prst="rect">
            <a:avLst/>
          </a:prstGeom>
        </p:spPr>
        <p:txBody>
          <a:bodyPr wrap="none">
            <a:spAutoFit/>
          </a:bodyPr>
          <a:lstStyle/>
          <a:p>
            <a:pPr algn="ctr"/>
            <a:r>
              <a:rPr lang="en-US" b="1" dirty="0" err="1" smtClean="0">
                <a:latin typeface="Times New Roman" pitchFamily="18" charset="0"/>
                <a:cs typeface="Times New Roman" pitchFamily="18" charset="0"/>
              </a:rPr>
              <a:t>Bạch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tuộc</a:t>
            </a:r>
            <a:endParaRPr lang="en-US" b="1" i="1" dirty="0">
              <a:latin typeface="Times New Roman" pitchFamily="18" charset="0"/>
              <a:cs typeface="Times New Roman" pitchFamily="18" charset="0"/>
            </a:endParaRPr>
          </a:p>
        </p:txBody>
      </p:sp>
      <p:pic>
        <p:nvPicPr>
          <p:cNvPr id="239625" name="Picture 9"/>
          <p:cNvPicPr>
            <a:picLocks noChangeAspect="1" noChangeArrowheads="1"/>
          </p:cNvPicPr>
          <p:nvPr/>
        </p:nvPicPr>
        <p:blipFill>
          <a:blip r:embed="rId3"/>
          <a:srcRect/>
          <a:stretch>
            <a:fillRect/>
          </a:stretch>
        </p:blipFill>
        <p:spPr bwMode="auto">
          <a:xfrm>
            <a:off x="3124200" y="381000"/>
            <a:ext cx="5667375" cy="3312177"/>
          </a:xfrm>
          <a:prstGeom prst="rect">
            <a:avLst/>
          </a:prstGeom>
          <a:noFill/>
          <a:ln w="9525">
            <a:noFill/>
            <a:miter lim="800000"/>
            <a:headEnd/>
            <a:tailEnd/>
          </a:ln>
          <a:effectLst/>
        </p:spPr>
      </p:pic>
      <p:sp>
        <p:nvSpPr>
          <p:cNvPr id="11" name="Rectangle 10"/>
          <p:cNvSpPr/>
          <p:nvPr/>
        </p:nvSpPr>
        <p:spPr>
          <a:xfrm>
            <a:off x="1143000" y="1981200"/>
            <a:ext cx="1059907" cy="369332"/>
          </a:xfrm>
          <a:prstGeom prst="rect">
            <a:avLst/>
          </a:prstGeom>
        </p:spPr>
        <p:txBody>
          <a:bodyPr wrap="none">
            <a:spAutoFit/>
          </a:bodyPr>
          <a:lstStyle/>
          <a:p>
            <a:pPr algn="ctr"/>
            <a:r>
              <a:rPr lang="en-US" b="1" dirty="0" err="1" smtClean="0">
                <a:latin typeface="Times New Roman" pitchFamily="18" charset="0"/>
                <a:cs typeface="Times New Roman" pitchFamily="18" charset="0"/>
              </a:rPr>
              <a:t>Mực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ống</a:t>
            </a:r>
            <a:endParaRPr lang="en-US" b="1" i="1"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8872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914400" y="1752600"/>
            <a:ext cx="7391400" cy="3370153"/>
          </a:xfrm>
          <a:prstGeom prst="rect">
            <a:avLst/>
          </a:prstGeom>
        </p:spPr>
        <p:txBody>
          <a:bodyPr wrap="square">
            <a:spAutoFit/>
          </a:bodyPr>
          <a:lstStyle/>
          <a:p>
            <a:pPr algn="just">
              <a:lnSpc>
                <a:spcPct val="150000"/>
              </a:lnSpc>
              <a:buFontTx/>
              <a:buChar char="-"/>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Thân của động vật chân đầu kéo dài theo hướng lưng - bụng và chứa xoang áo</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phía dưới.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Xoang áo là một túi kín, bờ trước của vạt áo ép lên phía trước mặt bụng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của thân, làm thành khe áo.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Trên mặt khe áo có 2 vết l</a:t>
            </a:r>
            <a:r>
              <a:rPr lang="en-US" dirty="0" smtClean="0">
                <a:latin typeface="Times New Roman" pitchFamily="18" charset="0"/>
                <a:cs typeface="Times New Roman" pitchFamily="18" charset="0"/>
              </a:rPr>
              <a:t>õ</a:t>
            </a:r>
            <a:r>
              <a:rPr lang="vi-VN" dirty="0" smtClean="0">
                <a:latin typeface="Times New Roman" pitchFamily="18" charset="0"/>
                <a:cs typeface="Times New Roman" pitchFamily="18" charset="0"/>
              </a:rPr>
              <a:t>m tương ứng với 2 gờ sụn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sụn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khớp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vết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lõm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thông với ngoài qua phễu. </a:t>
            </a:r>
            <a:endParaRPr lang="en-US" dirty="0" smtClean="0">
              <a:latin typeface="Times New Roman" pitchFamily="18" charset="0"/>
              <a:cs typeface="Times New Roman" pitchFamily="18" charset="0"/>
            </a:endParaRPr>
          </a:p>
          <a:p>
            <a:pPr algn="just">
              <a:lnSpc>
                <a:spcPct val="15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Nước từ xoang áo qua khe áo và được tống ra ngoài qua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phễu</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8872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pic>
        <p:nvPicPr>
          <p:cNvPr id="241666" name="Picture 2"/>
          <p:cNvPicPr>
            <a:picLocks noChangeAspect="1" noChangeArrowheads="1"/>
          </p:cNvPicPr>
          <p:nvPr/>
        </p:nvPicPr>
        <p:blipFill>
          <a:blip r:embed="rId2"/>
          <a:srcRect/>
          <a:stretch>
            <a:fillRect/>
          </a:stretch>
        </p:blipFill>
        <p:spPr bwMode="auto">
          <a:xfrm>
            <a:off x="381000" y="1524000"/>
            <a:ext cx="3962400" cy="3886200"/>
          </a:xfrm>
          <a:prstGeom prst="rect">
            <a:avLst/>
          </a:prstGeom>
          <a:noFill/>
          <a:ln w="9525">
            <a:noFill/>
            <a:miter lim="800000"/>
            <a:headEnd/>
            <a:tailEnd/>
          </a:ln>
          <a:effectLst/>
        </p:spPr>
      </p:pic>
      <p:pic>
        <p:nvPicPr>
          <p:cNvPr id="241667" name="Picture 3"/>
          <p:cNvPicPr>
            <a:picLocks noChangeAspect="1" noChangeArrowheads="1"/>
          </p:cNvPicPr>
          <p:nvPr/>
        </p:nvPicPr>
        <p:blipFill>
          <a:blip r:embed="rId3"/>
          <a:srcRect/>
          <a:stretch>
            <a:fillRect/>
          </a:stretch>
        </p:blipFill>
        <p:spPr bwMode="auto">
          <a:xfrm>
            <a:off x="4572000" y="1524000"/>
            <a:ext cx="4114800" cy="3886200"/>
          </a:xfrm>
          <a:prstGeom prst="rect">
            <a:avLst/>
          </a:prstGeom>
          <a:noFill/>
          <a:ln w="9525">
            <a:noFill/>
            <a:miter lim="800000"/>
            <a:headEnd/>
            <a:tailEnd/>
          </a:ln>
          <a:effectLst/>
        </p:spPr>
      </p:pic>
      <p:sp>
        <p:nvSpPr>
          <p:cNvPr id="7" name="Rectangle 6"/>
          <p:cNvSpPr/>
          <p:nvPr/>
        </p:nvSpPr>
        <p:spPr>
          <a:xfrm>
            <a:off x="3733800" y="5562600"/>
            <a:ext cx="1941557" cy="369332"/>
          </a:xfrm>
          <a:prstGeom prst="rect">
            <a:avLst/>
          </a:prstGeom>
        </p:spPr>
        <p:txBody>
          <a:bodyPr wrap="none">
            <a:spAutoFit/>
          </a:bodyPr>
          <a:lstStyle/>
          <a:p>
            <a:r>
              <a:rPr lang="en-US" b="1" dirty="0" err="1" smtClean="0">
                <a:latin typeface="Times New Roman" pitchFamily="18" charset="0"/>
                <a:cs typeface="Times New Roman" pitchFamily="18" charset="0"/>
              </a:rPr>
              <a:t>Cấu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nội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quan</a:t>
            </a:r>
            <a:r>
              <a:rPr lang="en-US" b="1" dirty="0" smtClean="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8872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457200" y="1371600"/>
            <a:ext cx="8229600" cy="4680127"/>
          </a:xfrm>
          <a:prstGeom prst="rect">
            <a:avLst/>
          </a:prstGeom>
        </p:spPr>
        <p:txBody>
          <a:bodyPr wrap="square">
            <a:spAutoFit/>
          </a:bodyPr>
          <a:lstStyle/>
          <a:p>
            <a:pPr algn="just">
              <a:lnSpc>
                <a:spcPct val="125000"/>
              </a:lnSpc>
              <a:buFontTx/>
              <a:buChar char="-"/>
            </a:pPr>
            <a:r>
              <a:rPr lang="vi-VN" sz="1600" b="1" dirty="0" smtClean="0">
                <a:latin typeface="Times New Roman" pitchFamily="18" charset="0"/>
                <a:cs typeface="Times New Roman" pitchFamily="18" charset="0"/>
              </a:rPr>
              <a:t>Hệ tiêu hoá: </a:t>
            </a:r>
            <a:r>
              <a:rPr lang="vi-VN" sz="1600" dirty="0" smtClean="0">
                <a:latin typeface="Times New Roman" pitchFamily="18" charset="0"/>
                <a:cs typeface="Times New Roman" pitchFamily="18" charset="0"/>
              </a:rPr>
              <a:t>Động vật chân đầu là nhóm bắt mồi rất tích cực.</a:t>
            </a:r>
            <a:r>
              <a:rPr lang="en-US" sz="1600" dirty="0" smtClean="0">
                <a:latin typeface="Times New Roman" pitchFamily="18" charset="0"/>
                <a:cs typeface="Times New Roman" pitchFamily="18" charset="0"/>
              </a:rPr>
              <a:t> </a:t>
            </a:r>
          </a:p>
          <a:p>
            <a:pPr algn="just">
              <a:lnSpc>
                <a:spcPct val="125000"/>
              </a:lnSpc>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hóa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gồm</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miệng nằm giữa các gốc tua bám rồi đến hàn</a:t>
            </a:r>
            <a:r>
              <a:rPr lang="en-US" sz="1600" dirty="0" smtClean="0">
                <a:latin typeface="Times New Roman" pitchFamily="18" charset="0"/>
                <a:cs typeface="Times New Roman" pitchFamily="18" charset="0"/>
              </a:rPr>
              <a:t>h</a:t>
            </a:r>
            <a:r>
              <a:rPr lang="vi-VN" sz="1600" dirty="0" smtClean="0">
                <a:latin typeface="Times New Roman" pitchFamily="18" charset="0"/>
                <a:cs typeface="Times New Roman" pitchFamily="18" charset="0"/>
              </a:rPr>
              <a:t> miệng, thực quản, diều, dạ dày, manh tràng xoắn, ruột giữa, ruột thẳng và cuối cùng là hậu môn</a:t>
            </a:r>
            <a:r>
              <a:rPr lang="en-US" sz="1600" dirty="0" smtClean="0">
                <a:latin typeface="Times New Roman" pitchFamily="18" charset="0"/>
                <a:cs typeface="Times New Roman" pitchFamily="18" charset="0"/>
              </a:rPr>
              <a:t>.</a:t>
            </a:r>
          </a:p>
          <a:p>
            <a:pPr algn="just">
              <a:lnSpc>
                <a:spcPct val="125000"/>
              </a:lnSpc>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Tuyến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hóa</a:t>
            </a:r>
            <a:r>
              <a:rPr lang="en-US" sz="1600" dirty="0" smtClean="0">
                <a:latin typeface="Times New Roman" pitchFamily="18" charset="0"/>
                <a:cs typeface="Times New Roman" pitchFamily="18" charset="0"/>
              </a:rPr>
              <a:t>:</a:t>
            </a:r>
          </a:p>
          <a:p>
            <a:pPr algn="just">
              <a:lnSpc>
                <a:spcPct val="125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Đôi tuyến nước bọt trên cùng với ống dẫn ngắn nằm ở mặt lưng hành miệng phân bố về hai bên, chỗ thực quản nối liền với hành miệng.</a:t>
            </a:r>
          </a:p>
          <a:p>
            <a:pPr algn="just">
              <a:lnSpc>
                <a:spcPct val="125000"/>
              </a:lnSpc>
            </a:pPr>
            <a:r>
              <a:rPr lang="vi-VN"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Đôi tuyến nước bọt dưới nằm ở hai bên túi chứa của diều. Từ đôi tuyến này có hai ống dẫn nhỏ, sau chập lại với nhau thành một ống dẫn chung dài, chạy lên phía trước và đổ vào phía sau của hành miệng, ở mặt bụng. </a:t>
            </a:r>
          </a:p>
          <a:p>
            <a:pPr algn="just">
              <a:lnSpc>
                <a:spcPct val="125000"/>
              </a:lnSpc>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Tuyến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lớn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với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ống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dẫn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ngắn</a:t>
            </a:r>
            <a:r>
              <a:rPr lang="en-US" sz="1600" dirty="0" smtClean="0">
                <a:latin typeface="Times New Roman" pitchFamily="18" charset="0"/>
                <a:cs typeface="Times New Roman" pitchFamily="18" charset="0"/>
              </a:rPr>
              <a:t>. </a:t>
            </a:r>
          </a:p>
          <a:p>
            <a:pPr algn="just">
              <a:lnSpc>
                <a:spcPct val="125000"/>
              </a:lnSpc>
            </a:pPr>
            <a:r>
              <a:rPr lang="vi-VN"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Tuyến tụy nhỏ, nằm ở phía sau gan và đổ chung vào hai ống dẫn của gan tạo thành hai ống dẫn chung gan - tụy nằm ôm hai bên ruột, rồi chập lại với nhau cùng đổ vào manh tràng xoắn. </a:t>
            </a:r>
            <a:endParaRPr lang="en-US" sz="1600" dirty="0" smtClean="0">
              <a:latin typeface="Times New Roman" pitchFamily="18" charset="0"/>
              <a:cs typeface="Times New Roman" pitchFamily="18" charset="0"/>
            </a:endParaRPr>
          </a:p>
          <a:p>
            <a:pPr algn="just">
              <a:lnSpc>
                <a:spcPct val="125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Động vật chân đầu có tuyến mực ở vào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cuối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trực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tràng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ngoại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ốc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vũ</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gặp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nguy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hiểm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chúng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tiết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mực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màu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đen tạo thành vùng tối quanh cơ thể để che mắt kẻ thù. Mặt khác bản chất alcaloid</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của chất mực làm tê liệt các cơ quan thần kinh và cảm giác của kẻ thù.</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838200"/>
          </a:xfrm>
        </p:spPr>
        <p:txBody>
          <a:bodyPr>
            <a:normAutofit/>
          </a:bodyPr>
          <a:lstStyle/>
          <a:p>
            <a:r>
              <a:rPr lang="en-US" sz="2800" dirty="0" smtClean="0">
                <a:solidFill>
                  <a:schemeClr val="tx1"/>
                </a:solidFill>
                <a:latin typeface="Times New Roman" pitchFamily="18" charset="0"/>
                <a:cs typeface="Times New Roman" pitchFamily="18" charset="0"/>
              </a:rPr>
              <a:t>3.2.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đặc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trúc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thể</a:t>
            </a:r>
            <a:endParaRPr lang="en-US" sz="2800" dirty="0">
              <a:solidFill>
                <a:schemeClr val="tx1"/>
              </a:solidFill>
              <a:latin typeface="Times New Roman" pitchFamily="18" charset="0"/>
              <a:cs typeface="Times New Roman" pitchFamily="18" charset="0"/>
            </a:endParaRPr>
          </a:p>
        </p:txBody>
      </p:sp>
      <p:sp>
        <p:nvSpPr>
          <p:cNvPr id="4" name="Rectangle 3"/>
          <p:cNvSpPr/>
          <p:nvPr/>
        </p:nvSpPr>
        <p:spPr>
          <a:xfrm>
            <a:off x="457200" y="1371600"/>
            <a:ext cx="3886200" cy="4378506"/>
          </a:xfrm>
          <a:prstGeom prst="rect">
            <a:avLst/>
          </a:prstGeom>
        </p:spPr>
        <p:txBody>
          <a:bodyPr wrap="square">
            <a:spAutoFit/>
          </a:bodyPr>
          <a:lstStyle/>
          <a:p>
            <a:pPr algn="just">
              <a:lnSpc>
                <a:spcPct val="135000"/>
              </a:lnSpc>
            </a:pPr>
            <a:r>
              <a:rPr lang="vi-VN" sz="1600" dirty="0" smtClean="0">
                <a:latin typeface="Times New Roman" pitchFamily="18" charset="0"/>
                <a:cs typeface="Times New Roman" pitchFamily="18" charset="0"/>
              </a:rPr>
              <a:t>Lưỡi gai (lưỡi bào - radula) là cấu trúc đặc trưng của động vật thân mềm, cấu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tạo là một khối kitin hay prôtein lát thành dưới của thực quản, mặt trên lưỡi gai có</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nhiều d</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y răng kitin. </a:t>
            </a:r>
            <a:endParaRPr lang="en-US" sz="1600" dirty="0" smtClean="0">
              <a:latin typeface="Times New Roman" pitchFamily="18" charset="0"/>
              <a:cs typeface="Times New Roman" pitchFamily="18" charset="0"/>
            </a:endParaRPr>
          </a:p>
          <a:p>
            <a:pPr algn="just">
              <a:lnSpc>
                <a:spcPct val="135000"/>
              </a:lnSpc>
            </a:pPr>
            <a:r>
              <a:rPr lang="vi-VN" sz="1600" dirty="0" smtClean="0">
                <a:latin typeface="Times New Roman" pitchFamily="18" charset="0"/>
                <a:cs typeface="Times New Roman" pitchFamily="18" charset="0"/>
              </a:rPr>
              <a:t>Phần gốc của lưỡi gai có các tế bào sinh ra phần lưỡi gai khi bị</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bào m</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do quá tr</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tiêu hoá. </a:t>
            </a:r>
            <a:endParaRPr lang="en-US" sz="1600" dirty="0" smtClean="0">
              <a:latin typeface="Times New Roman" pitchFamily="18" charset="0"/>
              <a:cs typeface="Times New Roman" pitchFamily="18" charset="0"/>
            </a:endParaRPr>
          </a:p>
          <a:p>
            <a:pPr algn="just">
              <a:lnSpc>
                <a:spcPct val="135000"/>
              </a:lnSpc>
            </a:pPr>
            <a:r>
              <a:rPr lang="vi-VN" sz="1600" dirty="0" smtClean="0">
                <a:latin typeface="Times New Roman" pitchFamily="18" charset="0"/>
                <a:cs typeface="Times New Roman" pitchFamily="18" charset="0"/>
              </a:rPr>
              <a:t>Hoạt động của lưỡi gai được điều khiển bởi các</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chùm cơ co và duỗi và lưỡi gai có thể th</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 ra ngoài cạo và cuốn thức ăn là thực vật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vào miệng. Sự sắp xếp của các gai trên lưỡi gai là đặc điểm chẩn loại quan trọng</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4343400" y="1219200"/>
            <a:ext cx="4343400" cy="3048000"/>
          </a:xfrm>
          <a:prstGeom prst="rect">
            <a:avLst/>
          </a:prstGeom>
          <a:noFill/>
          <a:ln w="9525">
            <a:noFill/>
            <a:miter lim="800000"/>
            <a:headEnd/>
            <a:tailEnd/>
          </a:ln>
          <a:effectLst/>
        </p:spPr>
      </p:pic>
      <p:sp>
        <p:nvSpPr>
          <p:cNvPr id="5" name="Rectangle 4"/>
          <p:cNvSpPr/>
          <p:nvPr/>
        </p:nvSpPr>
        <p:spPr>
          <a:xfrm>
            <a:off x="4343400" y="4267200"/>
            <a:ext cx="4267200" cy="1477328"/>
          </a:xfrm>
          <a:prstGeom prst="rect">
            <a:avLst/>
          </a:prstGeom>
        </p:spPr>
        <p:txBody>
          <a:bodyPr wrap="square">
            <a:spAutoFit/>
          </a:bodyPr>
          <a:lstStyle/>
          <a:p>
            <a:pPr algn="ct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kiểu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lưỡi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bào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radula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b="1" dirty="0" smtClean="0">
                <a:latin typeface="Times New Roman" pitchFamily="18" charset="0"/>
                <a:cs typeface="Times New Roman" pitchFamily="18" charset="0"/>
              </a:rPr>
              <a:t> Hickman)</a:t>
            </a:r>
          </a:p>
          <a:p>
            <a:pPr algn="ctr"/>
            <a:r>
              <a:rPr lang="en-US" dirty="0" smtClean="0">
                <a:latin typeface="Times New Roman" pitchFamily="18" charset="0"/>
                <a:cs typeface="Times New Roman" pitchFamily="18" charset="0"/>
              </a:rPr>
              <a:t>A. </a:t>
            </a:r>
            <a:r>
              <a:rPr lang="en-US" i="1" dirty="0" err="1" smtClean="0">
                <a:latin typeface="Times New Roman" pitchFamily="18" charset="0"/>
                <a:cs typeface="Times New Roman" pitchFamily="18" charset="0"/>
              </a:rPr>
              <a:t>Busycon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carica</a:t>
            </a:r>
            <a:r>
              <a:rPr lang="en-US" dirty="0" smtClean="0">
                <a:latin typeface="Times New Roman" pitchFamily="18" charset="0"/>
                <a:cs typeface="Times New Roman" pitchFamily="18" charset="0"/>
              </a:rPr>
              <a:t>; B. </a:t>
            </a:r>
            <a:r>
              <a:rPr lang="en-US" i="1" dirty="0" smtClean="0">
                <a:latin typeface="Times New Roman" pitchFamily="18" charset="0"/>
                <a:cs typeface="Times New Roman" pitchFamily="18" charset="0"/>
              </a:rPr>
              <a:t>Murex </a:t>
            </a:r>
            <a:r>
              <a:rPr lang="en-US" i="1" dirty="0" err="1" smtClean="0">
                <a:latin typeface="Times New Roman" pitchFamily="18" charset="0"/>
                <a:cs typeface="Times New Roman" pitchFamily="18" charset="0"/>
              </a:rPr>
              <a:t>regius</a:t>
            </a:r>
            <a:r>
              <a:rPr lang="en-US"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C. </a:t>
            </a:r>
            <a:r>
              <a:rPr lang="en-US" i="1" dirty="0" err="1" smtClean="0">
                <a:latin typeface="Times New Roman" pitchFamily="18" charset="0"/>
                <a:cs typeface="Times New Roman" pitchFamily="18" charset="0"/>
              </a:rPr>
              <a:t>Cypraea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tigris</a:t>
            </a:r>
            <a:r>
              <a:rPr lang="en-US" dirty="0" smtClean="0">
                <a:latin typeface="Times New Roman" pitchFamily="18" charset="0"/>
                <a:cs typeface="Times New Roman" pitchFamily="18" charset="0"/>
              </a:rPr>
              <a:t>; D. </a:t>
            </a:r>
            <a:r>
              <a:rPr lang="en-US" i="1" dirty="0" err="1" smtClean="0">
                <a:latin typeface="Times New Roman" pitchFamily="18" charset="0"/>
                <a:cs typeface="Times New Roman" pitchFamily="18" charset="0"/>
              </a:rPr>
              <a:t>Elysia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viridis</a:t>
            </a:r>
            <a:r>
              <a:rPr lang="en-US"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E. </a:t>
            </a:r>
            <a:r>
              <a:rPr lang="en-US" i="1" dirty="0" err="1" smtClean="0">
                <a:latin typeface="Times New Roman" pitchFamily="18" charset="0"/>
                <a:cs typeface="Times New Roman" pitchFamily="18" charset="0"/>
              </a:rPr>
              <a:t>Scephender</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lygnarus</a:t>
            </a:r>
            <a:endParaRPr lang="en-US"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8872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609600" y="1524000"/>
            <a:ext cx="8077200" cy="4017510"/>
          </a:xfrm>
          <a:prstGeom prst="rect">
            <a:avLst/>
          </a:prstGeom>
        </p:spPr>
        <p:txBody>
          <a:bodyPr wrap="square">
            <a:spAutoFit/>
          </a:bodyPr>
          <a:lstStyle/>
          <a:p>
            <a:pPr algn="just">
              <a:lnSpc>
                <a:spcPct val="130000"/>
              </a:lnSpc>
              <a:buFontTx/>
              <a:buChar char="-"/>
            </a:pPr>
            <a:r>
              <a:rPr lang="vi-VN" b="1" dirty="0" smtClean="0">
                <a:latin typeface="Times New Roman" pitchFamily="18" charset="0"/>
                <a:cs typeface="Times New Roman" pitchFamily="18" charset="0"/>
              </a:rPr>
              <a:t>Hệ tuần hoàn</a:t>
            </a:r>
            <a:r>
              <a:rPr lang="vi-VN"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Tim của động vật chân đầu có 1 tâm thất và 2 tâm nhĩ (ở nhóm</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Hai mang) hay 2 tâm thất và 2 tâm nhĩ (ở nhóm Bốn mang). </a:t>
            </a:r>
            <a:endParaRPr lang="en-US" dirty="0" smtClean="0">
              <a:latin typeface="Times New Roman" pitchFamily="18" charset="0"/>
              <a:cs typeface="Times New Roman" pitchFamily="18" charset="0"/>
            </a:endParaRP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Trước và sau tâm thất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xuất phát động mạch chủ trước và động mạch chủ sau. Động mạch chủ trước chạy</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dọc thực quản rồi phân nhánh tới đầu và tua đầu, động mạch chủ sau đưa máu tới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ruột và cơ quan sinh dục. </a:t>
            </a:r>
            <a:endParaRPr lang="en-US" dirty="0" smtClean="0">
              <a:latin typeface="Times New Roman" pitchFamily="18" charset="0"/>
              <a:cs typeface="Times New Roman" pitchFamily="18" charset="0"/>
            </a:endParaRP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Động mạch</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chia thành mạng mao quản. Máu từ động mạch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vào hệ mao quản hay khe hổng vào tĩnh mạch. Máu qua tĩnh mạch đầu vào tĩnh mạch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lớn rồi phân thành 2 hay 4 nhánh (tùy nhóm) đến mang. </a:t>
            </a:r>
            <a:endParaRPr lang="en-US" dirty="0" smtClean="0">
              <a:latin typeface="Times New Roman" pitchFamily="18" charset="0"/>
              <a:cs typeface="Times New Roman" pitchFamily="18" charset="0"/>
            </a:endParaRPr>
          </a:p>
          <a:p>
            <a:pPr algn="just">
              <a:lnSpc>
                <a:spcPct val="130000"/>
              </a:lnSpc>
            </a:pPr>
            <a:r>
              <a:rPr lang="vi-VN" dirty="0" smtClean="0">
                <a:latin typeface="Times New Roman" pitchFamily="18" charset="0"/>
                <a:cs typeface="Times New Roman" pitchFamily="18" charset="0"/>
              </a:rPr>
              <a:t>Như vậy hệ tuần hoàn của</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chân đầu là gần kín và là một đặc điểm sai khác quan trọng so với các động vật thân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mềm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p:cNvPicPr>
            <a:picLocks noChangeAspect="1" noChangeArrowheads="1"/>
          </p:cNvPicPr>
          <p:nvPr/>
        </p:nvPicPr>
        <p:blipFill>
          <a:blip r:embed="rId2"/>
          <a:srcRect/>
          <a:stretch>
            <a:fillRect/>
          </a:stretch>
        </p:blipFill>
        <p:spPr bwMode="auto">
          <a:xfrm>
            <a:off x="2133600" y="609600"/>
            <a:ext cx="4748842" cy="3886200"/>
          </a:xfrm>
          <a:prstGeom prst="rect">
            <a:avLst/>
          </a:prstGeom>
          <a:noFill/>
          <a:ln w="9525">
            <a:noFill/>
            <a:miter lim="800000"/>
            <a:headEnd/>
            <a:tailEnd/>
          </a:ln>
          <a:effectLst/>
        </p:spPr>
      </p:pic>
      <p:sp>
        <p:nvSpPr>
          <p:cNvPr id="3" name="Rectangle 2"/>
          <p:cNvSpPr/>
          <p:nvPr/>
        </p:nvSpPr>
        <p:spPr>
          <a:xfrm>
            <a:off x="457200" y="4572000"/>
            <a:ext cx="7848600" cy="1569660"/>
          </a:xfrm>
          <a:prstGeom prst="rect">
            <a:avLst/>
          </a:prstGeom>
        </p:spPr>
        <p:txBody>
          <a:bodyPr wrap="square">
            <a:spAutoFit/>
          </a:bodyPr>
          <a:lstStyle/>
          <a:p>
            <a:pPr algn="ctr"/>
            <a:r>
              <a:rPr lang="en-US" sz="1600" b="1" dirty="0" err="1" smtClean="0">
                <a:latin typeface="Times New Roman" pitchFamily="18" charset="0"/>
                <a:cs typeface="Times New Roman" pitchFamily="18" charset="0"/>
              </a:rPr>
              <a:t>Hệ</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hô</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hấp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và</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tuần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hoàn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của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mực</a:t>
            </a:r>
            <a:endParaRPr lang="en-US" sz="1600" b="1" dirty="0" smtClean="0">
              <a:latin typeface="Times New Roman" pitchFamily="18" charset="0"/>
              <a:cs typeface="Times New Roman" pitchFamily="18" charset="0"/>
            </a:endParaRPr>
          </a:p>
          <a:p>
            <a:pPr algn="ctr"/>
            <a:r>
              <a:rPr lang="en-US" sz="1600" b="1" dirty="0" err="1" smtClean="0">
                <a:latin typeface="Times New Roman" pitchFamily="18" charset="0"/>
                <a:cs typeface="Times New Roman" pitchFamily="18" charset="0"/>
              </a:rPr>
              <a:t>nang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từ</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Dogel</a:t>
            </a:r>
            <a:r>
              <a:rPr lang="en-US" sz="1600" b="1" dirty="0" smtClean="0">
                <a:latin typeface="Times New Roman" pitchFamily="18" charset="0"/>
                <a:cs typeface="Times New Roman" pitchFamily="18" charset="0"/>
              </a:rPr>
              <a:t>)</a:t>
            </a:r>
          </a:p>
          <a:p>
            <a:pPr algn="ctr"/>
            <a:r>
              <a:rPr lang="vi-VN" sz="1600" dirty="0" smtClean="0">
                <a:latin typeface="Times New Roman" pitchFamily="18" charset="0"/>
                <a:cs typeface="Times New Roman" pitchFamily="18" charset="0"/>
              </a:rPr>
              <a:t>1. Tĩnh mạch đầu; 2. Lỗ thận; 3. Tĩnh mạch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dục</a:t>
            </a:r>
            <a:r>
              <a:rPr lang="en-US" sz="1600" dirty="0" smtClean="0">
                <a:latin typeface="Times New Roman" pitchFamily="18" charset="0"/>
                <a:cs typeface="Times New Roman" pitchFamily="18" charset="0"/>
              </a:rPr>
              <a:t>; 4. </a:t>
            </a:r>
            <a:r>
              <a:rPr lang="en-US" sz="1600" dirty="0" err="1" smtClean="0">
                <a:latin typeface="Times New Roman" pitchFamily="18" charset="0"/>
                <a:cs typeface="Times New Roman" pitchFamily="18" charset="0"/>
              </a:rPr>
              <a:t>Thận</a:t>
            </a:r>
            <a:r>
              <a:rPr lang="en-US" sz="1600" dirty="0" smtClean="0">
                <a:latin typeface="Times New Roman" pitchFamily="18" charset="0"/>
                <a:cs typeface="Times New Roman" pitchFamily="18" charset="0"/>
              </a:rPr>
              <a:t>; </a:t>
            </a:r>
          </a:p>
          <a:p>
            <a:pPr algn="ctr"/>
            <a:r>
              <a:rPr lang="en-US" sz="1600" dirty="0" smtClean="0">
                <a:latin typeface="Times New Roman" pitchFamily="18" charset="0"/>
                <a:cs typeface="Times New Roman" pitchFamily="18" charset="0"/>
              </a:rPr>
              <a:t>5. </a:t>
            </a:r>
            <a:r>
              <a:rPr lang="en-US" sz="1600" dirty="0" err="1" smtClean="0">
                <a:latin typeface="Times New Roman" pitchFamily="18" charset="0"/>
                <a:cs typeface="Times New Roman" pitchFamily="18" charset="0"/>
              </a:rPr>
              <a:t>Mạch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mang</a:t>
            </a:r>
            <a:r>
              <a:rPr lang="en-US" sz="1600" dirty="0" smtClean="0">
                <a:latin typeface="Times New Roman" pitchFamily="18" charset="0"/>
                <a:cs typeface="Times New Roman" pitchFamily="18" charset="0"/>
              </a:rPr>
              <a:t>; 6. </a:t>
            </a:r>
            <a:r>
              <a:rPr lang="en-US" sz="1600" dirty="0" err="1" smtClean="0">
                <a:latin typeface="Times New Roman" pitchFamily="18" charset="0"/>
                <a:cs typeface="Times New Roman" pitchFamily="18" charset="0"/>
              </a:rPr>
              <a:t>Mạch</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đến mang; 7. Tim mang; </a:t>
            </a:r>
            <a:endParaRPr lang="en-US" sz="1600" dirty="0" smtClean="0">
              <a:latin typeface="Times New Roman" pitchFamily="18" charset="0"/>
              <a:cs typeface="Times New Roman" pitchFamily="18" charset="0"/>
            </a:endParaRPr>
          </a:p>
          <a:p>
            <a:pPr algn="ctr"/>
            <a:r>
              <a:rPr lang="vi-VN" sz="1600" dirty="0" smtClean="0">
                <a:latin typeface="Times New Roman" pitchFamily="18" charset="0"/>
                <a:cs typeface="Times New Roman" pitchFamily="18" charset="0"/>
              </a:rPr>
              <a:t>8. Tuyến bao tim; 9.</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tim</a:t>
            </a:r>
            <a:r>
              <a:rPr lang="en-US" sz="1600" dirty="0" smtClean="0">
                <a:latin typeface="Times New Roman" pitchFamily="18" charset="0"/>
                <a:cs typeface="Times New Roman" pitchFamily="18" charset="0"/>
              </a:rPr>
              <a:t>; 10. </a:t>
            </a:r>
            <a:r>
              <a:rPr lang="en-US" sz="1600" dirty="0" err="1" smtClean="0">
                <a:latin typeface="Times New Roman" pitchFamily="18" charset="0"/>
                <a:cs typeface="Times New Roman" pitchFamily="18" charset="0"/>
              </a:rPr>
              <a:t>Động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chủ</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sau</a:t>
            </a:r>
            <a:r>
              <a:rPr lang="en-US" sz="1600" dirty="0" smtClean="0">
                <a:latin typeface="Times New Roman" pitchFamily="18" charset="0"/>
                <a:cs typeface="Times New Roman" pitchFamily="18" charset="0"/>
              </a:rPr>
              <a:t>; </a:t>
            </a:r>
          </a:p>
          <a:p>
            <a:pPr algn="ctr"/>
            <a:r>
              <a:rPr lang="en-US" sz="1600" dirty="0" smtClean="0">
                <a:latin typeface="Times New Roman" pitchFamily="18" charset="0"/>
                <a:cs typeface="Times New Roman" pitchFamily="18" charset="0"/>
              </a:rPr>
              <a:t>11. </a:t>
            </a:r>
            <a:r>
              <a:rPr lang="en-US" sz="1600" dirty="0" err="1" smtClean="0">
                <a:latin typeface="Times New Roman" pitchFamily="18" charset="0"/>
                <a:cs typeface="Times New Roman" pitchFamily="18" charset="0"/>
              </a:rPr>
              <a:t>Tâm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thất</a:t>
            </a:r>
            <a:r>
              <a:rPr lang="en-US" sz="1600" dirty="0" smtClean="0">
                <a:latin typeface="Times New Roman" pitchFamily="18" charset="0"/>
                <a:cs typeface="Times New Roman" pitchFamily="18" charset="0"/>
              </a:rPr>
              <a:t>; 12. </a:t>
            </a:r>
            <a:r>
              <a:rPr lang="en-US" sz="1600" dirty="0" err="1" smtClean="0">
                <a:latin typeface="Times New Roman" pitchFamily="18" charset="0"/>
                <a:cs typeface="Times New Roman" pitchFamily="18" charset="0"/>
              </a:rPr>
              <a:t>Tâm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nhĩ</a:t>
            </a:r>
            <a:r>
              <a:rPr lang="en-US" sz="1600" dirty="0" smtClean="0">
                <a:latin typeface="Times New Roman" pitchFamily="18" charset="0"/>
                <a:cs typeface="Times New Roman" pitchFamily="18" charset="0"/>
              </a:rPr>
              <a:t>; 13. </a:t>
            </a:r>
            <a:r>
              <a:rPr lang="en-US" sz="1600" dirty="0" err="1" smtClean="0">
                <a:latin typeface="Times New Roman" pitchFamily="18" charset="0"/>
                <a:cs typeface="Times New Roman" pitchFamily="18" charset="0"/>
              </a:rPr>
              <a:t>Lỗ</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thận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tim</a:t>
            </a:r>
            <a:r>
              <a:rPr lang="en-US" sz="1600" dirty="0" smtClean="0">
                <a:latin typeface="Times New Roman" pitchFamily="18" charset="0"/>
                <a:cs typeface="Times New Roman" pitchFamily="18" charset="0"/>
              </a:rPr>
              <a:t>; 14. </a:t>
            </a:r>
            <a:r>
              <a:rPr lang="vi-VN" sz="1600" dirty="0" smtClean="0">
                <a:latin typeface="Times New Roman" pitchFamily="18" charset="0"/>
                <a:cs typeface="Times New Roman" pitchFamily="18" charset="0"/>
              </a:rPr>
              <a:t>Động mạch đầu</a:t>
            </a:r>
            <a:endParaRPr lang="en-US" sz="16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8872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6" name="Rectangle 5"/>
          <p:cNvSpPr/>
          <p:nvPr/>
        </p:nvSpPr>
        <p:spPr>
          <a:xfrm>
            <a:off x="533400" y="1524000"/>
            <a:ext cx="8153400" cy="4247317"/>
          </a:xfrm>
          <a:prstGeom prst="rect">
            <a:avLst/>
          </a:prstGeom>
        </p:spPr>
        <p:txBody>
          <a:bodyPr wrap="square">
            <a:spAutoFit/>
          </a:bodyPr>
          <a:lstStyle/>
          <a:p>
            <a:pPr algn="just">
              <a:lnSpc>
                <a:spcPct val="150000"/>
              </a:lnSpc>
              <a:buFontTx/>
              <a:buChar char="-"/>
            </a:pPr>
            <a:r>
              <a:rPr lang="vi-VN" b="1" dirty="0" smtClean="0">
                <a:latin typeface="Times New Roman" pitchFamily="18" charset="0"/>
                <a:cs typeface="Times New Roman" pitchFamily="18" charset="0"/>
              </a:rPr>
              <a:t>Hệ hô hấp: </a:t>
            </a:r>
            <a:endParaRPr lang="en-US" b="1"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Cơ quan hô hấp của động vật chân đầu là mang lá đối, có thể có 2</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hay 4 mang tuỳ theo nhóm.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Lớp mô b</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 của mang không có tiêm mao.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ng nước đưa</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ô xy đến cho mang khi con vật di chuyển.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D</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ng nước vào mang qua khe áo vùng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lưng, chảy xuống phía bụng rồi ra ngoài qua phễu. Khi qua hậu môn và lỗ bài tiết nằm</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trong phần bụng của xoang áo, d</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ng nước cuốn theo chất cặn b</a:t>
            </a:r>
            <a:r>
              <a:rPr lang="en-US" dirty="0" smtClean="0">
                <a:latin typeface="Times New Roman" pitchFamily="18" charset="0"/>
                <a:cs typeface="Times New Roman" pitchFamily="18" charset="0"/>
              </a:rPr>
              <a:t>ã</a:t>
            </a:r>
            <a:r>
              <a:rPr lang="vi-VN" dirty="0" smtClean="0">
                <a:latin typeface="Times New Roman" pitchFamily="18" charset="0"/>
                <a:cs typeface="Times New Roman" pitchFamily="18" charset="0"/>
              </a:rPr>
              <a:t> ra ngoài</a:t>
            </a:r>
            <a:r>
              <a:rPr lang="en-US" dirty="0" smtClean="0">
                <a:latin typeface="Times New Roman" pitchFamily="18" charset="0"/>
                <a:cs typeface="Times New Roman" pitchFamily="18" charset="0"/>
              </a:rPr>
              <a:t>.</a:t>
            </a:r>
          </a:p>
          <a:p>
            <a:pPr algn="just">
              <a:lnSpc>
                <a:spcPct val="150000"/>
              </a:lnSpc>
            </a:pP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Hệ bài tiết: </a:t>
            </a:r>
            <a:r>
              <a:rPr lang="vi-VN" dirty="0" smtClean="0">
                <a:latin typeface="Times New Roman" pitchFamily="18" charset="0"/>
                <a:cs typeface="Times New Roman" pitchFamily="18" charset="0"/>
              </a:rPr>
              <a:t>Có 1 hay 1 đôi đơn thận tùy nhóm. Đơn thận thông với một xoang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bao tim,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đầu kia đổ vào xoang ở hai bên hậu môn.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8872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381000" y="1428821"/>
            <a:ext cx="4724400" cy="5133713"/>
          </a:xfrm>
          <a:prstGeom prst="rect">
            <a:avLst/>
          </a:prstGeom>
        </p:spPr>
        <p:txBody>
          <a:bodyPr wrap="square">
            <a:spAutoFit/>
          </a:bodyPr>
          <a:lstStyle/>
          <a:p>
            <a:pPr algn="just">
              <a:lnSpc>
                <a:spcPct val="120000"/>
              </a:lnSpc>
              <a:buFontTx/>
              <a:buChar char="-"/>
            </a:pPr>
            <a:r>
              <a:rPr lang="en-US" dirty="0" smtClean="0">
                <a:latin typeface="Times New Roman" pitchFamily="18" charset="0"/>
                <a:cs typeface="Times New Roman" pitchFamily="18" charset="0"/>
              </a:rPr>
              <a:t> </a:t>
            </a:r>
            <a:r>
              <a:rPr lang="vi-VN" sz="1600" b="1" dirty="0" smtClean="0">
                <a:latin typeface="Times New Roman" pitchFamily="18" charset="0"/>
                <a:cs typeface="Times New Roman" pitchFamily="18" charset="0"/>
              </a:rPr>
              <a:t>Hệ thần kinh và giác quan</a:t>
            </a:r>
            <a:r>
              <a:rPr lang="en-US" sz="1600" b="1" dirty="0" smtClean="0">
                <a:latin typeface="Times New Roman" pitchFamily="18" charset="0"/>
                <a:cs typeface="Times New Roman" pitchFamily="18" charset="0"/>
              </a:rPr>
              <a:t>:</a:t>
            </a:r>
            <a:r>
              <a:rPr lang="vi-VN" sz="1600" b="1"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cấu tạo phức tạp để thích nghi với đời sống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hoạt động bắt mồi tích cực. </a:t>
            </a:r>
            <a:endParaRPr lang="en-US" sz="1600" dirty="0" smtClean="0">
              <a:latin typeface="Times New Roman" pitchFamily="18" charset="0"/>
              <a:cs typeface="Times New Roman" pitchFamily="18" charset="0"/>
            </a:endParaRPr>
          </a:p>
          <a:p>
            <a:pPr algn="just">
              <a:lnSpc>
                <a:spcPct val="12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o bộ nằm trong bao sụn đầu, giữa 2 mắt. N</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o bộ do</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nhiều hạch tập trung lại và có sụn đầu bao bọc. Từ n</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o và các hạch thần kinh có các đôi dây thần kinh đi</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đến nội quan.</a:t>
            </a:r>
          </a:p>
          <a:p>
            <a:pPr algn="just">
              <a:lnSpc>
                <a:spcPct val="12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Cơ quan cảm giác đáng chú </a:t>
            </a:r>
            <a:r>
              <a:rPr lang="en-US" sz="1600" dirty="0" smtClean="0">
                <a:latin typeface="Times New Roman" pitchFamily="18" charset="0"/>
                <a:cs typeface="Times New Roman" pitchFamily="18" charset="0"/>
              </a:rPr>
              <a:t>ý</a:t>
            </a:r>
            <a:r>
              <a:rPr lang="vi-VN" sz="1600" dirty="0" smtClean="0">
                <a:latin typeface="Times New Roman" pitchFamily="18" charset="0"/>
                <a:cs typeface="Times New Roman" pitchFamily="18" charset="0"/>
              </a:rPr>
              <a:t> nhất là mắt và b</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nang.</a:t>
            </a:r>
          </a:p>
          <a:p>
            <a:pPr algn="just">
              <a:lnSpc>
                <a:spcPct val="12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Mắt của ốc anh vũ có cấu tạo c</a:t>
            </a:r>
            <a:r>
              <a:rPr lang="en-US" sz="1600" dirty="0" smtClean="0">
                <a:latin typeface="Times New Roman" pitchFamily="18" charset="0"/>
                <a:cs typeface="Times New Roman" pitchFamily="18" charset="0"/>
              </a:rPr>
              <a:t>ò</a:t>
            </a:r>
            <a:r>
              <a:rPr lang="vi-VN" sz="1600" dirty="0" smtClean="0">
                <a:latin typeface="Times New Roman" pitchFamily="18" charset="0"/>
                <a:cs typeface="Times New Roman" pitchFamily="18" charset="0"/>
              </a:rPr>
              <a:t>n đơn giản, chỉ là một hố mắt hướng tới môi trường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ngoài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bằng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lỗ</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nhỏ</a:t>
            </a:r>
            <a:r>
              <a:rPr lang="en-US" sz="1600" dirty="0" smtClean="0">
                <a:latin typeface="Times New Roman" pitchFamily="18" charset="0"/>
                <a:cs typeface="Times New Roman" pitchFamily="18" charset="0"/>
              </a:rPr>
              <a:t>.</a:t>
            </a:r>
          </a:p>
          <a:p>
            <a:pPr algn="just">
              <a:lnSpc>
                <a:spcPct val="12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Mắt của chân đầu khác có cấu tạo phức tạp như mắt của động vật có xương sống.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hố mắt tách khỏi lớp mô b</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 tạo thành túi kín, đáy của túi là màng lưỡi, quanh mắt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thành một gờ gọi là mống mắt để hở 1 lỗ giữa được gọi là con ngươi.</a:t>
            </a:r>
            <a:endParaRPr lang="en-US" sz="1600" dirty="0" smtClean="0">
              <a:latin typeface="Times New Roman" pitchFamily="18" charset="0"/>
              <a:cs typeface="Times New Roman" pitchFamily="18" charset="0"/>
            </a:endParaRPr>
          </a:p>
          <a:p>
            <a:r>
              <a:rPr lang="en-US" dirty="0" smtClean="0"/>
              <a:t>	</a:t>
            </a:r>
            <a:endParaRPr lang="en-US" dirty="0">
              <a:latin typeface="Times New Roman" pitchFamily="18" charset="0"/>
              <a:cs typeface="Times New Roman" pitchFamily="18" charset="0"/>
            </a:endParaRPr>
          </a:p>
        </p:txBody>
      </p:sp>
      <p:pic>
        <p:nvPicPr>
          <p:cNvPr id="245762" name="Picture 2"/>
          <p:cNvPicPr>
            <a:picLocks noChangeAspect="1" noChangeArrowheads="1"/>
          </p:cNvPicPr>
          <p:nvPr/>
        </p:nvPicPr>
        <p:blipFill>
          <a:blip r:embed="rId2"/>
          <a:srcRect/>
          <a:stretch>
            <a:fillRect/>
          </a:stretch>
        </p:blipFill>
        <p:spPr bwMode="auto">
          <a:xfrm>
            <a:off x="5181600" y="1600200"/>
            <a:ext cx="3505200" cy="3657600"/>
          </a:xfrm>
          <a:prstGeom prst="rect">
            <a:avLst/>
          </a:prstGeom>
          <a:noFill/>
          <a:ln w="9525">
            <a:noFill/>
            <a:miter lim="800000"/>
            <a:headEnd/>
            <a:tailEnd/>
          </a:ln>
          <a:effectLst/>
        </p:spPr>
      </p:pic>
      <p:sp>
        <p:nvSpPr>
          <p:cNvPr id="6" name="Rectangle 5"/>
          <p:cNvSpPr/>
          <p:nvPr/>
        </p:nvSpPr>
        <p:spPr>
          <a:xfrm>
            <a:off x="4572000" y="5334000"/>
            <a:ext cx="4572000" cy="584775"/>
          </a:xfrm>
          <a:prstGeom prst="rect">
            <a:avLst/>
          </a:prstGeom>
        </p:spPr>
        <p:txBody>
          <a:bodyPr>
            <a:spAutoFit/>
          </a:bodyPr>
          <a:lstStyle/>
          <a:p>
            <a:pPr algn="ctr"/>
            <a:r>
              <a:rPr lang="en-US" sz="1600" b="1" dirty="0" err="1" smtClean="0">
                <a:latin typeface="Times New Roman" pitchFamily="18" charset="0"/>
                <a:cs typeface="Times New Roman" pitchFamily="18" charset="0"/>
              </a:rPr>
              <a:t>Mắt</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của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mực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nang</a:t>
            </a:r>
            <a:endParaRPr lang="en-US" sz="1600" b="1" dirty="0" smtClean="0">
              <a:latin typeface="Times New Roman" pitchFamily="18" charset="0"/>
              <a:cs typeface="Times New Roman" pitchFamily="18" charset="0"/>
            </a:endParaRPr>
          </a:p>
          <a:p>
            <a:pPr algn="ctr"/>
            <a:r>
              <a:rPr lang="en-US" sz="1600" b="1" dirty="0" smtClean="0">
                <a:latin typeface="Times New Roman" pitchFamily="18" charset="0"/>
                <a:cs typeface="Times New Roman" pitchFamily="18" charset="0"/>
              </a:rPr>
              <a:t>Sepia (</a:t>
            </a:r>
            <a:r>
              <a:rPr lang="en-US" sz="1600" b="1" dirty="0" err="1" smtClean="0">
                <a:latin typeface="Times New Roman" pitchFamily="18" charset="0"/>
                <a:cs typeface="Times New Roman" pitchFamily="18" charset="0"/>
              </a:rPr>
              <a:t>theo</a:t>
            </a:r>
            <a:r>
              <a:rPr lang="en-US" sz="1600" b="1" dirty="0" smtClean="0">
                <a:latin typeface="Times New Roman" pitchFamily="18" charset="0"/>
                <a:cs typeface="Times New Roman" pitchFamily="18" charset="0"/>
              </a:rPr>
              <a:t> Hickman)</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8872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685800" y="1524000"/>
            <a:ext cx="8001000" cy="4247317"/>
          </a:xfrm>
          <a:prstGeom prst="rect">
            <a:avLst/>
          </a:prstGeom>
        </p:spPr>
        <p:txBody>
          <a:bodyPr wrap="square">
            <a:spAutoFit/>
          </a:bodyPr>
          <a:lstStyle/>
          <a:p>
            <a:pPr algn="just">
              <a:lnSpc>
                <a:spcPct val="125000"/>
              </a:lnSpc>
              <a:buFontTx/>
              <a:buChar char="-"/>
            </a:pPr>
            <a:r>
              <a:rPr lang="vi-VN" b="1" dirty="0" smtClean="0">
                <a:latin typeface="Times New Roman" pitchFamily="18" charset="0"/>
                <a:cs typeface="Times New Roman" pitchFamily="18" charset="0"/>
              </a:rPr>
              <a:t>Hệ thần kinh và giác quan</a:t>
            </a:r>
            <a:r>
              <a:rPr lang="en-US" b="1" dirty="0" smtClean="0">
                <a:latin typeface="Times New Roman" pitchFamily="18" charset="0"/>
                <a:cs typeface="Times New Roman" pitchFamily="18" charset="0"/>
              </a:rPr>
              <a:t>:</a:t>
            </a:r>
          </a:p>
          <a:p>
            <a:pPr algn="just">
              <a:lnSpc>
                <a:spcPct val="125000"/>
              </a:lnSpc>
            </a:pPr>
            <a:r>
              <a:rPr lang="en-US" b="1" i="1" dirty="0" err="1" smtClean="0">
                <a:latin typeface="Times New Roman" pitchFamily="18" charset="0"/>
                <a:cs typeface="Times New Roman" pitchFamily="18" charset="0"/>
              </a:rPr>
              <a:t>Đôi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bình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nang</a:t>
            </a:r>
            <a:r>
              <a:rPr lang="en-US" b="1" i="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chứa</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nhiều b</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thạch nằm ở hai xoang rất nhỏ ở trong sụn bao đầu, ngay cạnh đôi hạch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chân. </a:t>
            </a:r>
            <a:endParaRPr lang="en-US" dirty="0" smtClean="0">
              <a:latin typeface="Times New Roman" pitchFamily="18" charset="0"/>
              <a:cs typeface="Times New Roman" pitchFamily="18" charset="0"/>
            </a:endParaRPr>
          </a:p>
          <a:p>
            <a:pPr algn="just">
              <a:lnSpc>
                <a:spcPct val="125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Đ</a:t>
            </a:r>
            <a:r>
              <a:rPr lang="vi-VN" dirty="0" smtClean="0">
                <a:latin typeface="Times New Roman" pitchFamily="18" charset="0"/>
                <a:cs typeface="Times New Roman" pitchFamily="18" charset="0"/>
              </a:rPr>
              <a:t>ộng vật chân đầu Bốn mang</a:t>
            </a:r>
            <a:r>
              <a:rPr lang="en-US" dirty="0" smtClean="0">
                <a:latin typeface="Times New Roman" pitchFamily="18" charset="0"/>
                <a:cs typeface="Times New Roman" pitchFamily="18" charset="0"/>
              </a:rPr>
              <a:t>: c</a:t>
            </a:r>
            <a:r>
              <a:rPr lang="vi-VN" dirty="0" smtClean="0">
                <a:latin typeface="Times New Roman" pitchFamily="18" charset="0"/>
                <a:cs typeface="Times New Roman" pitchFamily="18" charset="0"/>
              </a:rPr>
              <a:t>ơ quan khứu giác là osphradi</a:t>
            </a:r>
            <a:endParaRPr lang="en-US" dirty="0" smtClean="0">
              <a:latin typeface="Times New Roman" pitchFamily="18" charset="0"/>
              <a:cs typeface="Times New Roman" pitchFamily="18" charset="0"/>
            </a:endParaRPr>
          </a:p>
          <a:p>
            <a:pPr algn="just">
              <a:lnSpc>
                <a:spcPct val="125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chân đầu Hai mang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có 2 hố khứu giác nằm dưới mắt. </a:t>
            </a:r>
            <a:endParaRPr lang="en-US" dirty="0" smtClean="0">
              <a:latin typeface="Times New Roman" pitchFamily="18" charset="0"/>
              <a:cs typeface="Times New Roman" pitchFamily="18" charset="0"/>
            </a:endParaRPr>
          </a:p>
          <a:p>
            <a:pPr algn="just">
              <a:lnSpc>
                <a:spcPct val="125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Độ nhạy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nang</a:t>
            </a:r>
            <a:r>
              <a:rPr lang="vi-VN" dirty="0" smtClean="0">
                <a:latin typeface="Times New Roman" pitchFamily="18" charset="0"/>
                <a:cs typeface="Times New Roman" pitchFamily="18" charset="0"/>
              </a:rPr>
              <a:t> khá lớn, mực phủ 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1,5m.</a:t>
            </a:r>
          </a:p>
          <a:p>
            <a:pPr algn="just">
              <a:lnSpc>
                <a:spcPct val="125000"/>
              </a:lnSpc>
            </a:pPr>
            <a:r>
              <a:rPr lang="vi-VN" b="1" i="1" dirty="0" smtClean="0">
                <a:latin typeface="Times New Roman" pitchFamily="18" charset="0"/>
                <a:cs typeface="Times New Roman" pitchFamily="18" charset="0"/>
              </a:rPr>
              <a:t>Động vật chân đầu có khả năng biến đổi màu sắc </a:t>
            </a:r>
            <a:r>
              <a:rPr lang="vi-VN" dirty="0" smtClean="0">
                <a:latin typeface="Times New Roman" pitchFamily="18" charset="0"/>
                <a:cs typeface="Times New Roman" pitchFamily="18" charset="0"/>
              </a:rPr>
              <a:t>rất nhanh chóng do sự biến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nằm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lớn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sắc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tố màu đen, vàng, đỏ hay xanh... Chúng phân bố song song với bề mặt cơ thể 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bào</a:t>
            </a:r>
            <a:r>
              <a:rPr lang="en-US" dirty="0" smtClean="0">
                <a:latin typeface="Times New Roman" pitchFamily="18" charset="0"/>
                <a:cs typeface="Times New Roman" pitchFamily="18" charset="0"/>
              </a:rPr>
              <a:t> co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da có màu sáng hơn. Thông thường da của chân đầu thay đổi theo màu sắc của môi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trường. </a:t>
            </a:r>
            <a:endParaRPr lang="en-US" dirty="0" smtClean="0">
              <a:latin typeface="Times New Roman" pitchFamily="18" charset="0"/>
              <a:cs typeface="Times New Roman" pitchFamily="18" charset="0"/>
            </a:endParaRPr>
          </a:p>
          <a:p>
            <a:pPr algn="just">
              <a:lnSpc>
                <a:spcPct val="125000"/>
              </a:lnSpc>
            </a:pPr>
            <a:r>
              <a:rPr lang="vi-VN" b="1" i="1" dirty="0" smtClean="0">
                <a:latin typeface="Times New Roman" pitchFamily="18" charset="0"/>
                <a:cs typeface="Times New Roman" pitchFamily="18" charset="0"/>
              </a:rPr>
              <a:t>Tế bào sắc tố do n</a:t>
            </a:r>
            <a:r>
              <a:rPr lang="en-US" b="1" i="1" dirty="0" smtClean="0">
                <a:latin typeface="Times New Roman" pitchFamily="18" charset="0"/>
                <a:cs typeface="Times New Roman" pitchFamily="18" charset="0"/>
              </a:rPr>
              <a:t>ã</a:t>
            </a:r>
            <a:r>
              <a:rPr lang="vi-VN" b="1" i="1" dirty="0" smtClean="0">
                <a:latin typeface="Times New Roman" pitchFamily="18" charset="0"/>
                <a:cs typeface="Times New Roman" pitchFamily="18" charset="0"/>
              </a:rPr>
              <a:t>o và hạch thần kinh thị giác điều khiển.</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8872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endParaRPr lang="en-US" sz="2800" b="1" dirty="0">
              <a:latin typeface="Times New Roman" pitchFamily="18" charset="0"/>
              <a:cs typeface="Times New Roman" pitchFamily="18" charset="0"/>
            </a:endParaRPr>
          </a:p>
        </p:txBody>
      </p:sp>
      <p:sp>
        <p:nvSpPr>
          <p:cNvPr id="3" name="Rectangle 2"/>
          <p:cNvSpPr/>
          <p:nvPr/>
        </p:nvSpPr>
        <p:spPr>
          <a:xfrm>
            <a:off x="2895600" y="990600"/>
            <a:ext cx="3108544" cy="369332"/>
          </a:xfrm>
          <a:prstGeom prst="rect">
            <a:avLst/>
          </a:prstGeom>
        </p:spPr>
        <p:txBody>
          <a:bodyPr wrap="none">
            <a:spAutoFit/>
          </a:bodyPr>
          <a:lstStyle/>
          <a:p>
            <a:pPr algn="ctr"/>
            <a:r>
              <a:rPr lang="en-US" b="1" dirty="0" smtClean="0">
                <a:latin typeface="Times New Roman" pitchFamily="18" charset="0"/>
                <a:cs typeface="Times New Roman" pitchFamily="18" charset="0"/>
              </a:rPr>
              <a:t>1. </a:t>
            </a:r>
            <a:r>
              <a:rPr lang="en-US" b="1" i="1" dirty="0" err="1" smtClean="0">
                <a:latin typeface="Times New Roman" pitchFamily="18" charset="0"/>
                <a:cs typeface="Times New Roman" pitchFamily="18" charset="0"/>
              </a:rPr>
              <a:t>Đặc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điểm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cấu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tạo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lý</a:t>
            </a:r>
            <a:endParaRPr lang="en-US" b="1" i="1" dirty="0">
              <a:latin typeface="Times New Roman" pitchFamily="18" charset="0"/>
              <a:cs typeface="Times New Roman" pitchFamily="18" charset="0"/>
            </a:endParaRPr>
          </a:p>
        </p:txBody>
      </p:sp>
      <p:sp>
        <p:nvSpPr>
          <p:cNvPr id="5" name="Rectangle 4"/>
          <p:cNvSpPr/>
          <p:nvPr/>
        </p:nvSpPr>
        <p:spPr>
          <a:xfrm>
            <a:off x="457200" y="1676400"/>
            <a:ext cx="8001000" cy="2951064"/>
          </a:xfrm>
          <a:prstGeom prst="rect">
            <a:avLst/>
          </a:prstGeom>
        </p:spPr>
        <p:txBody>
          <a:bodyPr wrap="square">
            <a:spAutoFit/>
          </a:bodyPr>
          <a:lstStyle/>
          <a:p>
            <a:pPr algn="just">
              <a:lnSpc>
                <a:spcPct val="150000"/>
              </a:lnSpc>
              <a:buFontTx/>
              <a:buChar char="-"/>
            </a:pP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Hệ sinh dục: </a:t>
            </a:r>
            <a:r>
              <a:rPr lang="vi-VN" dirty="0" smtClean="0">
                <a:latin typeface="Times New Roman" pitchFamily="18" charset="0"/>
                <a:cs typeface="Times New Roman" pitchFamily="18" charset="0"/>
              </a:rPr>
              <a:t>Chân đầu là động vật phân tính, có biểu hiện của dị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chủng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tính (giống </a:t>
            </a:r>
            <a:r>
              <a:rPr lang="vi-VN" i="1" dirty="0" smtClean="0">
                <a:latin typeface="Times New Roman" pitchFamily="18" charset="0"/>
                <a:cs typeface="Times New Roman" pitchFamily="18" charset="0"/>
              </a:rPr>
              <a:t>Argonauta). </a:t>
            </a:r>
            <a:endParaRPr lang="en-US" i="1"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 </a:t>
            </a:r>
            <a:r>
              <a:rPr lang="vi-VN" dirty="0" smtClean="0">
                <a:latin typeface="Times New Roman" pitchFamily="18" charset="0"/>
                <a:cs typeface="Times New Roman" pitchFamily="18" charset="0"/>
              </a:rPr>
              <a:t>Tuy nhiên con đực và cái không sai khác nhau nhiều về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dạng ngoài mà chỉ ở các tay. Chẳng hạn như ở mực, con đực có tay sinh dục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(hetocotyle) trong mùa sinh sản (tua bên trái). </a:t>
            </a: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        + </a:t>
            </a:r>
            <a:r>
              <a:rPr lang="vi-VN" dirty="0" smtClean="0">
                <a:latin typeface="Times New Roman" pitchFamily="18" charset="0"/>
                <a:cs typeface="Times New Roman" pitchFamily="18" charset="0"/>
              </a:rPr>
              <a:t>Ở một số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có 1</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đôi ống dẫn sinh dục (ốc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anh vũ, mực phủ, mực nang) nhưng hầu hết ống dẫn 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trái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8872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endParaRPr lang="en-US" sz="2800" b="1" dirty="0">
              <a:latin typeface="Times New Roman" pitchFamily="18" charset="0"/>
              <a:cs typeface="Times New Roman" pitchFamily="18" charset="0"/>
            </a:endParaRPr>
          </a:p>
        </p:txBody>
      </p:sp>
      <p:sp>
        <p:nvSpPr>
          <p:cNvPr id="3" name="Rectangle 2"/>
          <p:cNvSpPr/>
          <p:nvPr/>
        </p:nvSpPr>
        <p:spPr>
          <a:xfrm>
            <a:off x="2895600" y="914400"/>
            <a:ext cx="29718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2.  </a:t>
            </a:r>
            <a:r>
              <a:rPr lang="en-US" b="1" i="1" dirty="0" err="1" smtClean="0">
                <a:latin typeface="Times New Roman" pitchFamily="18" charset="0"/>
                <a:cs typeface="Times New Roman" pitchFamily="18" charset="0"/>
              </a:rPr>
              <a:t>Sinh</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sản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và</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phát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triển</a:t>
            </a:r>
            <a:r>
              <a:rPr lang="en-US" b="1" i="1" dirty="0" smtClean="0">
                <a:latin typeface="Times New Roman" pitchFamily="18" charset="0"/>
                <a:cs typeface="Times New Roman" pitchFamily="18" charset="0"/>
              </a:rPr>
              <a:t> </a:t>
            </a:r>
            <a:endParaRPr lang="en-US" b="1" i="1" dirty="0">
              <a:latin typeface="Times New Roman" pitchFamily="18" charset="0"/>
              <a:cs typeface="Times New Roman" pitchFamily="18" charset="0"/>
            </a:endParaRPr>
          </a:p>
        </p:txBody>
      </p:sp>
      <p:sp>
        <p:nvSpPr>
          <p:cNvPr id="5" name="Rectangle 4"/>
          <p:cNvSpPr/>
          <p:nvPr/>
        </p:nvSpPr>
        <p:spPr>
          <a:xfrm>
            <a:off x="457200" y="1295401"/>
            <a:ext cx="3886200" cy="4524315"/>
          </a:xfrm>
          <a:prstGeom prst="rect">
            <a:avLst/>
          </a:prstGeom>
        </p:spPr>
        <p:txBody>
          <a:bodyPr wrap="square">
            <a:spAutoFit/>
          </a:bodyPr>
          <a:lstStyle/>
          <a:p>
            <a:pPr algn="just">
              <a:lnSpc>
                <a:spcPct val="12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Quá tr</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thụ tinh tiến hành trong xoang áo. Cơ quan giao phối là một tua đầu biến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đổi, có r</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nh ở giữa và các giác bám kém phát triển. </a:t>
            </a:r>
            <a:endParaRPr lang="en-US" sz="1600" dirty="0" smtClean="0">
              <a:latin typeface="Times New Roman" pitchFamily="18" charset="0"/>
              <a:cs typeface="Times New Roman" pitchFamily="18" charset="0"/>
            </a:endParaRPr>
          </a:p>
          <a:p>
            <a:pPr algn="just">
              <a:lnSpc>
                <a:spcPct val="12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Khi thụ tinh th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 con đực lấy một ít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túi</a:t>
            </a:r>
            <a:r>
              <a:rPr lang="en-US" sz="1600" dirty="0" smtClean="0">
                <a:latin typeface="Times New Roman" pitchFamily="18" charset="0"/>
                <a:cs typeface="Times New Roman" pitchFamily="18" charset="0"/>
              </a:rPr>
              <a:t> Needham </a:t>
            </a:r>
            <a:r>
              <a:rPr lang="en-US" sz="1600" dirty="0" err="1" smtClean="0">
                <a:latin typeface="Times New Roman" pitchFamily="18" charset="0"/>
                <a:cs typeface="Times New Roman" pitchFamily="18" charset="0"/>
              </a:rPr>
              <a:t>rồi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chuyển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con </a:t>
            </a:r>
            <a:r>
              <a:rPr lang="en-US" sz="1600" dirty="0" err="1" smtClean="0">
                <a:latin typeface="Times New Roman" pitchFamily="18" charset="0"/>
                <a:cs typeface="Times New Roman" pitchFamily="18" charset="0"/>
              </a:rPr>
              <a:t>cái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gắn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chặt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lỗ</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cái</a:t>
            </a:r>
            <a:r>
              <a:rPr lang="en-US" sz="1600" dirty="0" smtClean="0">
                <a:latin typeface="Times New Roman" pitchFamily="18" charset="0"/>
                <a:cs typeface="Times New Roman" pitchFamily="18" charset="0"/>
              </a:rPr>
              <a:t>.</a:t>
            </a:r>
          </a:p>
          <a:p>
            <a:pPr algn="just">
              <a:lnSpc>
                <a:spcPct val="12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Trứng của động vật chân đầu giàu no</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n hoàng, kích thước khá lớn, ví dụ như</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ở mực nang trứng có đường kính ới 15mm, những nhóm khác trứng bé hơn và có ít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no</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n hoàng. </a:t>
            </a:r>
            <a:endParaRPr lang="en-US" sz="1600" dirty="0" smtClean="0">
              <a:latin typeface="Times New Roman" pitchFamily="18" charset="0"/>
              <a:cs typeface="Times New Roman" pitchFamily="18" charset="0"/>
            </a:endParaRPr>
          </a:p>
          <a:p>
            <a:pPr algn="just">
              <a:lnSpc>
                <a:spcPct val="120000"/>
              </a:lnSpc>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Trong quá tr</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phát triển mắt được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thành từ lá phôi ngoài, tua miệng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được chuyển ra phía trước và xếp quanh miệng. Phát triển trực tiếp không qua biến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thái</a:t>
            </a:r>
            <a:endParaRPr lang="en-US" sz="16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4381471" y="1600200"/>
            <a:ext cx="4305329" cy="3429000"/>
          </a:xfrm>
          <a:prstGeom prst="rect">
            <a:avLst/>
          </a:prstGeom>
          <a:noFill/>
          <a:ln w="9525">
            <a:noFill/>
            <a:miter lim="800000"/>
            <a:headEnd/>
            <a:tailEnd/>
          </a:ln>
          <a:effectLst/>
        </p:spPr>
      </p:pic>
      <p:sp>
        <p:nvSpPr>
          <p:cNvPr id="7" name="Rectangle 6"/>
          <p:cNvSpPr/>
          <p:nvPr/>
        </p:nvSpPr>
        <p:spPr>
          <a:xfrm>
            <a:off x="4343400" y="5105400"/>
            <a:ext cx="4572000" cy="523220"/>
          </a:xfrm>
          <a:prstGeom prst="rect">
            <a:avLst/>
          </a:prstGeom>
        </p:spPr>
        <p:txBody>
          <a:bodyPr>
            <a:spAutoFit/>
          </a:bodyPr>
          <a:lstStyle/>
          <a:p>
            <a:pPr algn="ctr"/>
            <a:r>
              <a:rPr lang="vi-VN" sz="1400" b="1" dirty="0" smtClean="0">
                <a:latin typeface="Times New Roman" pitchFamily="18" charset="0"/>
                <a:cs typeface="Times New Roman" pitchFamily="18" charset="0"/>
              </a:rPr>
              <a:t>Sự ghép đôi giao phối của Chân đầu (theo Hickman)</a:t>
            </a:r>
          </a:p>
          <a:p>
            <a:pPr algn="ctr"/>
            <a:r>
              <a:rPr lang="en-US" sz="1400" dirty="0" smtClean="0">
                <a:latin typeface="Times New Roman" pitchFamily="18" charset="0"/>
                <a:cs typeface="Times New Roman" pitchFamily="18" charset="0"/>
              </a:rPr>
              <a:t>A. Ở </a:t>
            </a:r>
            <a:r>
              <a:rPr lang="en-US" sz="1400" dirty="0" err="1" smtClean="0">
                <a:latin typeface="Times New Roman" pitchFamily="18" charset="0"/>
                <a:cs typeface="Times New Roman" pitchFamily="18" charset="0"/>
              </a:rPr>
              <a:t>mực</a:t>
            </a:r>
            <a:r>
              <a:rPr lang="en-US" sz="1400" dirty="0" smtClean="0">
                <a:latin typeface="Times New Roman" pitchFamily="18" charset="0"/>
                <a:cs typeface="Times New Roman" pitchFamily="18" charset="0"/>
              </a:rPr>
              <a:t>; B. Ở </a:t>
            </a:r>
            <a:r>
              <a:rPr lang="en-US" sz="1400" dirty="0" err="1" smtClean="0">
                <a:latin typeface="Times New Roman" pitchFamily="18" charset="0"/>
                <a:cs typeface="Times New Roman" pitchFamily="18" charset="0"/>
              </a:rPr>
              <a:t>bạch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tuộc</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457200"/>
            <a:ext cx="4488729"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E. </a:t>
            </a:r>
            <a:r>
              <a:rPr lang="vi-VN" sz="2400" b="1" dirty="0" smtClean="0">
                <a:latin typeface="Times New Roman" pitchFamily="18" charset="0"/>
                <a:cs typeface="Times New Roman" pitchFamily="18" charset="0"/>
              </a:rPr>
              <a:t>Lớp Chân đầu (Cephalopoda)</a:t>
            </a:r>
            <a:endParaRPr lang="en-US" sz="2800" b="1" dirty="0">
              <a:latin typeface="Times New Roman" pitchFamily="18" charset="0"/>
              <a:cs typeface="Times New Roman" pitchFamily="18" charset="0"/>
            </a:endParaRPr>
          </a:p>
        </p:txBody>
      </p:sp>
      <p:sp>
        <p:nvSpPr>
          <p:cNvPr id="3" name="Rectangle 2"/>
          <p:cNvSpPr/>
          <p:nvPr/>
        </p:nvSpPr>
        <p:spPr>
          <a:xfrm>
            <a:off x="3886200" y="990600"/>
            <a:ext cx="1345240" cy="369332"/>
          </a:xfrm>
          <a:prstGeom prst="rect">
            <a:avLst/>
          </a:prstGeom>
        </p:spPr>
        <p:txBody>
          <a:bodyPr wrap="none">
            <a:spAutoFit/>
          </a:bodyPr>
          <a:lstStyle/>
          <a:p>
            <a:pPr algn="ctr"/>
            <a:r>
              <a:rPr lang="en-US" b="1" dirty="0" smtClean="0">
                <a:latin typeface="Times New Roman" pitchFamily="18" charset="0"/>
                <a:cs typeface="Times New Roman" pitchFamily="18" charset="0"/>
              </a:rPr>
              <a:t>3. </a:t>
            </a:r>
            <a:r>
              <a:rPr lang="en-US" b="1" i="1" dirty="0" err="1" smtClean="0">
                <a:latin typeface="Times New Roman" pitchFamily="18" charset="0"/>
                <a:cs typeface="Times New Roman" pitchFamily="18" charset="0"/>
              </a:rPr>
              <a:t>Phân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loại</a:t>
            </a:r>
            <a:endParaRPr lang="en-US" b="1" i="1" dirty="0">
              <a:latin typeface="Times New Roman" pitchFamily="18" charset="0"/>
              <a:cs typeface="Times New Roman" pitchFamily="18" charset="0"/>
            </a:endParaRPr>
          </a:p>
        </p:txBody>
      </p:sp>
      <p:sp>
        <p:nvSpPr>
          <p:cNvPr id="5" name="Rectangle 4"/>
          <p:cNvSpPr/>
          <p:nvPr/>
        </p:nvSpPr>
        <p:spPr>
          <a:xfrm>
            <a:off x="304800" y="1371600"/>
            <a:ext cx="4648200" cy="5093702"/>
          </a:xfrm>
          <a:prstGeom prst="rect">
            <a:avLst/>
          </a:prstGeom>
        </p:spPr>
        <p:txBody>
          <a:bodyPr wrap="square">
            <a:spAutoFit/>
          </a:bodyPr>
          <a:lstStyle/>
          <a:p>
            <a:pPr algn="just">
              <a:lnSpc>
                <a:spcPct val="125000"/>
              </a:lnSpc>
            </a:pPr>
            <a:r>
              <a:rPr lang="en-US" b="1"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3 phân lớp</a:t>
            </a:r>
            <a:r>
              <a:rPr lang="en-US" sz="1600" dirty="0" smtClean="0">
                <a:latin typeface="Times New Roman" pitchFamily="18" charset="0"/>
                <a:cs typeface="Times New Roman" pitchFamily="18" charset="0"/>
              </a:rPr>
              <a:t>:</a:t>
            </a:r>
          </a:p>
          <a:p>
            <a:pPr algn="just">
              <a:lnSpc>
                <a:spcPct val="125000"/>
              </a:lnSpc>
            </a:pPr>
            <a:r>
              <a:rPr lang="en-US" sz="1600"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Phân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lớp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Ốc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anh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vũ</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Nautiloidea</a:t>
            </a:r>
            <a:r>
              <a:rPr lang="en-US" sz="1600" b="1" dirty="0" smtClean="0">
                <a:latin typeface="Times New Roman" pitchFamily="18" charset="0"/>
                <a:cs typeface="Times New Roman" pitchFamily="18" charset="0"/>
              </a:rPr>
              <a:t>) = </a:t>
            </a:r>
            <a:r>
              <a:rPr lang="en-US" sz="1600" b="1" dirty="0" err="1" smtClean="0">
                <a:latin typeface="Times New Roman" pitchFamily="18" charset="0"/>
                <a:cs typeface="Times New Roman" pitchFamily="18" charset="0"/>
              </a:rPr>
              <a:t>Bốn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Mang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Tetrabranchia</a:t>
            </a:r>
            <a:r>
              <a:rPr lang="en-US" sz="1600" b="1"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vỏ thẳng hay xoắn ngoài cơ thể. Có nhiều xúc tu nhưng không có giác bám.</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2 đôi mang và 2 đôi thận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Hiện nay đ</a:t>
            </a:r>
            <a:r>
              <a:rPr lang="en-US" sz="1600" dirty="0" smtClean="0">
                <a:latin typeface="Times New Roman" pitchFamily="18" charset="0"/>
                <a:cs typeface="Times New Roman" pitchFamily="18" charset="0"/>
              </a:rPr>
              <a:t>ã</a:t>
            </a:r>
            <a:r>
              <a:rPr lang="vi-VN" sz="1600" dirty="0" smtClean="0">
                <a:latin typeface="Times New Roman" pitchFamily="18" charset="0"/>
                <a:cs typeface="Times New Roman" pitchFamily="18" charset="0"/>
              </a:rPr>
              <a:t> biết khoảng 10</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loài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ốc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vũ</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thuộc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giống</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Nautilus </a:t>
            </a:r>
            <a:r>
              <a:rPr lang="en-US" sz="1600" dirty="0" err="1" smtClean="0">
                <a:latin typeface="Times New Roman" pitchFamily="18" charset="0"/>
                <a:cs typeface="Times New Roman" pitchFamily="18" charset="0"/>
              </a:rPr>
              <a:t>sống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ven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vùng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biển</a:t>
            </a:r>
            <a:r>
              <a:rPr lang="en-US" sz="1600" dirty="0" smtClean="0">
                <a:latin typeface="Times New Roman" pitchFamily="18" charset="0"/>
                <a:cs typeface="Times New Roman" pitchFamily="18" charset="0"/>
              </a:rPr>
              <a:t> san </a:t>
            </a:r>
            <a:r>
              <a:rPr lang="en-US" sz="1600" dirty="0" err="1" smtClean="0">
                <a:latin typeface="Times New Roman" pitchFamily="18" charset="0"/>
                <a:cs typeface="Times New Roman" pitchFamily="18" charset="0"/>
              </a:rPr>
              <a:t>hô</a:t>
            </a:r>
            <a:r>
              <a:rPr lang="en-US" sz="1600" i="1"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lgn="just">
              <a:lnSpc>
                <a:spcPct val="125000"/>
              </a:lnSpc>
            </a:pPr>
            <a:r>
              <a:rPr lang="en-US" sz="1600" dirty="0" smtClean="0">
                <a:latin typeface="Times New Roman" pitchFamily="18" charset="0"/>
                <a:cs typeface="Times New Roman" pitchFamily="18" charset="0"/>
              </a:rPr>
              <a:t> - </a:t>
            </a:r>
            <a:r>
              <a:rPr lang="en-US" sz="1600" b="1" dirty="0" err="1" smtClean="0">
                <a:latin typeface="Times New Roman" pitchFamily="18" charset="0"/>
                <a:cs typeface="Times New Roman" pitchFamily="18" charset="0"/>
              </a:rPr>
              <a:t>Phân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lớp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Ammonoidea</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Có vỏ xoắn ở ngoài cơ thể, có các vách ngăn. Hoá thạch t</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m thấy từ kỷ Silua</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đến Bạch phấn. Đại diện có các giống </a:t>
            </a:r>
            <a:r>
              <a:rPr lang="vi-VN" sz="1600" i="1" dirty="0" smtClean="0">
                <a:latin typeface="Times New Roman" pitchFamily="18" charset="0"/>
                <a:cs typeface="Times New Roman" pitchFamily="18" charset="0"/>
              </a:rPr>
              <a:t>Ceratites, Scaphites ...</a:t>
            </a:r>
            <a:endParaRPr lang="en-US" sz="1600" i="1" dirty="0" smtClean="0">
              <a:latin typeface="Times New Roman" pitchFamily="18" charset="0"/>
              <a:cs typeface="Times New Roman" pitchFamily="18" charset="0"/>
            </a:endParaRPr>
          </a:p>
          <a:p>
            <a:pPr algn="just">
              <a:lnSpc>
                <a:spcPct val="125000"/>
              </a:lnSpc>
            </a:pPr>
            <a:r>
              <a:rPr lang="en-US" sz="1600" i="1" dirty="0" smtClean="0">
                <a:latin typeface="Times New Roman" pitchFamily="18" charset="0"/>
                <a:cs typeface="Times New Roman" pitchFamily="18" charset="0"/>
              </a:rPr>
              <a:t>- </a:t>
            </a:r>
            <a:r>
              <a:rPr lang="it-IT" sz="1600" b="1" dirty="0" smtClean="0">
                <a:latin typeface="Times New Roman" pitchFamily="18" charset="0"/>
                <a:cs typeface="Times New Roman" pitchFamily="18" charset="0"/>
              </a:rPr>
              <a:t>Phân lớp Coleoidea (Hai mang - Dibranchia): </a:t>
            </a:r>
            <a:r>
              <a:rPr lang="vi-VN" sz="1600" dirty="0" smtClean="0">
                <a:latin typeface="Times New Roman" pitchFamily="18" charset="0"/>
                <a:cs typeface="Times New Roman" pitchFamily="18" charset="0"/>
              </a:rPr>
              <a:t>Có vỏ nằm phía trong cơ thể hay mất hẳn. Số lượng xúc tu ít và có giác bám</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trên xúc tu (tay). Cơ thể có một đôi thận và một đôi mang. Xuất hiện từ kỷ Triat (Tam</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điệp) tồn tại cho đến ngày nay</a:t>
            </a:r>
            <a:r>
              <a:rPr lang="vi-VN"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247810" name="Picture 2"/>
          <p:cNvPicPr>
            <a:picLocks noChangeAspect="1" noChangeArrowheads="1"/>
          </p:cNvPicPr>
          <p:nvPr/>
        </p:nvPicPr>
        <p:blipFill>
          <a:blip r:embed="rId2"/>
          <a:srcRect/>
          <a:stretch>
            <a:fillRect/>
          </a:stretch>
        </p:blipFill>
        <p:spPr bwMode="auto">
          <a:xfrm>
            <a:off x="4953000" y="1752600"/>
            <a:ext cx="3810000" cy="3276600"/>
          </a:xfrm>
          <a:prstGeom prst="rect">
            <a:avLst/>
          </a:prstGeom>
          <a:noFill/>
          <a:ln w="9525">
            <a:noFill/>
            <a:miter lim="800000"/>
            <a:headEnd/>
            <a:tailEnd/>
          </a:ln>
          <a:effectLst/>
        </p:spPr>
      </p:pic>
      <p:sp>
        <p:nvSpPr>
          <p:cNvPr id="6" name="Rectangle 5"/>
          <p:cNvSpPr/>
          <p:nvPr/>
        </p:nvSpPr>
        <p:spPr>
          <a:xfrm>
            <a:off x="4953000" y="5105400"/>
            <a:ext cx="3962400" cy="646331"/>
          </a:xfrm>
          <a:prstGeom prst="rect">
            <a:avLst/>
          </a:prstGeom>
        </p:spPr>
        <p:txBody>
          <a:bodyPr wrap="square">
            <a:spAutoFit/>
          </a:bodyPr>
          <a:lstStyle/>
          <a:p>
            <a:pPr algn="ctr"/>
            <a:r>
              <a:rPr lang="vi-VN" b="1" dirty="0" smtClean="0">
                <a:latin typeface="Times New Roman" pitchFamily="18" charset="0"/>
                <a:cs typeface="Times New Roman" pitchFamily="18" charset="0"/>
              </a:rPr>
              <a:t>Ốc Anh vũ (phải) và bổ dọc cơ thể (trái) (theo Hickman)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051560"/>
          </a:xfrm>
        </p:spPr>
        <p:txBody>
          <a:bodyPr>
            <a:normAutofit/>
          </a:bodyPr>
          <a:lstStyle/>
          <a:p>
            <a:r>
              <a:rPr lang="en-US" sz="2800" dirty="0" smtClean="0">
                <a:solidFill>
                  <a:schemeClr val="tx1"/>
                </a:solidFill>
                <a:latin typeface="Times New Roman" pitchFamily="18" charset="0"/>
                <a:cs typeface="Times New Roman" pitchFamily="18" charset="0"/>
              </a:rPr>
              <a:t>3.3. </a:t>
            </a:r>
            <a:r>
              <a:rPr lang="en-US" sz="2800" dirty="0" err="1" smtClean="0">
                <a:solidFill>
                  <a:schemeClr val="tx1"/>
                </a:solidFill>
                <a:latin typeface="Times New Roman" pitchFamily="18" charset="0"/>
                <a:cs typeface="Times New Roman" pitchFamily="18" charset="0"/>
              </a:rPr>
              <a:t>Đặc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endParaRPr lang="en-US" sz="2800" dirty="0">
              <a:solidFill>
                <a:schemeClr val="tx1"/>
              </a:solidFill>
              <a:latin typeface="Times New Roman" pitchFamily="18" charset="0"/>
              <a:cs typeface="Times New Roman" pitchFamily="18" charset="0"/>
            </a:endParaRPr>
          </a:p>
        </p:txBody>
      </p:sp>
      <p:sp>
        <p:nvSpPr>
          <p:cNvPr id="4" name="Rectangle 3"/>
          <p:cNvSpPr/>
          <p:nvPr/>
        </p:nvSpPr>
        <p:spPr>
          <a:xfrm>
            <a:off x="457200" y="1371600"/>
            <a:ext cx="4114800" cy="4401205"/>
          </a:xfrm>
          <a:prstGeom prst="rect">
            <a:avLst/>
          </a:prstGeom>
        </p:spPr>
        <p:txBody>
          <a:bodyPr wrap="square">
            <a:spAutoFit/>
          </a:bodyPr>
          <a:lstStyle/>
          <a:p>
            <a:r>
              <a:rPr lang="en-US" sz="2000" b="1" dirty="0" smtClean="0">
                <a:latin typeface="Times New Roman" pitchFamily="18" charset="0"/>
                <a:cs typeface="Times New Roman" pitchFamily="18" charset="0"/>
              </a:rPr>
              <a:t>3.3.1. </a:t>
            </a:r>
            <a:r>
              <a:rPr lang="en-US" sz="2000" b="1" dirty="0" err="1" smtClean="0">
                <a:latin typeface="Times New Roman" pitchFamily="18" charset="0"/>
                <a:cs typeface="Times New Roman" pitchFamily="18" charset="0"/>
              </a:rPr>
              <a:t>Phân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ngành</a:t>
            </a:r>
            <a:r>
              <a:rPr lang="en-US" sz="2000" b="1" dirty="0" smtClean="0">
                <a:latin typeface="Times New Roman" pitchFamily="18" charset="0"/>
                <a:cs typeface="Times New Roman" pitchFamily="18" charset="0"/>
              </a:rPr>
              <a:t> Song </a:t>
            </a:r>
            <a:r>
              <a:rPr lang="en-US" sz="2000" b="1" dirty="0" err="1" smtClean="0">
                <a:latin typeface="Times New Roman" pitchFamily="18" charset="0"/>
                <a:cs typeface="Times New Roman" pitchFamily="18" charset="0"/>
              </a:rPr>
              <a:t>kinh</a:t>
            </a:r>
            <a:endParaRPr lang="en-US" sz="2000" b="1" dirty="0" smtClean="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Amphineura</a:t>
            </a:r>
            <a:r>
              <a:rPr lang="en-US" sz="2000" b="1"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Đặc trưng của động vật song kinh là chưa có vỏ liền thành một khối mà chỉ 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mảnh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nhau</a:t>
            </a:r>
            <a:r>
              <a:rPr lang="en-US" sz="2000" dirty="0" smtClean="0">
                <a:latin typeface="Times New Roman" pitchFamily="18" charset="0"/>
                <a:cs typeface="Times New Roman" pitchFamily="18" charset="0"/>
              </a:rPr>
              <a:t> hay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gai</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dây</a:t>
            </a:r>
            <a:r>
              <a:rPr lang="en-US" sz="2000" dirty="0" smtClean="0">
                <a:latin typeface="Times New Roman" pitchFamily="18" charset="0"/>
                <a:cs typeface="Times New Roman" pitchFamily="18" charset="0"/>
              </a:rPr>
              <a:t>. </a:t>
            </a:r>
          </a:p>
          <a:p>
            <a:pPr algn="just">
              <a:buFontTx/>
              <a:buChar char="-"/>
            </a:pPr>
            <a:r>
              <a:rPr lang="en-US" sz="2000" dirty="0" err="1" smtClean="0">
                <a:latin typeface="Times New Roman" pitchFamily="18" charset="0"/>
                <a:cs typeface="Times New Roman" pitchFamily="18" charset="0"/>
              </a:rPr>
              <a:t>Ngành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này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khoảng</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600 loài, sống ở biển, bám vào đá, cơ thể dẹp, đối xứng 2 bên, giác quan kém phát</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triển và có nhiều đặc điểm phân đốt. </a:t>
            </a:r>
            <a:endParaRPr lang="en-US" sz="2000" dirty="0" smtClean="0">
              <a:latin typeface="Times New Roman" pitchFamily="18" charset="0"/>
              <a:cs typeface="Times New Roman" pitchFamily="18" charset="0"/>
            </a:endParaRPr>
          </a:p>
          <a:p>
            <a:pPr algn="just">
              <a:buFontTx/>
              <a:buChar char="-"/>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Được chia làm 2 lớp là Song kinh có vỏ </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Loricata</a:t>
            </a:r>
            <a:r>
              <a:rPr lang="en-US" sz="2000" b="1"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và Song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vỏ</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Aplacophora</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2050" name="Picture 2" descr="http://www.seaslugforum.net/images/087170.jpg"/>
          <p:cNvPicPr>
            <a:picLocks noChangeAspect="1" noChangeArrowheads="1"/>
          </p:cNvPicPr>
          <p:nvPr/>
        </p:nvPicPr>
        <p:blipFill>
          <a:blip r:embed="rId2"/>
          <a:srcRect/>
          <a:stretch>
            <a:fillRect/>
          </a:stretch>
        </p:blipFill>
        <p:spPr bwMode="auto">
          <a:xfrm>
            <a:off x="4648200" y="1371600"/>
            <a:ext cx="4038600" cy="4267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85800"/>
            <a:ext cx="8305800" cy="461665"/>
          </a:xfrm>
          <a:prstGeom prst="rect">
            <a:avLst/>
          </a:prstGeom>
        </p:spPr>
        <p:txBody>
          <a:bodyPr wrap="square">
            <a:spAutoFit/>
          </a:bodyPr>
          <a:lstStyle/>
          <a:p>
            <a:pPr algn="ctr"/>
            <a:r>
              <a:rPr lang="en-US" sz="2400" b="1" dirty="0" smtClean="0">
                <a:latin typeface="Times New Roman" pitchFamily="18" charset="0"/>
                <a:cs typeface="Times New Roman" pitchFamily="18" charset="0"/>
              </a:rPr>
              <a:t>A.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vi-VN" sz="2400" b="1" dirty="0" smtClean="0">
                <a:latin typeface="Times New Roman" pitchFamily="18" charset="0"/>
                <a:cs typeface="Times New Roman" pitchFamily="18" charset="0"/>
              </a:rPr>
              <a:t>Song kinh có vỏ </a:t>
            </a: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Loricata</a:t>
            </a:r>
            <a:r>
              <a:rPr lang="en-US" sz="2400" b="1" dirty="0" smtClean="0">
                <a:latin typeface="Times New Roman" pitchFamily="18" charset="0"/>
                <a:cs typeface="Times New Roman" pitchFamily="18" charset="0"/>
              </a:rPr>
              <a:t>)</a:t>
            </a:r>
          </a:p>
        </p:txBody>
      </p:sp>
      <p:sp>
        <p:nvSpPr>
          <p:cNvPr id="5" name="Rectangle 4"/>
          <p:cNvSpPr/>
          <p:nvPr/>
        </p:nvSpPr>
        <p:spPr>
          <a:xfrm>
            <a:off x="457200" y="1752600"/>
            <a:ext cx="4191000" cy="3416320"/>
          </a:xfrm>
          <a:prstGeom prst="rect">
            <a:avLst/>
          </a:prstGeom>
        </p:spPr>
        <p:txBody>
          <a:bodyPr wrap="square">
            <a:spAutoFit/>
          </a:bodyPr>
          <a:lstStyle/>
          <a:p>
            <a:pPr algn="just">
              <a:buFontTx/>
              <a:buChar char="-"/>
            </a:pPr>
            <a:r>
              <a:rPr lang="vi-VN" dirty="0" smtClean="0">
                <a:latin typeface="Times New Roman" pitchFamily="18" charset="0"/>
                <a:cs typeface="Times New Roman" pitchFamily="18" charset="0"/>
              </a:rPr>
              <a:t>Hiện nay đ</a:t>
            </a:r>
            <a:r>
              <a:rPr lang="en-US" dirty="0" smtClean="0">
                <a:latin typeface="Times New Roman" pitchFamily="18" charset="0"/>
                <a:cs typeface="Times New Roman" pitchFamily="18" charset="0"/>
              </a:rPr>
              <a:t>ã</a:t>
            </a:r>
            <a:r>
              <a:rPr lang="vi-VN" dirty="0" smtClean="0">
                <a:latin typeface="Times New Roman" pitchFamily="18" charset="0"/>
                <a:cs typeface="Times New Roman" pitchFamily="18" charset="0"/>
              </a:rPr>
              <a:t> biết khoảng 800 loài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đang sống và 100 loài hoá thạch.</a:t>
            </a:r>
            <a:endParaRPr lang="en-US" dirty="0" smtClean="0">
              <a:latin typeface="Times New Roman" pitchFamily="18" charset="0"/>
              <a:cs typeface="Times New Roman" pitchFamily="18" charset="0"/>
            </a:endParaRPr>
          </a:p>
          <a:p>
            <a:pPr algn="just">
              <a:buFontTx/>
              <a:buChar char="-"/>
            </a:pPr>
            <a:r>
              <a:rPr lang="vi-VN" dirty="0" smtClean="0">
                <a:latin typeface="Times New Roman" pitchFamily="18" charset="0"/>
                <a:cs typeface="Times New Roman" pitchFamily="18" charset="0"/>
              </a:rPr>
              <a:t>Cơ thể thường dẹp theo hướng lưng bụng, ở vị trí bám b</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thường th</a:t>
            </a:r>
            <a:r>
              <a:rPr lang="en-US" dirty="0" smtClean="0">
                <a:latin typeface="Times New Roman" pitchFamily="18" charset="0"/>
                <a:cs typeface="Times New Roman" pitchFamily="18" charset="0"/>
              </a:rPr>
              <a:t>ì </a:t>
            </a:r>
            <a:r>
              <a:rPr lang="vi-VN" dirty="0" smtClean="0">
                <a:latin typeface="Times New Roman" pitchFamily="18" charset="0"/>
                <a:cs typeface="Times New Roman" pitchFamily="18" charset="0"/>
              </a:rPr>
              <a:t>đầu, chân và</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xoang áo ẩn phía dưới,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mặt lưng có 8 tấm vỏ xếp theo kiểu mái ngói. </a:t>
            </a:r>
            <a:endParaRPr lang="en-US" dirty="0" smtClean="0">
              <a:latin typeface="Times New Roman" pitchFamily="18" charset="0"/>
              <a:cs typeface="Times New Roman" pitchFamily="18" charset="0"/>
            </a:endParaRPr>
          </a:p>
          <a:p>
            <a:pPr algn="just">
              <a:buFontTx/>
              <a:buChar char="-"/>
            </a:pPr>
            <a:r>
              <a:rPr lang="vi-VN" dirty="0" smtClean="0">
                <a:latin typeface="Times New Roman" pitchFamily="18" charset="0"/>
                <a:cs typeface="Times New Roman" pitchFamily="18" charset="0"/>
              </a:rPr>
              <a:t>Tấm vỏ có</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thể lộ ra r</a:t>
            </a:r>
            <a:r>
              <a:rPr lang="en-US" dirty="0" smtClean="0">
                <a:latin typeface="Times New Roman" pitchFamily="18" charset="0"/>
                <a:cs typeface="Times New Roman" pitchFamily="18" charset="0"/>
              </a:rPr>
              <a:t>õ</a:t>
            </a:r>
            <a:r>
              <a:rPr lang="vi-VN" dirty="0" smtClean="0">
                <a:latin typeface="Times New Roman" pitchFamily="18" charset="0"/>
                <a:cs typeface="Times New Roman" pitchFamily="18" charset="0"/>
              </a:rPr>
              <a:t> ràng hay ẩn một phần (hoặc toàn bộ) dưới lớp biểu mô. </a:t>
            </a:r>
            <a:endParaRPr lang="en-US" dirty="0" smtClean="0">
              <a:latin typeface="Times New Roman" pitchFamily="18" charset="0"/>
              <a:cs typeface="Times New Roman" pitchFamily="18" charset="0"/>
            </a:endParaRPr>
          </a:p>
          <a:p>
            <a:pPr algn="just">
              <a:buFontTx/>
              <a:buChar char="-"/>
            </a:pPr>
            <a:r>
              <a:rPr lang="vi-VN" dirty="0" smtClean="0">
                <a:latin typeface="Times New Roman" pitchFamily="18" charset="0"/>
                <a:cs typeface="Times New Roman" pitchFamily="18" charset="0"/>
              </a:rPr>
              <a:t>Chân dạng tấm,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p>
          <a:p>
            <a:pPr algn="just">
              <a:buFontTx/>
              <a:buChar char="-"/>
            </a:pPr>
            <a:r>
              <a:rPr lang="en-US" dirty="0" smtClean="0">
                <a:latin typeface="Times New Roman" pitchFamily="18" charset="0"/>
                <a:cs typeface="Times New Roman" pitchFamily="18" charset="0"/>
              </a:rPr>
              <a:t> Song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bò</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chậm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nếu</a:t>
            </a:r>
            <a:r>
              <a:rPr lang="en-US" dirty="0" smtClean="0">
                <a:latin typeface="Times New Roman" pitchFamily="18" charset="0"/>
                <a:cs typeface="Times New Roman" pitchFamily="18" charset="0"/>
              </a:rPr>
              <a:t> ở </a:t>
            </a:r>
            <a:r>
              <a:rPr lang="vi-VN" dirty="0" smtClean="0">
                <a:latin typeface="Times New Roman" pitchFamily="18" charset="0"/>
                <a:cs typeface="Times New Roman" pitchFamily="18" charset="0"/>
              </a:rPr>
              <a:t>nơi nhiều thức ăn th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 chúng ít di chuyển</a:t>
            </a:r>
            <a:endParaRPr lang="en-US" dirty="0">
              <a:latin typeface="Times New Roman" pitchFamily="18" charset="0"/>
              <a:cs typeface="Times New Roman" pitchFamily="18" charset="0"/>
            </a:endParaRPr>
          </a:p>
        </p:txBody>
      </p:sp>
      <p:pic>
        <p:nvPicPr>
          <p:cNvPr id="182275" name="Picture 3"/>
          <p:cNvPicPr>
            <a:picLocks noChangeAspect="1" noChangeArrowheads="1"/>
          </p:cNvPicPr>
          <p:nvPr/>
        </p:nvPicPr>
        <p:blipFill>
          <a:blip r:embed="rId2"/>
          <a:srcRect/>
          <a:stretch>
            <a:fillRect/>
          </a:stretch>
        </p:blipFill>
        <p:spPr bwMode="auto">
          <a:xfrm>
            <a:off x="4724400" y="1828800"/>
            <a:ext cx="39624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TotalTime>
  <Words>10586</Words>
  <Application>Microsoft Office PowerPoint</Application>
  <PresentationFormat>On-screen Show (4:3)</PresentationFormat>
  <Paragraphs>491</Paragraphs>
  <Slides>77</Slides>
  <Notes>1</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Aspect</vt:lpstr>
      <vt:lpstr>CHƯƠNG 3 HÌNH THÁI, CẤU TẠO GIẢI PHẪU  ĐỘNG VẬT THÂN MỀM (MOLLUSCA)</vt:lpstr>
      <vt:lpstr>3.1. Những đặt điểm chung của ngành Mollusca</vt:lpstr>
      <vt:lpstr>3.1. Những đặt điểm chung của ngành Mollusca</vt:lpstr>
      <vt:lpstr>3.1. Những đặt điểm chung của ngành Mollusca</vt:lpstr>
      <vt:lpstr>3.2. Những đặc trưng về cấu trúc cơ thể</vt:lpstr>
      <vt:lpstr>3.2. Những đặc trưng về cấu trúc cơ thể</vt:lpstr>
      <vt:lpstr>3.2. Những đặc trưng về cấu trúc cơ thể</vt:lpstr>
      <vt:lpstr>3.3. Đặc điểm sinh học</vt:lpstr>
      <vt:lpstr>Slide 9</vt:lpstr>
      <vt:lpstr>Slide 10</vt:lpstr>
      <vt:lpstr>Slide 11</vt:lpstr>
      <vt:lpstr>Slide 12</vt:lpstr>
      <vt:lpstr>Slide 13</vt:lpstr>
      <vt:lpstr>A. Lớp Song kinh có vỏ (Loricata) </vt:lpstr>
      <vt:lpstr>A. Lớp Song kinh có vỏ (Loricata) </vt:lpstr>
      <vt:lpstr>B. Lớp Song kinh không có vỏ (Aplacophora).</vt:lpstr>
      <vt:lpstr>3.3.2. Phân ngành Vỏ liền (Conchifera)</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3 HÌNH THÁI, CẤU TẠO GIẢI PHẪU  ĐỘNG VẬT THÂN MỀM (MOLLUSCA)</dc:title>
  <dc:creator>Nguyeb Thi Hai</dc:creator>
  <cp:lastModifiedBy>Nguyeb Thi Hai</cp:lastModifiedBy>
  <cp:revision>1</cp:revision>
  <dcterms:created xsi:type="dcterms:W3CDTF">2015-09-17T02:16:10Z</dcterms:created>
  <dcterms:modified xsi:type="dcterms:W3CDTF">2015-09-17T02:17:53Z</dcterms:modified>
</cp:coreProperties>
</file>